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Lst>
  <p:notesMasterIdLst>
    <p:notesMasterId r:id="rId28"/>
  </p:notesMasterIdLst>
  <p:handoutMasterIdLst>
    <p:handoutMasterId r:id="rId29"/>
  </p:handoutMasterIdLst>
  <p:sldIdLst>
    <p:sldId id="256" r:id="rId2"/>
    <p:sldId id="257" r:id="rId3"/>
    <p:sldId id="258" r:id="rId4"/>
    <p:sldId id="278" r:id="rId5"/>
    <p:sldId id="259" r:id="rId6"/>
    <p:sldId id="289" r:id="rId7"/>
    <p:sldId id="281" r:id="rId8"/>
    <p:sldId id="288" r:id="rId9"/>
    <p:sldId id="279" r:id="rId10"/>
    <p:sldId id="280" r:id="rId11"/>
    <p:sldId id="261" r:id="rId12"/>
    <p:sldId id="260" r:id="rId13"/>
    <p:sldId id="263" r:id="rId14"/>
    <p:sldId id="282" r:id="rId15"/>
    <p:sldId id="285" r:id="rId16"/>
    <p:sldId id="265" r:id="rId17"/>
    <p:sldId id="266" r:id="rId18"/>
    <p:sldId id="284" r:id="rId19"/>
    <p:sldId id="269" r:id="rId20"/>
    <p:sldId id="268" r:id="rId21"/>
    <p:sldId id="286" r:id="rId22"/>
    <p:sldId id="287" r:id="rId23"/>
    <p:sldId id="276" r:id="rId24"/>
    <p:sldId id="290" r:id="rId25"/>
    <p:sldId id="275" r:id="rId26"/>
    <p:sldId id="277" r:id="rId27"/>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F5B"/>
    <a:srgbClr val="D9E1F2"/>
    <a:srgbClr val="D6D5D5"/>
    <a:srgbClr val="D6D6D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976"/>
    <p:restoredTop sz="94599"/>
  </p:normalViewPr>
  <p:slideViewPr>
    <p:cSldViewPr snapToGrid="0" snapToObjects="1">
      <p:cViewPr varScale="1">
        <p:scale>
          <a:sx n="96" d="100"/>
          <a:sy n="96" d="100"/>
        </p:scale>
        <p:origin x="440" y="168"/>
      </p:cViewPr>
      <p:guideLst/>
    </p:cSldViewPr>
  </p:slideViewPr>
  <p:notesTextViewPr>
    <p:cViewPr>
      <p:scale>
        <a:sx n="1" d="1"/>
        <a:sy n="1" d="1"/>
      </p:scale>
      <p:origin x="0" y="0"/>
    </p:cViewPr>
  </p:notesTextViewPr>
  <p:notesViewPr>
    <p:cSldViewPr snapToGrid="0" snapToObjects="1">
      <p:cViewPr varScale="1">
        <p:scale>
          <a:sx n="86" d="100"/>
          <a:sy n="86" d="100"/>
        </p:scale>
        <p:origin x="2048" y="2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767C43A-60DC-104C-8A93-F893228EA1E5}" type="doc">
      <dgm:prSet loTypeId="urn:microsoft.com/office/officeart/2008/layout/VerticalCurvedList" loCatId="" qsTypeId="urn:microsoft.com/office/officeart/2005/8/quickstyle/simple1" qsCatId="simple" csTypeId="urn:microsoft.com/office/officeart/2005/8/colors/accent0_1" csCatId="mainScheme" phldr="1"/>
      <dgm:spPr/>
      <dgm:t>
        <a:bodyPr/>
        <a:lstStyle/>
        <a:p>
          <a:endParaRPr lang="en-US"/>
        </a:p>
      </dgm:t>
    </dgm:pt>
    <dgm:pt modelId="{A4A56C44-FEE6-EA40-BC00-A3E2183A2BEC}">
      <dgm:prSet/>
      <dgm:spPr/>
      <dgm:t>
        <a:bodyPr/>
        <a:lstStyle/>
        <a:p>
          <a:r>
            <a:rPr kumimoji="0" lang="en-US" b="0" i="0" u="none" strike="noStrike" cap="none" spc="0" normalizeH="0" baseline="0" dirty="0">
              <a:ln>
                <a:noFill/>
              </a:ln>
              <a:solidFill>
                <a:schemeClr val="tx1"/>
              </a:solidFill>
              <a:effectLst/>
              <a:uFillTx/>
              <a:latin typeface="Arial" panose="020B0604020202020204" pitchFamily="34" charset="0"/>
              <a:ea typeface="Helvetica Neue"/>
              <a:cs typeface="Arial" panose="020B0604020202020204" pitchFamily="34" charset="0"/>
              <a:sym typeface="Helvetica Neue"/>
            </a:rPr>
            <a:t>West Palm Beach is less reliant on tourism than neighboring Fort Lauderdale and Miami.  </a:t>
          </a:r>
          <a:r>
            <a:rPr lang="en-US" dirty="0">
              <a:solidFill>
                <a:schemeClr val="tx1"/>
              </a:solidFill>
              <a:latin typeface="Arial" panose="020B0604020202020204" pitchFamily="34" charset="0"/>
              <a:cs typeface="Arial" panose="020B0604020202020204" pitchFamily="34" charset="0"/>
            </a:rPr>
            <a:t>Palm Beach County benefits from a diverse workforce -  no single industry accounts for more than 20% of jobs. </a:t>
          </a:r>
          <a:endParaRPr kumimoji="0" lang="en-US" b="0" i="0" u="none" strike="noStrike" cap="none" spc="0" normalizeH="0" baseline="0" dirty="0">
            <a:ln>
              <a:noFill/>
            </a:ln>
            <a:solidFill>
              <a:schemeClr val="tx1"/>
            </a:solidFill>
            <a:effectLst/>
            <a:uFillTx/>
            <a:latin typeface="Arial" panose="020B0604020202020204" pitchFamily="34" charset="0"/>
            <a:ea typeface="Helvetica Neue"/>
            <a:cs typeface="Arial" panose="020B0604020202020204" pitchFamily="34" charset="0"/>
            <a:sym typeface="Helvetica Neue"/>
          </a:endParaRPr>
        </a:p>
      </dgm:t>
    </dgm:pt>
    <dgm:pt modelId="{952AF1B5-F024-6C4F-A35F-C5E1BFF598E6}" type="parTrans" cxnId="{646506B4-178B-8942-8300-66E072FB7D0F}">
      <dgm:prSet/>
      <dgm:spPr/>
      <dgm:t>
        <a:bodyPr/>
        <a:lstStyle/>
        <a:p>
          <a:endParaRPr lang="en-US">
            <a:latin typeface="Arial" panose="020B0604020202020204" pitchFamily="34" charset="0"/>
            <a:cs typeface="Arial" panose="020B0604020202020204" pitchFamily="34" charset="0"/>
          </a:endParaRPr>
        </a:p>
      </dgm:t>
    </dgm:pt>
    <dgm:pt modelId="{1801CC50-A452-C143-8771-0877A99112F1}" type="sibTrans" cxnId="{646506B4-178B-8942-8300-66E072FB7D0F}">
      <dgm:prSet/>
      <dgm:spPr/>
      <dgm:t>
        <a:bodyPr/>
        <a:lstStyle/>
        <a:p>
          <a:endParaRPr lang="en-US">
            <a:latin typeface="Arial" panose="020B0604020202020204" pitchFamily="34" charset="0"/>
            <a:cs typeface="Arial" panose="020B0604020202020204" pitchFamily="34" charset="0"/>
          </a:endParaRPr>
        </a:p>
      </dgm:t>
    </dgm:pt>
    <dgm:pt modelId="{F378C264-0BED-8E44-AE9F-6453BAD1D762}">
      <dgm:prSet/>
      <dgm:spPr/>
      <dgm:t>
        <a:bodyPr/>
        <a:lstStyle/>
        <a:p>
          <a:r>
            <a:rPr lang="en-US" dirty="0">
              <a:solidFill>
                <a:schemeClr val="tx1"/>
              </a:solidFill>
              <a:latin typeface="Arial" panose="020B0604020202020204" pitchFamily="34" charset="0"/>
              <a:cs typeface="Arial" panose="020B0604020202020204" pitchFamily="34" charset="0"/>
            </a:rPr>
            <a:t>West Palm Beach has seen population growth close to 10% over the past 5 years. </a:t>
          </a:r>
          <a:endParaRPr kumimoji="0" lang="en-US" b="0" i="0" u="none" strike="noStrike" cap="none" spc="0" normalizeH="0" baseline="0" dirty="0">
            <a:ln>
              <a:noFill/>
            </a:ln>
            <a:solidFill>
              <a:schemeClr val="tx1"/>
            </a:solidFill>
            <a:effectLst/>
            <a:uFillTx/>
            <a:latin typeface="Arial" panose="020B0604020202020204" pitchFamily="34" charset="0"/>
            <a:ea typeface="Helvetica Neue"/>
            <a:cs typeface="Arial" panose="020B0604020202020204" pitchFamily="34" charset="0"/>
            <a:sym typeface="Helvetica Neue"/>
          </a:endParaRPr>
        </a:p>
      </dgm:t>
    </dgm:pt>
    <dgm:pt modelId="{9C7485D5-281D-D644-BE9E-05E189B67C7B}" type="parTrans" cxnId="{8F0A6698-4F57-824E-B262-BD37F0BA2DE9}">
      <dgm:prSet/>
      <dgm:spPr/>
      <dgm:t>
        <a:bodyPr/>
        <a:lstStyle/>
        <a:p>
          <a:endParaRPr lang="en-US">
            <a:latin typeface="Arial" panose="020B0604020202020204" pitchFamily="34" charset="0"/>
            <a:cs typeface="Arial" panose="020B0604020202020204" pitchFamily="34" charset="0"/>
          </a:endParaRPr>
        </a:p>
      </dgm:t>
    </dgm:pt>
    <dgm:pt modelId="{DCAD06F5-3615-4945-B1DE-99B8741793E6}" type="sibTrans" cxnId="{8F0A6698-4F57-824E-B262-BD37F0BA2DE9}">
      <dgm:prSet/>
      <dgm:spPr/>
      <dgm:t>
        <a:bodyPr/>
        <a:lstStyle/>
        <a:p>
          <a:endParaRPr lang="en-US">
            <a:latin typeface="Arial" panose="020B0604020202020204" pitchFamily="34" charset="0"/>
            <a:cs typeface="Arial" panose="020B0604020202020204" pitchFamily="34" charset="0"/>
          </a:endParaRPr>
        </a:p>
      </dgm:t>
    </dgm:pt>
    <dgm:pt modelId="{5003E353-CEAB-0A4E-8CAC-7F68000C965A}">
      <dgm:prSet/>
      <dgm:spPr/>
      <dgm:t>
        <a:bodyPr/>
        <a:lstStyle/>
        <a:p>
          <a:r>
            <a:rPr lang="en-US" dirty="0">
              <a:latin typeface="Arial" panose="020B0604020202020204" pitchFamily="34" charset="0"/>
              <a:cs typeface="Arial" panose="020B0604020202020204" pitchFamily="34" charset="0"/>
            </a:rPr>
            <a:t>Luxury apartment construction in the submarket has been limited. Only 27% of apartment units in the submarket are in the 4- &amp; 5-star level, compared to 42% for the broader metro. </a:t>
          </a:r>
          <a:endParaRPr kumimoji="0" lang="en-US" b="0" i="0" u="none" strike="noStrike" cap="none" spc="0" normalizeH="0" baseline="0" dirty="0">
            <a:ln>
              <a:noFill/>
            </a:ln>
            <a:solidFill>
              <a:srgbClr val="000000"/>
            </a:solidFill>
            <a:effectLst/>
            <a:uFillTx/>
            <a:latin typeface="Arial" panose="020B0604020202020204" pitchFamily="34" charset="0"/>
            <a:ea typeface="Helvetica Neue" panose="02000503000000020004" pitchFamily="2" charset="0"/>
            <a:cs typeface="Arial" panose="020B0604020202020204" pitchFamily="34" charset="0"/>
            <a:sym typeface="Helvetica Neue"/>
          </a:endParaRPr>
        </a:p>
      </dgm:t>
    </dgm:pt>
    <dgm:pt modelId="{FFEE9370-746E-AA43-B79B-5FFED97F3E47}" type="parTrans" cxnId="{C6FC9755-E793-FF43-9100-A99423EA18F5}">
      <dgm:prSet/>
      <dgm:spPr/>
      <dgm:t>
        <a:bodyPr/>
        <a:lstStyle/>
        <a:p>
          <a:endParaRPr lang="en-US">
            <a:latin typeface="Arial" panose="020B0604020202020204" pitchFamily="34" charset="0"/>
            <a:cs typeface="Arial" panose="020B0604020202020204" pitchFamily="34" charset="0"/>
          </a:endParaRPr>
        </a:p>
      </dgm:t>
    </dgm:pt>
    <dgm:pt modelId="{58B80364-BB80-D348-878C-37B8A62D2092}" type="sibTrans" cxnId="{C6FC9755-E793-FF43-9100-A99423EA18F5}">
      <dgm:prSet/>
      <dgm:spPr/>
      <dgm:t>
        <a:bodyPr/>
        <a:lstStyle/>
        <a:p>
          <a:endParaRPr lang="en-US">
            <a:latin typeface="Arial" panose="020B0604020202020204" pitchFamily="34" charset="0"/>
            <a:cs typeface="Arial" panose="020B0604020202020204" pitchFamily="34" charset="0"/>
          </a:endParaRPr>
        </a:p>
      </dgm:t>
    </dgm:pt>
    <dgm:pt modelId="{8BBD5E81-2E31-C841-A175-DB4E75FF257F}">
      <dgm:prSet/>
      <dgm:spPr/>
      <dgm:t>
        <a:bodyPr/>
        <a:lstStyle/>
        <a:p>
          <a:r>
            <a:rPr lang="en-US" dirty="0">
              <a:latin typeface="Arial" panose="020B0604020202020204" pitchFamily="34" charset="0"/>
              <a:cs typeface="Arial" panose="020B0604020202020204" pitchFamily="34" charset="0"/>
            </a:rPr>
            <a:t>The median West Palm Beach Submarket household income is close to $92,000, about 30% above the Palm Beach metro average. </a:t>
          </a:r>
          <a:endParaRPr kumimoji="0" lang="en-US" b="0" i="0" u="none" strike="noStrike" cap="none" spc="0" normalizeH="0" baseline="0" dirty="0">
            <a:ln>
              <a:noFill/>
            </a:ln>
            <a:solidFill>
              <a:schemeClr val="tx1"/>
            </a:solidFill>
            <a:effectLst/>
            <a:uFillTx/>
            <a:latin typeface="Arial" panose="020B0604020202020204" pitchFamily="34" charset="0"/>
            <a:ea typeface="Helvetica Neue"/>
            <a:cs typeface="Arial" panose="020B0604020202020204" pitchFamily="34" charset="0"/>
            <a:sym typeface="Helvetica Neue"/>
          </a:endParaRPr>
        </a:p>
      </dgm:t>
    </dgm:pt>
    <dgm:pt modelId="{4B91F000-2D7F-D843-862A-D1AC448D09C2}" type="parTrans" cxnId="{0E7DA676-9800-BB48-A3AD-887FA2081178}">
      <dgm:prSet/>
      <dgm:spPr/>
      <dgm:t>
        <a:bodyPr/>
        <a:lstStyle/>
        <a:p>
          <a:endParaRPr lang="en-US">
            <a:latin typeface="Arial" panose="020B0604020202020204" pitchFamily="34" charset="0"/>
            <a:cs typeface="Arial" panose="020B0604020202020204" pitchFamily="34" charset="0"/>
          </a:endParaRPr>
        </a:p>
      </dgm:t>
    </dgm:pt>
    <dgm:pt modelId="{58B406FD-2829-5447-829A-44E647E2A9D9}" type="sibTrans" cxnId="{0E7DA676-9800-BB48-A3AD-887FA2081178}">
      <dgm:prSet/>
      <dgm:spPr/>
      <dgm:t>
        <a:bodyPr/>
        <a:lstStyle/>
        <a:p>
          <a:endParaRPr lang="en-US">
            <a:latin typeface="Arial" panose="020B0604020202020204" pitchFamily="34" charset="0"/>
            <a:cs typeface="Arial" panose="020B0604020202020204" pitchFamily="34" charset="0"/>
          </a:endParaRPr>
        </a:p>
      </dgm:t>
    </dgm:pt>
    <dgm:pt modelId="{2474816C-7967-EE4C-BBCC-C0D60903B955}">
      <dgm:prSet/>
      <dgm:spPr/>
      <dgm:t>
        <a:bodyPr/>
        <a:lstStyle/>
        <a:p>
          <a:r>
            <a:rPr lang="en-US" dirty="0">
              <a:solidFill>
                <a:schemeClr val="tx1"/>
              </a:solidFill>
              <a:latin typeface="Arial" panose="020B0604020202020204" pitchFamily="34" charset="0"/>
              <a:cs typeface="Arial" panose="020B0604020202020204" pitchFamily="34" charset="0"/>
            </a:rPr>
            <a:t>Multifamily construction has been limited during the past decade and the prelease rate for properties in lease-up is close to 95%.</a:t>
          </a:r>
        </a:p>
      </dgm:t>
    </dgm:pt>
    <dgm:pt modelId="{D43F0991-E1CE-6D47-830D-A8E4E684CCEC}" type="parTrans" cxnId="{31646376-9A9E-5445-A316-CD7AE65D3C33}">
      <dgm:prSet/>
      <dgm:spPr/>
      <dgm:t>
        <a:bodyPr/>
        <a:lstStyle/>
        <a:p>
          <a:endParaRPr lang="en-US">
            <a:latin typeface="Arial" panose="020B0604020202020204" pitchFamily="34" charset="0"/>
            <a:cs typeface="Arial" panose="020B0604020202020204" pitchFamily="34" charset="0"/>
          </a:endParaRPr>
        </a:p>
      </dgm:t>
    </dgm:pt>
    <dgm:pt modelId="{CB01D1F6-324F-1543-B7E7-D678E46DB2C6}" type="sibTrans" cxnId="{31646376-9A9E-5445-A316-CD7AE65D3C33}">
      <dgm:prSet/>
      <dgm:spPr/>
      <dgm:t>
        <a:bodyPr/>
        <a:lstStyle/>
        <a:p>
          <a:endParaRPr lang="en-US">
            <a:latin typeface="Arial" panose="020B0604020202020204" pitchFamily="34" charset="0"/>
            <a:cs typeface="Arial" panose="020B0604020202020204" pitchFamily="34" charset="0"/>
          </a:endParaRPr>
        </a:p>
      </dgm:t>
    </dgm:pt>
    <dgm:pt modelId="{DD747AE5-FD75-654A-91DD-30C4F62CA647}">
      <dgm:prSet/>
      <dgm:spPr/>
      <dgm:t>
        <a:bodyPr/>
        <a:lstStyle/>
        <a:p>
          <a:r>
            <a:rPr lang="en-US" dirty="0">
              <a:solidFill>
                <a:schemeClr val="tx1"/>
              </a:solidFill>
              <a:latin typeface="Arial" panose="020B0604020202020204" pitchFamily="34" charset="0"/>
              <a:cs typeface="Arial" panose="020B0604020202020204" pitchFamily="34" charset="0"/>
            </a:rPr>
            <a:t>With 1,500 apartments under construction, much of the development in West Palm Beach is taking place in the central business district.  </a:t>
          </a:r>
        </a:p>
      </dgm:t>
    </dgm:pt>
    <dgm:pt modelId="{6468872C-BCD0-4C48-BA53-16323DC5049B}" type="parTrans" cxnId="{E07F8ACA-3A3F-B344-9B65-F02AC26B3219}">
      <dgm:prSet/>
      <dgm:spPr/>
      <dgm:t>
        <a:bodyPr/>
        <a:lstStyle/>
        <a:p>
          <a:endParaRPr lang="en-US">
            <a:latin typeface="Arial" panose="020B0604020202020204" pitchFamily="34" charset="0"/>
            <a:cs typeface="Arial" panose="020B0604020202020204" pitchFamily="34" charset="0"/>
          </a:endParaRPr>
        </a:p>
      </dgm:t>
    </dgm:pt>
    <dgm:pt modelId="{82D20271-B401-2B45-9B8F-6EB632C0E7D6}" type="sibTrans" cxnId="{E07F8ACA-3A3F-B344-9B65-F02AC26B3219}">
      <dgm:prSet/>
      <dgm:spPr/>
      <dgm:t>
        <a:bodyPr/>
        <a:lstStyle/>
        <a:p>
          <a:endParaRPr lang="en-US">
            <a:latin typeface="Arial" panose="020B0604020202020204" pitchFamily="34" charset="0"/>
            <a:cs typeface="Arial" panose="020B0604020202020204" pitchFamily="34" charset="0"/>
          </a:endParaRPr>
        </a:p>
      </dgm:t>
    </dgm:pt>
    <dgm:pt modelId="{2859B543-FF66-C840-8153-2147AA83BC8D}" type="pres">
      <dgm:prSet presAssocID="{E767C43A-60DC-104C-8A93-F893228EA1E5}" presName="Name0" presStyleCnt="0">
        <dgm:presLayoutVars>
          <dgm:chMax val="7"/>
          <dgm:chPref val="7"/>
          <dgm:dir/>
        </dgm:presLayoutVars>
      </dgm:prSet>
      <dgm:spPr/>
    </dgm:pt>
    <dgm:pt modelId="{E588804A-7D87-3F4B-80C2-0319AAF14078}" type="pres">
      <dgm:prSet presAssocID="{E767C43A-60DC-104C-8A93-F893228EA1E5}" presName="Name1" presStyleCnt="0"/>
      <dgm:spPr/>
    </dgm:pt>
    <dgm:pt modelId="{6A9A47A0-C964-5442-814D-3E776E5B56FD}" type="pres">
      <dgm:prSet presAssocID="{E767C43A-60DC-104C-8A93-F893228EA1E5}" presName="cycle" presStyleCnt="0"/>
      <dgm:spPr/>
    </dgm:pt>
    <dgm:pt modelId="{C29552EB-09BC-D648-9C9C-D89095CA8FD6}" type="pres">
      <dgm:prSet presAssocID="{E767C43A-60DC-104C-8A93-F893228EA1E5}" presName="srcNode" presStyleLbl="node1" presStyleIdx="0" presStyleCnt="6"/>
      <dgm:spPr/>
    </dgm:pt>
    <dgm:pt modelId="{E47EEC8C-AE85-5648-9A00-F3189E7F5456}" type="pres">
      <dgm:prSet presAssocID="{E767C43A-60DC-104C-8A93-F893228EA1E5}" presName="conn" presStyleLbl="parChTrans1D2" presStyleIdx="0" presStyleCnt="1"/>
      <dgm:spPr/>
    </dgm:pt>
    <dgm:pt modelId="{31B04313-C782-064F-B5AF-5DD5A1DC141A}" type="pres">
      <dgm:prSet presAssocID="{E767C43A-60DC-104C-8A93-F893228EA1E5}" presName="extraNode" presStyleLbl="node1" presStyleIdx="0" presStyleCnt="6"/>
      <dgm:spPr/>
    </dgm:pt>
    <dgm:pt modelId="{ADACDAA4-7468-5742-BACE-FE423D4A2B42}" type="pres">
      <dgm:prSet presAssocID="{E767C43A-60DC-104C-8A93-F893228EA1E5}" presName="dstNode" presStyleLbl="node1" presStyleIdx="0" presStyleCnt="6"/>
      <dgm:spPr/>
    </dgm:pt>
    <dgm:pt modelId="{EB553CCA-7BC9-8742-9743-9C98C29C258F}" type="pres">
      <dgm:prSet presAssocID="{A4A56C44-FEE6-EA40-BC00-A3E2183A2BEC}" presName="text_1" presStyleLbl="node1" presStyleIdx="0" presStyleCnt="6">
        <dgm:presLayoutVars>
          <dgm:bulletEnabled val="1"/>
        </dgm:presLayoutVars>
      </dgm:prSet>
      <dgm:spPr/>
    </dgm:pt>
    <dgm:pt modelId="{96335C19-A1BB-DB4F-AC4B-88B82E9014F9}" type="pres">
      <dgm:prSet presAssocID="{A4A56C44-FEE6-EA40-BC00-A3E2183A2BEC}" presName="accent_1" presStyleCnt="0"/>
      <dgm:spPr/>
    </dgm:pt>
    <dgm:pt modelId="{B1F07508-56A9-944F-8BD2-5EBA4028B74C}" type="pres">
      <dgm:prSet presAssocID="{A4A56C44-FEE6-EA40-BC00-A3E2183A2BEC}" presName="accentRepeatNode" presStyleLbl="solidFgAcc1" presStyleIdx="0" presStyleCnt="6"/>
      <dgm:spPr>
        <a:xfrm>
          <a:off x="105143" y="291449"/>
          <a:ext cx="971008" cy="971008"/>
        </a:xfrm>
        <a:prstGeom prst="ellipse">
          <a:avLst/>
        </a:prstGeom>
        <a:solidFill>
          <a:srgbClr val="001F5B"/>
        </a:solidFill>
        <a:ln w="25400" cap="flat" cmpd="sng" algn="ctr">
          <a:solidFill>
            <a:srgbClr val="FFFFFF">
              <a:lumMod val="85000"/>
            </a:srgbClr>
          </a:solidFill>
          <a:prstDash val="solid"/>
        </a:ln>
        <a:effectLst/>
      </dgm:spPr>
    </dgm:pt>
    <dgm:pt modelId="{7D3E45D4-D32D-DD44-86BE-169EE52FEC1F}" type="pres">
      <dgm:prSet presAssocID="{F378C264-0BED-8E44-AE9F-6453BAD1D762}" presName="text_2" presStyleLbl="node1" presStyleIdx="1" presStyleCnt="6">
        <dgm:presLayoutVars>
          <dgm:bulletEnabled val="1"/>
        </dgm:presLayoutVars>
      </dgm:prSet>
      <dgm:spPr/>
    </dgm:pt>
    <dgm:pt modelId="{47BC55CE-ED00-9D44-9738-793C41FC5876}" type="pres">
      <dgm:prSet presAssocID="{F378C264-0BED-8E44-AE9F-6453BAD1D762}" presName="accent_2" presStyleCnt="0"/>
      <dgm:spPr/>
    </dgm:pt>
    <dgm:pt modelId="{39A3F250-7E0E-8F4F-824C-F4E6EEA8F9A6}" type="pres">
      <dgm:prSet presAssocID="{F378C264-0BED-8E44-AE9F-6453BAD1D762}" presName="accentRepeatNode" presStyleLbl="solidFgAcc1" presStyleIdx="1" presStyleCnt="6"/>
      <dgm:spPr>
        <a:xfrm>
          <a:off x="744119" y="1456512"/>
          <a:ext cx="971008" cy="971008"/>
        </a:xfrm>
        <a:prstGeom prst="ellipse">
          <a:avLst/>
        </a:prstGeom>
        <a:solidFill>
          <a:srgbClr val="001F5B"/>
        </a:solidFill>
        <a:ln w="25400" cap="flat" cmpd="sng" algn="ctr">
          <a:solidFill>
            <a:srgbClr val="FFFFFF">
              <a:lumMod val="85000"/>
            </a:srgbClr>
          </a:solidFill>
          <a:prstDash val="solid"/>
        </a:ln>
        <a:effectLst/>
      </dgm:spPr>
    </dgm:pt>
    <dgm:pt modelId="{4616392B-1284-8244-AA2C-C60A9969B7F0}" type="pres">
      <dgm:prSet presAssocID="{8BBD5E81-2E31-C841-A175-DB4E75FF257F}" presName="text_3" presStyleLbl="node1" presStyleIdx="2" presStyleCnt="6">
        <dgm:presLayoutVars>
          <dgm:bulletEnabled val="1"/>
        </dgm:presLayoutVars>
      </dgm:prSet>
      <dgm:spPr/>
    </dgm:pt>
    <dgm:pt modelId="{6C009D45-77EB-6A48-87B3-D672CA9B0694}" type="pres">
      <dgm:prSet presAssocID="{8BBD5E81-2E31-C841-A175-DB4E75FF257F}" presName="accent_3" presStyleCnt="0"/>
      <dgm:spPr/>
    </dgm:pt>
    <dgm:pt modelId="{91429B15-A956-964D-8546-713341C6EBA9}" type="pres">
      <dgm:prSet presAssocID="{8BBD5E81-2E31-C841-A175-DB4E75FF257F}" presName="accentRepeatNode" presStyleLbl="solidFgAcc1" presStyleIdx="2" presStyleCnt="6"/>
      <dgm:spPr>
        <a:xfrm>
          <a:off x="1063505" y="2690376"/>
          <a:ext cx="996491" cy="996491"/>
        </a:xfrm>
        <a:prstGeom prst="ellipse">
          <a:avLst/>
        </a:prstGeom>
        <a:solidFill>
          <a:srgbClr val="001F5B"/>
        </a:solidFill>
        <a:ln w="25400" cap="flat" cmpd="sng" algn="ctr">
          <a:solidFill>
            <a:srgbClr val="FFFFFF">
              <a:lumMod val="85000"/>
            </a:srgbClr>
          </a:solidFill>
          <a:prstDash val="solid"/>
        </a:ln>
        <a:effectLst/>
      </dgm:spPr>
    </dgm:pt>
    <dgm:pt modelId="{8F7A663E-A6CC-B84D-8B21-B0AC9781CCA0}" type="pres">
      <dgm:prSet presAssocID="{2474816C-7967-EE4C-BBCC-C0D60903B955}" presName="text_4" presStyleLbl="node1" presStyleIdx="3" presStyleCnt="6">
        <dgm:presLayoutVars>
          <dgm:bulletEnabled val="1"/>
        </dgm:presLayoutVars>
      </dgm:prSet>
      <dgm:spPr/>
    </dgm:pt>
    <dgm:pt modelId="{04D30471-50EB-9449-85C3-E2FE0B9FD5CE}" type="pres">
      <dgm:prSet presAssocID="{2474816C-7967-EE4C-BBCC-C0D60903B955}" presName="accent_4" presStyleCnt="0"/>
      <dgm:spPr/>
    </dgm:pt>
    <dgm:pt modelId="{5700D827-B404-E941-ACF4-E202F54165A9}" type="pres">
      <dgm:prSet presAssocID="{2474816C-7967-EE4C-BBCC-C0D60903B955}" presName="accentRepeatNode" presStyleLbl="solidFgAcc1" presStyleIdx="3" presStyleCnt="6"/>
      <dgm:spPr>
        <a:xfrm>
          <a:off x="1174815" y="3355966"/>
          <a:ext cx="860193" cy="860193"/>
        </a:xfrm>
        <a:prstGeom prst="ellipse">
          <a:avLst/>
        </a:prstGeom>
        <a:solidFill>
          <a:srgbClr val="001F5B"/>
        </a:solidFill>
        <a:ln w="25400" cap="flat" cmpd="sng" algn="ctr">
          <a:solidFill>
            <a:srgbClr val="FFFFFF">
              <a:lumMod val="85000"/>
            </a:srgbClr>
          </a:solidFill>
          <a:prstDash val="solid"/>
        </a:ln>
        <a:effectLst/>
      </dgm:spPr>
    </dgm:pt>
    <dgm:pt modelId="{D1C1B6AC-D916-B94A-A175-C0C6A2590579}" type="pres">
      <dgm:prSet presAssocID="{DD747AE5-FD75-654A-91DD-30C4F62CA647}" presName="text_5" presStyleLbl="node1" presStyleIdx="4" presStyleCnt="6">
        <dgm:presLayoutVars>
          <dgm:bulletEnabled val="1"/>
        </dgm:presLayoutVars>
      </dgm:prSet>
      <dgm:spPr/>
    </dgm:pt>
    <dgm:pt modelId="{98D2A0DE-EA52-4944-96C6-FF7E23109A99}" type="pres">
      <dgm:prSet presAssocID="{DD747AE5-FD75-654A-91DD-30C4F62CA647}" presName="accent_5" presStyleCnt="0"/>
      <dgm:spPr/>
    </dgm:pt>
    <dgm:pt modelId="{AB344D7C-A53D-CD47-A67A-B3D7575D212C}" type="pres">
      <dgm:prSet presAssocID="{DD747AE5-FD75-654A-91DD-30C4F62CA647}" presName="accentRepeatNode" presStyleLbl="solidFgAcc1" presStyleIdx="4" presStyleCnt="6"/>
      <dgm:spPr>
        <a:xfrm>
          <a:off x="1065776" y="4388804"/>
          <a:ext cx="860193" cy="860193"/>
        </a:xfrm>
        <a:prstGeom prst="ellipse">
          <a:avLst/>
        </a:prstGeom>
        <a:solidFill>
          <a:srgbClr val="001F5B"/>
        </a:solidFill>
        <a:ln w="25400" cap="flat" cmpd="sng" algn="ctr">
          <a:solidFill>
            <a:srgbClr val="FFFFFF">
              <a:lumMod val="85000"/>
            </a:srgbClr>
          </a:solidFill>
          <a:prstDash val="solid"/>
        </a:ln>
        <a:effectLst/>
      </dgm:spPr>
    </dgm:pt>
    <dgm:pt modelId="{ACC721B9-9412-9E41-A5F0-BC0E34735AB3}" type="pres">
      <dgm:prSet presAssocID="{5003E353-CEAB-0A4E-8CAC-7F68000C965A}" presName="text_6" presStyleLbl="node1" presStyleIdx="5" presStyleCnt="6">
        <dgm:presLayoutVars>
          <dgm:bulletEnabled val="1"/>
        </dgm:presLayoutVars>
      </dgm:prSet>
      <dgm:spPr/>
    </dgm:pt>
    <dgm:pt modelId="{B80838AF-2C02-4047-9CD5-397F8F92CB25}" type="pres">
      <dgm:prSet presAssocID="{5003E353-CEAB-0A4E-8CAC-7F68000C965A}" presName="accent_6" presStyleCnt="0"/>
      <dgm:spPr/>
    </dgm:pt>
    <dgm:pt modelId="{48D6BB18-28AE-CB43-945B-BA349D8663BA}" type="pres">
      <dgm:prSet presAssocID="{5003E353-CEAB-0A4E-8CAC-7F68000C965A}" presName="accentRepeatNode" presStyleLbl="solidFgAcc1" presStyleIdx="5" presStyleCnt="6"/>
      <dgm:spPr>
        <a:xfrm>
          <a:off x="1144771" y="3270142"/>
          <a:ext cx="838195" cy="838195"/>
        </a:xfrm>
        <a:prstGeom prst="ellipse">
          <a:avLst/>
        </a:prstGeom>
        <a:solidFill>
          <a:srgbClr val="001F5B"/>
        </a:solidFill>
        <a:ln w="25400" cap="flat" cmpd="sng" algn="ctr">
          <a:solidFill>
            <a:srgbClr val="FFFFFF">
              <a:lumMod val="85000"/>
            </a:srgbClr>
          </a:solidFill>
          <a:prstDash val="solid"/>
        </a:ln>
        <a:effectLst/>
      </dgm:spPr>
    </dgm:pt>
  </dgm:ptLst>
  <dgm:cxnLst>
    <dgm:cxn modelId="{AC75F103-2758-FE40-B05A-D13353E1494B}" type="presOf" srcId="{A4A56C44-FEE6-EA40-BC00-A3E2183A2BEC}" destId="{EB553CCA-7BC9-8742-9743-9C98C29C258F}" srcOrd="0" destOrd="0" presId="urn:microsoft.com/office/officeart/2008/layout/VerticalCurvedList"/>
    <dgm:cxn modelId="{C6FC9755-E793-FF43-9100-A99423EA18F5}" srcId="{E767C43A-60DC-104C-8A93-F893228EA1E5}" destId="{5003E353-CEAB-0A4E-8CAC-7F68000C965A}" srcOrd="5" destOrd="0" parTransId="{FFEE9370-746E-AA43-B79B-5FFED97F3E47}" sibTransId="{58B80364-BB80-D348-878C-37B8A62D2092}"/>
    <dgm:cxn modelId="{032C2270-2B4A-3B4C-A71D-ECDA847193DB}" type="presOf" srcId="{5003E353-CEAB-0A4E-8CAC-7F68000C965A}" destId="{ACC721B9-9412-9E41-A5F0-BC0E34735AB3}" srcOrd="0" destOrd="0" presId="urn:microsoft.com/office/officeart/2008/layout/VerticalCurvedList"/>
    <dgm:cxn modelId="{31646376-9A9E-5445-A316-CD7AE65D3C33}" srcId="{E767C43A-60DC-104C-8A93-F893228EA1E5}" destId="{2474816C-7967-EE4C-BBCC-C0D60903B955}" srcOrd="3" destOrd="0" parTransId="{D43F0991-E1CE-6D47-830D-A8E4E684CCEC}" sibTransId="{CB01D1F6-324F-1543-B7E7-D678E46DB2C6}"/>
    <dgm:cxn modelId="{0E7DA676-9800-BB48-A3AD-887FA2081178}" srcId="{E767C43A-60DC-104C-8A93-F893228EA1E5}" destId="{8BBD5E81-2E31-C841-A175-DB4E75FF257F}" srcOrd="2" destOrd="0" parTransId="{4B91F000-2D7F-D843-862A-D1AC448D09C2}" sibTransId="{58B406FD-2829-5447-829A-44E647E2A9D9}"/>
    <dgm:cxn modelId="{8F0A6698-4F57-824E-B262-BD37F0BA2DE9}" srcId="{E767C43A-60DC-104C-8A93-F893228EA1E5}" destId="{F378C264-0BED-8E44-AE9F-6453BAD1D762}" srcOrd="1" destOrd="0" parTransId="{9C7485D5-281D-D644-BE9E-05E189B67C7B}" sibTransId="{DCAD06F5-3615-4945-B1DE-99B8741793E6}"/>
    <dgm:cxn modelId="{D52084A8-892C-3544-B4B4-F83D66CF9541}" type="presOf" srcId="{E767C43A-60DC-104C-8A93-F893228EA1E5}" destId="{2859B543-FF66-C840-8153-2147AA83BC8D}" srcOrd="0" destOrd="0" presId="urn:microsoft.com/office/officeart/2008/layout/VerticalCurvedList"/>
    <dgm:cxn modelId="{3B3B08AF-5AD7-ED48-9A8E-0A1FBAB8BDDC}" type="presOf" srcId="{1801CC50-A452-C143-8771-0877A99112F1}" destId="{E47EEC8C-AE85-5648-9A00-F3189E7F5456}" srcOrd="0" destOrd="0" presId="urn:microsoft.com/office/officeart/2008/layout/VerticalCurvedList"/>
    <dgm:cxn modelId="{646506B4-178B-8942-8300-66E072FB7D0F}" srcId="{E767C43A-60DC-104C-8A93-F893228EA1E5}" destId="{A4A56C44-FEE6-EA40-BC00-A3E2183A2BEC}" srcOrd="0" destOrd="0" parTransId="{952AF1B5-F024-6C4F-A35F-C5E1BFF598E6}" sibTransId="{1801CC50-A452-C143-8771-0877A99112F1}"/>
    <dgm:cxn modelId="{E07F8ACA-3A3F-B344-9B65-F02AC26B3219}" srcId="{E767C43A-60DC-104C-8A93-F893228EA1E5}" destId="{DD747AE5-FD75-654A-91DD-30C4F62CA647}" srcOrd="4" destOrd="0" parTransId="{6468872C-BCD0-4C48-BA53-16323DC5049B}" sibTransId="{82D20271-B401-2B45-9B8F-6EB632C0E7D6}"/>
    <dgm:cxn modelId="{CDD6C8D0-E927-674E-9759-27E390C02764}" type="presOf" srcId="{DD747AE5-FD75-654A-91DD-30C4F62CA647}" destId="{D1C1B6AC-D916-B94A-A175-C0C6A2590579}" srcOrd="0" destOrd="0" presId="urn:microsoft.com/office/officeart/2008/layout/VerticalCurvedList"/>
    <dgm:cxn modelId="{1A05B1D6-3755-574C-969F-72B15F6130AD}" type="presOf" srcId="{2474816C-7967-EE4C-BBCC-C0D60903B955}" destId="{8F7A663E-A6CC-B84D-8B21-B0AC9781CCA0}" srcOrd="0" destOrd="0" presId="urn:microsoft.com/office/officeart/2008/layout/VerticalCurvedList"/>
    <dgm:cxn modelId="{7997A1DB-0BCC-804F-9DCE-A93ABAB63E81}" type="presOf" srcId="{F378C264-0BED-8E44-AE9F-6453BAD1D762}" destId="{7D3E45D4-D32D-DD44-86BE-169EE52FEC1F}" srcOrd="0" destOrd="0" presId="urn:microsoft.com/office/officeart/2008/layout/VerticalCurvedList"/>
    <dgm:cxn modelId="{123446F3-AF03-4F46-A31A-F519CA7319C0}" type="presOf" srcId="{8BBD5E81-2E31-C841-A175-DB4E75FF257F}" destId="{4616392B-1284-8244-AA2C-C60A9969B7F0}" srcOrd="0" destOrd="0" presId="urn:microsoft.com/office/officeart/2008/layout/VerticalCurvedList"/>
    <dgm:cxn modelId="{FF21A8F4-EB24-1244-876B-3DD005B1E162}" type="presParOf" srcId="{2859B543-FF66-C840-8153-2147AA83BC8D}" destId="{E588804A-7D87-3F4B-80C2-0319AAF14078}" srcOrd="0" destOrd="0" presId="urn:microsoft.com/office/officeart/2008/layout/VerticalCurvedList"/>
    <dgm:cxn modelId="{DBFB709D-CDEB-1641-85D5-3855F503C8C4}" type="presParOf" srcId="{E588804A-7D87-3F4B-80C2-0319AAF14078}" destId="{6A9A47A0-C964-5442-814D-3E776E5B56FD}" srcOrd="0" destOrd="0" presId="urn:microsoft.com/office/officeart/2008/layout/VerticalCurvedList"/>
    <dgm:cxn modelId="{DAD336C8-C17D-5040-BF65-104E3245AD63}" type="presParOf" srcId="{6A9A47A0-C964-5442-814D-3E776E5B56FD}" destId="{C29552EB-09BC-D648-9C9C-D89095CA8FD6}" srcOrd="0" destOrd="0" presId="urn:microsoft.com/office/officeart/2008/layout/VerticalCurvedList"/>
    <dgm:cxn modelId="{37B74AF0-1B86-FC43-9F43-8F7CE27F7C4B}" type="presParOf" srcId="{6A9A47A0-C964-5442-814D-3E776E5B56FD}" destId="{E47EEC8C-AE85-5648-9A00-F3189E7F5456}" srcOrd="1" destOrd="0" presId="urn:microsoft.com/office/officeart/2008/layout/VerticalCurvedList"/>
    <dgm:cxn modelId="{75FE176F-FAE3-484E-8F6A-5C3B5C281E8C}" type="presParOf" srcId="{6A9A47A0-C964-5442-814D-3E776E5B56FD}" destId="{31B04313-C782-064F-B5AF-5DD5A1DC141A}" srcOrd="2" destOrd="0" presId="urn:microsoft.com/office/officeart/2008/layout/VerticalCurvedList"/>
    <dgm:cxn modelId="{4B3E997E-2F16-5B4D-8BB3-97595D28A1A2}" type="presParOf" srcId="{6A9A47A0-C964-5442-814D-3E776E5B56FD}" destId="{ADACDAA4-7468-5742-BACE-FE423D4A2B42}" srcOrd="3" destOrd="0" presId="urn:microsoft.com/office/officeart/2008/layout/VerticalCurvedList"/>
    <dgm:cxn modelId="{48395897-2FE9-5840-8934-30F5E4630485}" type="presParOf" srcId="{E588804A-7D87-3F4B-80C2-0319AAF14078}" destId="{EB553CCA-7BC9-8742-9743-9C98C29C258F}" srcOrd="1" destOrd="0" presId="urn:microsoft.com/office/officeart/2008/layout/VerticalCurvedList"/>
    <dgm:cxn modelId="{5B522FD9-DD24-EC49-8F8B-4EFD9B7DAB35}" type="presParOf" srcId="{E588804A-7D87-3F4B-80C2-0319AAF14078}" destId="{96335C19-A1BB-DB4F-AC4B-88B82E9014F9}" srcOrd="2" destOrd="0" presId="urn:microsoft.com/office/officeart/2008/layout/VerticalCurvedList"/>
    <dgm:cxn modelId="{CC3CF444-0CD5-1A41-8396-927CB50815C6}" type="presParOf" srcId="{96335C19-A1BB-DB4F-AC4B-88B82E9014F9}" destId="{B1F07508-56A9-944F-8BD2-5EBA4028B74C}" srcOrd="0" destOrd="0" presId="urn:microsoft.com/office/officeart/2008/layout/VerticalCurvedList"/>
    <dgm:cxn modelId="{C0C11A52-1F9D-424E-82A9-6345F131242F}" type="presParOf" srcId="{E588804A-7D87-3F4B-80C2-0319AAF14078}" destId="{7D3E45D4-D32D-DD44-86BE-169EE52FEC1F}" srcOrd="3" destOrd="0" presId="urn:microsoft.com/office/officeart/2008/layout/VerticalCurvedList"/>
    <dgm:cxn modelId="{467C9A3C-83DF-5540-AA69-27A654AC4812}" type="presParOf" srcId="{E588804A-7D87-3F4B-80C2-0319AAF14078}" destId="{47BC55CE-ED00-9D44-9738-793C41FC5876}" srcOrd="4" destOrd="0" presId="urn:microsoft.com/office/officeart/2008/layout/VerticalCurvedList"/>
    <dgm:cxn modelId="{D882C0AB-1F66-044C-9F7E-28C07BADB76B}" type="presParOf" srcId="{47BC55CE-ED00-9D44-9738-793C41FC5876}" destId="{39A3F250-7E0E-8F4F-824C-F4E6EEA8F9A6}" srcOrd="0" destOrd="0" presId="urn:microsoft.com/office/officeart/2008/layout/VerticalCurvedList"/>
    <dgm:cxn modelId="{65956EC7-9038-CD46-8F0B-0995768275CD}" type="presParOf" srcId="{E588804A-7D87-3F4B-80C2-0319AAF14078}" destId="{4616392B-1284-8244-AA2C-C60A9969B7F0}" srcOrd="5" destOrd="0" presId="urn:microsoft.com/office/officeart/2008/layout/VerticalCurvedList"/>
    <dgm:cxn modelId="{9D863F99-482A-1244-9B8C-3E739EA39B3B}" type="presParOf" srcId="{E588804A-7D87-3F4B-80C2-0319AAF14078}" destId="{6C009D45-77EB-6A48-87B3-D672CA9B0694}" srcOrd="6" destOrd="0" presId="urn:microsoft.com/office/officeart/2008/layout/VerticalCurvedList"/>
    <dgm:cxn modelId="{78BF5438-D192-4A4D-824D-83BA3279C00F}" type="presParOf" srcId="{6C009D45-77EB-6A48-87B3-D672CA9B0694}" destId="{91429B15-A956-964D-8546-713341C6EBA9}" srcOrd="0" destOrd="0" presId="urn:microsoft.com/office/officeart/2008/layout/VerticalCurvedList"/>
    <dgm:cxn modelId="{16A9F900-03AA-1742-B8BC-B0DC33A53D50}" type="presParOf" srcId="{E588804A-7D87-3F4B-80C2-0319AAF14078}" destId="{8F7A663E-A6CC-B84D-8B21-B0AC9781CCA0}" srcOrd="7" destOrd="0" presId="urn:microsoft.com/office/officeart/2008/layout/VerticalCurvedList"/>
    <dgm:cxn modelId="{FAADA1CB-3E75-5A43-812C-3966E7BD2320}" type="presParOf" srcId="{E588804A-7D87-3F4B-80C2-0319AAF14078}" destId="{04D30471-50EB-9449-85C3-E2FE0B9FD5CE}" srcOrd="8" destOrd="0" presId="urn:microsoft.com/office/officeart/2008/layout/VerticalCurvedList"/>
    <dgm:cxn modelId="{E6B9EBF0-E80B-B042-A088-4E693E7CA665}" type="presParOf" srcId="{04D30471-50EB-9449-85C3-E2FE0B9FD5CE}" destId="{5700D827-B404-E941-ACF4-E202F54165A9}" srcOrd="0" destOrd="0" presId="urn:microsoft.com/office/officeart/2008/layout/VerticalCurvedList"/>
    <dgm:cxn modelId="{652AC6AD-6716-E745-B099-0C851E51DFFD}" type="presParOf" srcId="{E588804A-7D87-3F4B-80C2-0319AAF14078}" destId="{D1C1B6AC-D916-B94A-A175-C0C6A2590579}" srcOrd="9" destOrd="0" presId="urn:microsoft.com/office/officeart/2008/layout/VerticalCurvedList"/>
    <dgm:cxn modelId="{A74E7914-0F47-C24D-83AC-930FEC2F3CD2}" type="presParOf" srcId="{E588804A-7D87-3F4B-80C2-0319AAF14078}" destId="{98D2A0DE-EA52-4944-96C6-FF7E23109A99}" srcOrd="10" destOrd="0" presId="urn:microsoft.com/office/officeart/2008/layout/VerticalCurvedList"/>
    <dgm:cxn modelId="{CADD63BA-2050-654E-918F-206889F34D18}" type="presParOf" srcId="{98D2A0DE-EA52-4944-96C6-FF7E23109A99}" destId="{AB344D7C-A53D-CD47-A67A-B3D7575D212C}" srcOrd="0" destOrd="0" presId="urn:microsoft.com/office/officeart/2008/layout/VerticalCurvedList"/>
    <dgm:cxn modelId="{2C16BA37-0D4A-2040-B374-75F4DDB4FB79}" type="presParOf" srcId="{E588804A-7D87-3F4B-80C2-0319AAF14078}" destId="{ACC721B9-9412-9E41-A5F0-BC0E34735AB3}" srcOrd="11" destOrd="0" presId="urn:microsoft.com/office/officeart/2008/layout/VerticalCurvedList"/>
    <dgm:cxn modelId="{6B479FBC-A2B8-7948-BD03-879967350DB6}" type="presParOf" srcId="{E588804A-7D87-3F4B-80C2-0319AAF14078}" destId="{B80838AF-2C02-4047-9CD5-397F8F92CB25}" srcOrd="12" destOrd="0" presId="urn:microsoft.com/office/officeart/2008/layout/VerticalCurvedList"/>
    <dgm:cxn modelId="{5B3EBD73-6241-F949-83AA-CA2B1E191E5C}" type="presParOf" srcId="{B80838AF-2C02-4047-9CD5-397F8F92CB25}" destId="{48D6BB18-28AE-CB43-945B-BA349D8663BA}"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7EEC8C-AE85-5648-9A00-F3189E7F5456}">
      <dsp:nvSpPr>
        <dsp:cNvPr id="0" name=""/>
        <dsp:cNvSpPr/>
      </dsp:nvSpPr>
      <dsp:spPr>
        <a:xfrm>
          <a:off x="-8730441" y="-1333650"/>
          <a:ext cx="10389684" cy="10389684"/>
        </a:xfrm>
        <a:prstGeom prst="blockArc">
          <a:avLst>
            <a:gd name="adj1" fmla="val 18900000"/>
            <a:gd name="adj2" fmla="val 2700000"/>
            <a:gd name="adj3" fmla="val 208"/>
          </a:avLst>
        </a:pr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B553CCA-7BC9-8742-9743-9C98C29C258F}">
      <dsp:nvSpPr>
        <dsp:cNvPr id="0" name=""/>
        <dsp:cNvSpPr/>
      </dsp:nvSpPr>
      <dsp:spPr>
        <a:xfrm>
          <a:off x="618176" y="406660"/>
          <a:ext cx="11568656" cy="813012"/>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5329" tIns="45720" rIns="45720" bIns="45720" numCol="1" spcCol="1270" anchor="ctr" anchorCtr="0">
          <a:noAutofit/>
        </a:bodyPr>
        <a:lstStyle/>
        <a:p>
          <a:pPr marL="0" lvl="0" indent="0" algn="l" defTabSz="800100">
            <a:lnSpc>
              <a:spcPct val="90000"/>
            </a:lnSpc>
            <a:spcBef>
              <a:spcPct val="0"/>
            </a:spcBef>
            <a:spcAft>
              <a:spcPct val="35000"/>
            </a:spcAft>
            <a:buNone/>
          </a:pPr>
          <a:r>
            <a:rPr kumimoji="0" lang="en-US" sz="1800" b="0" i="0" u="none" strike="noStrike" kern="1200" cap="none" spc="0" normalizeH="0" baseline="0" dirty="0">
              <a:ln>
                <a:noFill/>
              </a:ln>
              <a:solidFill>
                <a:schemeClr val="tx1"/>
              </a:solidFill>
              <a:effectLst/>
              <a:uFillTx/>
              <a:latin typeface="Arial" panose="020B0604020202020204" pitchFamily="34" charset="0"/>
              <a:ea typeface="Helvetica Neue"/>
              <a:cs typeface="Arial" panose="020B0604020202020204" pitchFamily="34" charset="0"/>
              <a:sym typeface="Helvetica Neue"/>
            </a:rPr>
            <a:t>West Palm Beach is less reliant on tourism than neighboring Fort Lauderdale and Miami.  </a:t>
          </a:r>
          <a:r>
            <a:rPr lang="en-US" sz="1800" kern="1200" dirty="0">
              <a:solidFill>
                <a:schemeClr val="tx1"/>
              </a:solidFill>
              <a:latin typeface="Arial" panose="020B0604020202020204" pitchFamily="34" charset="0"/>
              <a:cs typeface="Arial" panose="020B0604020202020204" pitchFamily="34" charset="0"/>
            </a:rPr>
            <a:t>Palm Beach County benefits from a diverse workforce -  no single industry accounts for more than 20% of jobs. </a:t>
          </a:r>
          <a:endParaRPr kumimoji="0" lang="en-US" sz="1800" b="0" i="0" u="none" strike="noStrike" kern="1200" cap="none" spc="0" normalizeH="0" baseline="0" dirty="0">
            <a:ln>
              <a:noFill/>
            </a:ln>
            <a:solidFill>
              <a:schemeClr val="tx1"/>
            </a:solidFill>
            <a:effectLst/>
            <a:uFillTx/>
            <a:latin typeface="Arial" panose="020B0604020202020204" pitchFamily="34" charset="0"/>
            <a:ea typeface="Helvetica Neue"/>
            <a:cs typeface="Arial" panose="020B0604020202020204" pitchFamily="34" charset="0"/>
            <a:sym typeface="Helvetica Neue"/>
          </a:endParaRPr>
        </a:p>
      </dsp:txBody>
      <dsp:txXfrm>
        <a:off x="618176" y="406660"/>
        <a:ext cx="11568656" cy="813012"/>
      </dsp:txXfrm>
    </dsp:sp>
    <dsp:sp modelId="{B1F07508-56A9-944F-8BD2-5EBA4028B74C}">
      <dsp:nvSpPr>
        <dsp:cNvPr id="0" name=""/>
        <dsp:cNvSpPr/>
      </dsp:nvSpPr>
      <dsp:spPr>
        <a:xfrm>
          <a:off x="110043" y="305034"/>
          <a:ext cx="1016265" cy="1016265"/>
        </a:xfrm>
        <a:prstGeom prst="ellipse">
          <a:avLst/>
        </a:prstGeom>
        <a:solidFill>
          <a:srgbClr val="001F5B"/>
        </a:solidFill>
        <a:ln w="25400" cap="flat" cmpd="sng" algn="ctr">
          <a:solidFill>
            <a:srgbClr val="FFFFFF">
              <a:lumMod val="85000"/>
            </a:srgbClr>
          </a:solidFill>
          <a:prstDash val="solid"/>
        </a:ln>
        <a:effectLst/>
      </dsp:spPr>
      <dsp:style>
        <a:lnRef idx="2">
          <a:scrgbClr r="0" g="0" b="0"/>
        </a:lnRef>
        <a:fillRef idx="1">
          <a:scrgbClr r="0" g="0" b="0"/>
        </a:fillRef>
        <a:effectRef idx="0">
          <a:scrgbClr r="0" g="0" b="0"/>
        </a:effectRef>
        <a:fontRef idx="minor"/>
      </dsp:style>
    </dsp:sp>
    <dsp:sp modelId="{7D3E45D4-D32D-DD44-86BE-169EE52FEC1F}">
      <dsp:nvSpPr>
        <dsp:cNvPr id="0" name=""/>
        <dsp:cNvSpPr/>
      </dsp:nvSpPr>
      <dsp:spPr>
        <a:xfrm>
          <a:off x="1286935" y="1626025"/>
          <a:ext cx="10899897" cy="813012"/>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5329"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tx1"/>
              </a:solidFill>
              <a:latin typeface="Arial" panose="020B0604020202020204" pitchFamily="34" charset="0"/>
              <a:cs typeface="Arial" panose="020B0604020202020204" pitchFamily="34" charset="0"/>
            </a:rPr>
            <a:t>West Palm Beach has seen population growth close to 10% over the past 5 years. </a:t>
          </a:r>
          <a:endParaRPr kumimoji="0" lang="en-US" sz="1800" b="0" i="0" u="none" strike="noStrike" kern="1200" cap="none" spc="0" normalizeH="0" baseline="0" dirty="0">
            <a:ln>
              <a:noFill/>
            </a:ln>
            <a:solidFill>
              <a:schemeClr val="tx1"/>
            </a:solidFill>
            <a:effectLst/>
            <a:uFillTx/>
            <a:latin typeface="Arial" panose="020B0604020202020204" pitchFamily="34" charset="0"/>
            <a:ea typeface="Helvetica Neue"/>
            <a:cs typeface="Arial" panose="020B0604020202020204" pitchFamily="34" charset="0"/>
            <a:sym typeface="Helvetica Neue"/>
          </a:endParaRPr>
        </a:p>
      </dsp:txBody>
      <dsp:txXfrm>
        <a:off x="1286935" y="1626025"/>
        <a:ext cx="10899897" cy="813012"/>
      </dsp:txXfrm>
    </dsp:sp>
    <dsp:sp modelId="{39A3F250-7E0E-8F4F-824C-F4E6EEA8F9A6}">
      <dsp:nvSpPr>
        <dsp:cNvPr id="0" name=""/>
        <dsp:cNvSpPr/>
      </dsp:nvSpPr>
      <dsp:spPr>
        <a:xfrm>
          <a:off x="778802" y="1524398"/>
          <a:ext cx="1016265" cy="1016265"/>
        </a:xfrm>
        <a:prstGeom prst="ellipse">
          <a:avLst/>
        </a:prstGeom>
        <a:solidFill>
          <a:srgbClr val="001F5B"/>
        </a:solidFill>
        <a:ln w="25400" cap="flat" cmpd="sng" algn="ctr">
          <a:solidFill>
            <a:srgbClr val="FFFFFF">
              <a:lumMod val="85000"/>
            </a:srgbClr>
          </a:solidFill>
          <a:prstDash val="solid"/>
        </a:ln>
        <a:effectLst/>
      </dsp:spPr>
      <dsp:style>
        <a:lnRef idx="2">
          <a:scrgbClr r="0" g="0" b="0"/>
        </a:lnRef>
        <a:fillRef idx="1">
          <a:scrgbClr r="0" g="0" b="0"/>
        </a:fillRef>
        <a:effectRef idx="0">
          <a:scrgbClr r="0" g="0" b="0"/>
        </a:effectRef>
        <a:fontRef idx="minor"/>
      </dsp:style>
    </dsp:sp>
    <dsp:sp modelId="{4616392B-1284-8244-AA2C-C60A9969B7F0}">
      <dsp:nvSpPr>
        <dsp:cNvPr id="0" name=""/>
        <dsp:cNvSpPr/>
      </dsp:nvSpPr>
      <dsp:spPr>
        <a:xfrm>
          <a:off x="1592741" y="2845389"/>
          <a:ext cx="10594091" cy="813012"/>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5329"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The median West Palm Beach Submarket household income is close to $92,000, about 30% above the Palm Beach metro average. </a:t>
          </a:r>
          <a:endParaRPr kumimoji="0" lang="en-US" sz="1800" b="0" i="0" u="none" strike="noStrike" kern="1200" cap="none" spc="0" normalizeH="0" baseline="0" dirty="0">
            <a:ln>
              <a:noFill/>
            </a:ln>
            <a:solidFill>
              <a:schemeClr val="tx1"/>
            </a:solidFill>
            <a:effectLst/>
            <a:uFillTx/>
            <a:latin typeface="Arial" panose="020B0604020202020204" pitchFamily="34" charset="0"/>
            <a:ea typeface="Helvetica Neue"/>
            <a:cs typeface="Arial" panose="020B0604020202020204" pitchFamily="34" charset="0"/>
            <a:sym typeface="Helvetica Neue"/>
          </a:endParaRPr>
        </a:p>
      </dsp:txBody>
      <dsp:txXfrm>
        <a:off x="1592741" y="2845389"/>
        <a:ext cx="10594091" cy="813012"/>
      </dsp:txXfrm>
    </dsp:sp>
    <dsp:sp modelId="{91429B15-A956-964D-8546-713341C6EBA9}">
      <dsp:nvSpPr>
        <dsp:cNvPr id="0" name=""/>
        <dsp:cNvSpPr/>
      </dsp:nvSpPr>
      <dsp:spPr>
        <a:xfrm>
          <a:off x="1084608" y="2743763"/>
          <a:ext cx="1016265" cy="1016265"/>
        </a:xfrm>
        <a:prstGeom prst="ellipse">
          <a:avLst/>
        </a:prstGeom>
        <a:solidFill>
          <a:srgbClr val="001F5B"/>
        </a:solidFill>
        <a:ln w="25400" cap="flat" cmpd="sng" algn="ctr">
          <a:solidFill>
            <a:srgbClr val="FFFFFF">
              <a:lumMod val="85000"/>
            </a:srgbClr>
          </a:solidFill>
          <a:prstDash val="solid"/>
        </a:ln>
        <a:effectLst/>
      </dsp:spPr>
      <dsp:style>
        <a:lnRef idx="2">
          <a:scrgbClr r="0" g="0" b="0"/>
        </a:lnRef>
        <a:fillRef idx="1">
          <a:scrgbClr r="0" g="0" b="0"/>
        </a:fillRef>
        <a:effectRef idx="0">
          <a:scrgbClr r="0" g="0" b="0"/>
        </a:effectRef>
        <a:fontRef idx="minor"/>
      </dsp:style>
    </dsp:sp>
    <dsp:sp modelId="{8F7A663E-A6CC-B84D-8B21-B0AC9781CCA0}">
      <dsp:nvSpPr>
        <dsp:cNvPr id="0" name=""/>
        <dsp:cNvSpPr/>
      </dsp:nvSpPr>
      <dsp:spPr>
        <a:xfrm>
          <a:off x="1592741" y="4063981"/>
          <a:ext cx="10594091" cy="813012"/>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5329"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tx1"/>
              </a:solidFill>
              <a:latin typeface="Arial" panose="020B0604020202020204" pitchFamily="34" charset="0"/>
              <a:cs typeface="Arial" panose="020B0604020202020204" pitchFamily="34" charset="0"/>
            </a:rPr>
            <a:t>Multifamily construction has been limited during the past decade and the prelease rate for properties in lease-up is close to 95%.</a:t>
          </a:r>
        </a:p>
      </dsp:txBody>
      <dsp:txXfrm>
        <a:off x="1592741" y="4063981"/>
        <a:ext cx="10594091" cy="813012"/>
      </dsp:txXfrm>
    </dsp:sp>
    <dsp:sp modelId="{5700D827-B404-E941-ACF4-E202F54165A9}">
      <dsp:nvSpPr>
        <dsp:cNvPr id="0" name=""/>
        <dsp:cNvSpPr/>
      </dsp:nvSpPr>
      <dsp:spPr>
        <a:xfrm>
          <a:off x="1084608" y="3962355"/>
          <a:ext cx="1016265" cy="1016265"/>
        </a:xfrm>
        <a:prstGeom prst="ellipse">
          <a:avLst/>
        </a:prstGeom>
        <a:solidFill>
          <a:srgbClr val="001F5B"/>
        </a:solidFill>
        <a:ln w="25400" cap="flat" cmpd="sng" algn="ctr">
          <a:solidFill>
            <a:srgbClr val="FFFFFF">
              <a:lumMod val="85000"/>
            </a:srgbClr>
          </a:solidFill>
          <a:prstDash val="solid"/>
        </a:ln>
        <a:effectLst/>
      </dsp:spPr>
      <dsp:style>
        <a:lnRef idx="2">
          <a:scrgbClr r="0" g="0" b="0"/>
        </a:lnRef>
        <a:fillRef idx="1">
          <a:scrgbClr r="0" g="0" b="0"/>
        </a:fillRef>
        <a:effectRef idx="0">
          <a:scrgbClr r="0" g="0" b="0"/>
        </a:effectRef>
        <a:fontRef idx="minor"/>
      </dsp:style>
    </dsp:sp>
    <dsp:sp modelId="{D1C1B6AC-D916-B94A-A175-C0C6A2590579}">
      <dsp:nvSpPr>
        <dsp:cNvPr id="0" name=""/>
        <dsp:cNvSpPr/>
      </dsp:nvSpPr>
      <dsp:spPr>
        <a:xfrm>
          <a:off x="1286935" y="5283346"/>
          <a:ext cx="10899897" cy="813012"/>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5329"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tx1"/>
              </a:solidFill>
              <a:latin typeface="Arial" panose="020B0604020202020204" pitchFamily="34" charset="0"/>
              <a:cs typeface="Arial" panose="020B0604020202020204" pitchFamily="34" charset="0"/>
            </a:rPr>
            <a:t>With 1,500 apartments under construction, much of the development in West Palm Beach is taking place in the central business district.  </a:t>
          </a:r>
        </a:p>
      </dsp:txBody>
      <dsp:txXfrm>
        <a:off x="1286935" y="5283346"/>
        <a:ext cx="10899897" cy="813012"/>
      </dsp:txXfrm>
    </dsp:sp>
    <dsp:sp modelId="{AB344D7C-A53D-CD47-A67A-B3D7575D212C}">
      <dsp:nvSpPr>
        <dsp:cNvPr id="0" name=""/>
        <dsp:cNvSpPr/>
      </dsp:nvSpPr>
      <dsp:spPr>
        <a:xfrm>
          <a:off x="778802" y="5181719"/>
          <a:ext cx="1016265" cy="1016265"/>
        </a:xfrm>
        <a:prstGeom prst="ellipse">
          <a:avLst/>
        </a:prstGeom>
        <a:solidFill>
          <a:srgbClr val="001F5B"/>
        </a:solidFill>
        <a:ln w="25400" cap="flat" cmpd="sng" algn="ctr">
          <a:solidFill>
            <a:srgbClr val="FFFFFF">
              <a:lumMod val="85000"/>
            </a:srgbClr>
          </a:solidFill>
          <a:prstDash val="solid"/>
        </a:ln>
        <a:effectLst/>
      </dsp:spPr>
      <dsp:style>
        <a:lnRef idx="2">
          <a:scrgbClr r="0" g="0" b="0"/>
        </a:lnRef>
        <a:fillRef idx="1">
          <a:scrgbClr r="0" g="0" b="0"/>
        </a:fillRef>
        <a:effectRef idx="0">
          <a:scrgbClr r="0" g="0" b="0"/>
        </a:effectRef>
        <a:fontRef idx="minor"/>
      </dsp:style>
    </dsp:sp>
    <dsp:sp modelId="{ACC721B9-9412-9E41-A5F0-BC0E34735AB3}">
      <dsp:nvSpPr>
        <dsp:cNvPr id="0" name=""/>
        <dsp:cNvSpPr/>
      </dsp:nvSpPr>
      <dsp:spPr>
        <a:xfrm>
          <a:off x="618176" y="6502710"/>
          <a:ext cx="11568656" cy="813012"/>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5329"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Luxury apartment construction in the submarket has been limited. Only 27% of apartment units in the submarket are in the 4- &amp; 5-star level, compared to 42% for the broader metro. </a:t>
          </a:r>
          <a:endParaRPr kumimoji="0" lang="en-US" sz="1800" b="0" i="0" u="none" strike="noStrike" kern="1200" cap="none" spc="0" normalizeH="0" baseline="0" dirty="0">
            <a:ln>
              <a:noFill/>
            </a:ln>
            <a:solidFill>
              <a:srgbClr val="000000"/>
            </a:solidFill>
            <a:effectLst/>
            <a:uFillTx/>
            <a:latin typeface="Arial" panose="020B0604020202020204" pitchFamily="34" charset="0"/>
            <a:ea typeface="Helvetica Neue" panose="02000503000000020004" pitchFamily="2" charset="0"/>
            <a:cs typeface="Arial" panose="020B0604020202020204" pitchFamily="34" charset="0"/>
            <a:sym typeface="Helvetica Neue"/>
          </a:endParaRPr>
        </a:p>
      </dsp:txBody>
      <dsp:txXfrm>
        <a:off x="618176" y="6502710"/>
        <a:ext cx="11568656" cy="813012"/>
      </dsp:txXfrm>
    </dsp:sp>
    <dsp:sp modelId="{48D6BB18-28AE-CB43-945B-BA349D8663BA}">
      <dsp:nvSpPr>
        <dsp:cNvPr id="0" name=""/>
        <dsp:cNvSpPr/>
      </dsp:nvSpPr>
      <dsp:spPr>
        <a:xfrm>
          <a:off x="110043" y="6401084"/>
          <a:ext cx="1016265" cy="1016265"/>
        </a:xfrm>
        <a:prstGeom prst="ellipse">
          <a:avLst/>
        </a:prstGeom>
        <a:solidFill>
          <a:srgbClr val="001F5B"/>
        </a:solidFill>
        <a:ln w="25400" cap="flat" cmpd="sng" algn="ctr">
          <a:solidFill>
            <a:srgbClr val="FFFFFF">
              <a:lumMod val="85000"/>
            </a:srgb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CA5A7ED-8795-574E-86EB-7551A11AC5D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b="0" dirty="0">
              <a:latin typeface="Arial" panose="020B0604020202020204" pitchFamily="34" charset="0"/>
              <a:cs typeface="Arial" panose="020B0604020202020204" pitchFamily="34" charset="0"/>
            </a:endParaRPr>
          </a:p>
        </p:txBody>
      </p:sp>
      <p:sp>
        <p:nvSpPr>
          <p:cNvPr id="3" name="Date Placeholder 2">
            <a:extLst>
              <a:ext uri="{FF2B5EF4-FFF2-40B4-BE49-F238E27FC236}">
                <a16:creationId xmlns:a16="http://schemas.microsoft.com/office/drawing/2014/main" id="{FB5CAB70-82D7-9A47-A764-1620DA86281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73B08A9-41E9-2946-B515-2FC793954BF6}" type="datetimeFigureOut">
              <a:rPr lang="en-US" b="0" smtClean="0">
                <a:latin typeface="Arial" panose="020B0604020202020204" pitchFamily="34" charset="0"/>
                <a:cs typeface="Arial" panose="020B0604020202020204" pitchFamily="34" charset="0"/>
              </a:rPr>
              <a:t>10/20/20</a:t>
            </a:fld>
            <a:endParaRPr lang="en-US" b="0" dirty="0">
              <a:latin typeface="Arial" panose="020B0604020202020204" pitchFamily="34" charset="0"/>
              <a:cs typeface="Arial" panose="020B0604020202020204" pitchFamily="34" charset="0"/>
            </a:endParaRPr>
          </a:p>
        </p:txBody>
      </p:sp>
      <p:sp>
        <p:nvSpPr>
          <p:cNvPr id="4" name="Footer Placeholder 3">
            <a:extLst>
              <a:ext uri="{FF2B5EF4-FFF2-40B4-BE49-F238E27FC236}">
                <a16:creationId xmlns:a16="http://schemas.microsoft.com/office/drawing/2014/main" id="{8E4A4419-ADF3-B049-83DA-33E4C40ABF6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b="0" dirty="0">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8E056F33-70C5-CF4F-A5CC-067FEF3AB05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7A7ACA6-55D4-E343-834E-702DF52B4D5A}" type="slidenum">
              <a:rPr lang="en-US" b="0" smtClean="0">
                <a:latin typeface="Arial" panose="020B0604020202020204" pitchFamily="34" charset="0"/>
                <a:cs typeface="Arial" panose="020B0604020202020204" pitchFamily="34" charset="0"/>
              </a:rPr>
              <a:t>‹#›</a:t>
            </a:fld>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33082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9" name="Shape 119"/>
          <p:cNvSpPr>
            <a:spLocks noGrp="1" noRot="1" noChangeAspect="1"/>
          </p:cNvSpPr>
          <p:nvPr>
            <p:ph type="sldImg"/>
          </p:nvPr>
        </p:nvSpPr>
        <p:spPr>
          <a:xfrm>
            <a:off x="1143000" y="685800"/>
            <a:ext cx="4572000" cy="3429000"/>
          </a:xfrm>
          <a:prstGeom prst="rect">
            <a:avLst/>
          </a:prstGeom>
        </p:spPr>
        <p:txBody>
          <a:bodyPr/>
          <a:lstStyle/>
          <a:p>
            <a:endParaRPr dirty="0"/>
          </a:p>
        </p:txBody>
      </p:sp>
      <p:sp>
        <p:nvSpPr>
          <p:cNvPr id="120" name="Shape 120"/>
          <p:cNvSpPr>
            <a:spLocks noGrp="1"/>
          </p:cNvSpPr>
          <p:nvPr>
            <p:ph type="body" sz="quarter" idx="1"/>
          </p:nvPr>
        </p:nvSpPr>
        <p:spPr>
          <a:xfrm>
            <a:off x="914400" y="4343400"/>
            <a:ext cx="5029200" cy="4114800"/>
          </a:xfrm>
          <a:prstGeom prst="rect">
            <a:avLst/>
          </a:prstGeom>
        </p:spPr>
        <p:txBody>
          <a:bodyPr/>
          <a:lstStyle/>
          <a:p>
            <a:endParaRPr dirty="0"/>
          </a:p>
        </p:txBody>
      </p:sp>
    </p:spTree>
  </p:cSld>
  <p:clrMap bg1="lt1" tx1="dk1" bg2="lt2" tx2="dk2" accent1="accent1" accent2="accent2" accent3="accent3" accent4="accent4" accent5="accent5" accent6="accent6" hlink="hlink" folHlink="folHlink"/>
  <p:notesStyle>
    <a:lvl1pPr defTabSz="457200" latinLnBrk="0">
      <a:lnSpc>
        <a:spcPct val="117999"/>
      </a:lnSpc>
      <a:defRPr sz="2200" b="0" i="0">
        <a:latin typeface="Arial" panose="020B0604020202020204" pitchFamily="34" charset="0"/>
        <a:ea typeface="Helvetica Neue"/>
        <a:cs typeface="Arial" panose="020B0604020202020204" pitchFamily="34" charset="0"/>
        <a:sym typeface="Helvetica Neue"/>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743366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270000" y="1638300"/>
            <a:ext cx="10464800" cy="3302000"/>
          </a:xfrm>
          <a:prstGeom prst="rect">
            <a:avLst/>
          </a:prstGeom>
        </p:spPr>
        <p:txBody>
          <a:bodyPr anchor="b"/>
          <a:lstStyle/>
          <a:p>
            <a:r>
              <a:t>Title Text</a:t>
            </a:r>
          </a:p>
        </p:txBody>
      </p:sp>
      <p:sp>
        <p:nvSpPr>
          <p:cNvPr id="12" name="Body Level One…"/>
          <p:cNvSpPr txBox="1">
            <a:spLocks noGrp="1"/>
          </p:cNvSpPr>
          <p:nvPr>
            <p:ph type="body" sz="quarter" idx="1" hasCustomPrompt="1"/>
          </p:nvPr>
        </p:nvSpPr>
        <p:spPr>
          <a:xfrm>
            <a:off x="1270000" y="5041900"/>
            <a:ext cx="10464800" cy="1130300"/>
          </a:xfrm>
          <a:prstGeom prst="rect">
            <a:avLst/>
          </a:prstGeom>
        </p:spPr>
        <p:txBody>
          <a:bodyPr anchor="t">
            <a:noAutofit/>
          </a:bodyPr>
          <a:lstStyle>
            <a:lvl1pPr marL="0" indent="0" algn="ctr">
              <a:spcBef>
                <a:spcPts val="0"/>
              </a:spcBef>
              <a:buSzTx/>
              <a:buNone/>
              <a:defRPr sz="1800" b="0" i="0"/>
            </a:lvl1pPr>
            <a:lvl2pPr marL="0" indent="0" algn="ctr">
              <a:spcBef>
                <a:spcPts val="0"/>
              </a:spcBef>
              <a:buSzTx/>
              <a:buNone/>
              <a:defRPr sz="1800" b="0" i="0"/>
            </a:lvl2pPr>
            <a:lvl3pPr marL="0" indent="0" algn="ctr">
              <a:spcBef>
                <a:spcPts val="0"/>
              </a:spcBef>
              <a:buSzTx/>
              <a:buNone/>
              <a:defRPr sz="1800" b="0" i="0"/>
            </a:lvl3pPr>
            <a:lvl4pPr marL="0" indent="0" algn="ctr">
              <a:spcBef>
                <a:spcPts val="0"/>
              </a:spcBef>
              <a:buSzTx/>
              <a:buNone/>
              <a:defRPr sz="1800" b="0" i="0"/>
            </a:lvl4pPr>
            <a:lvl5pPr marL="0" indent="0" algn="ctr">
              <a:spcBef>
                <a:spcPts val="0"/>
              </a:spcBef>
              <a:buSzTx/>
              <a:buNone/>
              <a:defRPr sz="1800" b="0" i="0"/>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pic>
        <p:nvPicPr>
          <p:cNvPr id="13" name="Image" descr="Image"/>
          <p:cNvPicPr>
            <a:picLocks noChangeAspect="1"/>
          </p:cNvPicPr>
          <p:nvPr userDrawn="1"/>
        </p:nvPicPr>
        <p:blipFill rotWithShape="1">
          <a:blip r:embed="rId2" cstate="print">
            <a:extLst>
              <a:ext uri="{28A0092B-C50C-407E-A947-70E740481C1C}">
                <a14:useLocalDpi xmlns:a14="http://schemas.microsoft.com/office/drawing/2010/main"/>
              </a:ext>
            </a:extLst>
          </a:blip>
          <a:srcRect t="-466"/>
          <a:stretch/>
        </p:blipFill>
        <p:spPr>
          <a:xfrm>
            <a:off x="-12699" y="8057322"/>
            <a:ext cx="8878404" cy="1699811"/>
          </a:xfrm>
          <a:prstGeom prst="rect">
            <a:avLst/>
          </a:prstGeom>
          <a:ln w="12700">
            <a:miter lim="400000"/>
          </a:ln>
        </p:spPr>
      </p:pic>
      <p:sp>
        <p:nvSpPr>
          <p:cNvPr id="14" name="Slide Number"/>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6" name="–Johnny Appleseed"/>
          <p:cNvSpPr txBox="1">
            <a:spLocks noGrp="1"/>
          </p:cNvSpPr>
          <p:nvPr>
            <p:ph type="body" sz="quarter" idx="13"/>
          </p:nvPr>
        </p:nvSpPr>
        <p:spPr>
          <a:xfrm>
            <a:off x="1270000" y="6362700"/>
            <a:ext cx="10464800" cy="471924"/>
          </a:xfrm>
          <a:prstGeom prst="rect">
            <a:avLst/>
          </a:prstGeom>
        </p:spPr>
        <p:txBody>
          <a:bodyPr anchor="t">
            <a:spAutoFit/>
          </a:bodyPr>
          <a:lstStyle>
            <a:lvl1pPr marL="0" indent="0" algn="ctr">
              <a:spcBef>
                <a:spcPts val="0"/>
              </a:spcBef>
              <a:buSzTx/>
              <a:buNone/>
              <a:defRPr sz="2400" b="0" i="0"/>
            </a:lvl1pPr>
          </a:lstStyle>
          <a:p>
            <a:r>
              <a:rPr dirty="0"/>
              <a:t>–Johnny Appleseed</a:t>
            </a:r>
          </a:p>
        </p:txBody>
      </p:sp>
      <p:sp>
        <p:nvSpPr>
          <p:cNvPr id="97" name="“Type a quote here.”"/>
          <p:cNvSpPr txBox="1">
            <a:spLocks noGrp="1"/>
          </p:cNvSpPr>
          <p:nvPr>
            <p:ph type="body" sz="quarter" idx="14"/>
          </p:nvPr>
        </p:nvSpPr>
        <p:spPr>
          <a:xfrm>
            <a:off x="1270000" y="4267200"/>
            <a:ext cx="10464800" cy="609600"/>
          </a:xfrm>
          <a:prstGeom prst="rect">
            <a:avLst/>
          </a:prstGeom>
        </p:spPr>
        <p:txBody>
          <a:bodyPr>
            <a:spAutoFit/>
          </a:bodyPr>
          <a:lstStyle>
            <a:lvl1pPr marL="0" indent="0" algn="ctr">
              <a:spcBef>
                <a:spcPts val="0"/>
              </a:spcBef>
              <a:buSzTx/>
              <a:buNone/>
              <a:defRPr sz="3400">
                <a:latin typeface="+mn-lt"/>
                <a:ea typeface="+mn-ea"/>
                <a:cs typeface="+mn-cs"/>
                <a:sym typeface="Helvetica Neue Medium"/>
              </a:defRPr>
            </a:lvl1pPr>
          </a:lstStyle>
          <a:p>
            <a:r>
              <a:t>“Type a quote here.” </a:t>
            </a:r>
          </a:p>
        </p:txBody>
      </p:sp>
      <p:sp>
        <p:nvSpPr>
          <p:cNvPr id="9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5" name="Image"/>
          <p:cNvSpPr>
            <a:spLocks noGrp="1"/>
          </p:cNvSpPr>
          <p:nvPr>
            <p:ph type="pic" idx="13"/>
          </p:nvPr>
        </p:nvSpPr>
        <p:spPr>
          <a:xfrm>
            <a:off x="0" y="0"/>
            <a:ext cx="13004800" cy="9753600"/>
          </a:xfrm>
          <a:prstGeom prst="rect">
            <a:avLst/>
          </a:prstGeom>
        </p:spPr>
        <p:txBody>
          <a:bodyPr lIns="91439" tIns="45719" rIns="91439" bIns="45719" anchor="t">
            <a:noAutofit/>
          </a:bodyPr>
          <a:lstStyle>
            <a:lvl1pPr>
              <a:defRPr b="0" i="0"/>
            </a:lvl1pPr>
          </a:lstStyle>
          <a:p>
            <a:endParaRPr dirty="0"/>
          </a:p>
        </p:txBody>
      </p:sp>
      <p:sp>
        <p:nvSpPr>
          <p:cNvPr id="10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1" name="Image"/>
          <p:cNvSpPr>
            <a:spLocks noGrp="1"/>
          </p:cNvSpPr>
          <p:nvPr>
            <p:ph type="pic" idx="13"/>
          </p:nvPr>
        </p:nvSpPr>
        <p:spPr>
          <a:xfrm>
            <a:off x="1625600" y="673100"/>
            <a:ext cx="9753600" cy="5905500"/>
          </a:xfrm>
          <a:prstGeom prst="rect">
            <a:avLst/>
          </a:prstGeom>
        </p:spPr>
        <p:txBody>
          <a:bodyPr lIns="91439" tIns="45719" rIns="91439" bIns="45719" anchor="t">
            <a:noAutofit/>
          </a:bodyPr>
          <a:lstStyle>
            <a:lvl1pPr>
              <a:defRPr b="0" i="0"/>
            </a:lvl1pPr>
          </a:lstStyle>
          <a:p>
            <a:endParaRPr dirty="0"/>
          </a:p>
        </p:txBody>
      </p:sp>
      <p:sp>
        <p:nvSpPr>
          <p:cNvPr id="22" name="Title Text"/>
          <p:cNvSpPr txBox="1">
            <a:spLocks noGrp="1"/>
          </p:cNvSpPr>
          <p:nvPr>
            <p:ph type="title"/>
          </p:nvPr>
        </p:nvSpPr>
        <p:spPr>
          <a:xfrm>
            <a:off x="1270000" y="6718300"/>
            <a:ext cx="10464800" cy="1422400"/>
          </a:xfrm>
          <a:prstGeom prst="rect">
            <a:avLst/>
          </a:prstGeom>
        </p:spPr>
        <p:txBody>
          <a:bodyPr anchor="b"/>
          <a:lstStyle/>
          <a:p>
            <a:r>
              <a:t>Title Text</a:t>
            </a:r>
          </a:p>
        </p:txBody>
      </p:sp>
      <p:sp>
        <p:nvSpPr>
          <p:cNvPr id="23" name="Body Level One…"/>
          <p:cNvSpPr txBox="1">
            <a:spLocks noGrp="1"/>
          </p:cNvSpPr>
          <p:nvPr>
            <p:ph type="body" sz="quarter" idx="1"/>
          </p:nvPr>
        </p:nvSpPr>
        <p:spPr>
          <a:xfrm>
            <a:off x="1270000" y="8153400"/>
            <a:ext cx="10464800" cy="1130300"/>
          </a:xfrm>
          <a:prstGeom prst="rect">
            <a:avLst/>
          </a:prstGeom>
        </p:spPr>
        <p:txBody>
          <a:bodyPr anchor="t"/>
          <a:lstStyle>
            <a:lvl1pPr marL="0" indent="0" algn="ctr">
              <a:spcBef>
                <a:spcPts val="0"/>
              </a:spcBef>
              <a:buSzTx/>
              <a:buNone/>
              <a:defRPr sz="3700" b="0" i="0"/>
            </a:lvl1pPr>
            <a:lvl2pPr marL="0" indent="0" algn="ctr">
              <a:spcBef>
                <a:spcPts val="0"/>
              </a:spcBef>
              <a:buSzTx/>
              <a:buNone/>
              <a:defRPr sz="3700" b="0" i="0"/>
            </a:lvl2pPr>
            <a:lvl3pPr marL="0" indent="0" algn="ctr">
              <a:spcBef>
                <a:spcPts val="0"/>
              </a:spcBef>
              <a:buSzTx/>
              <a:buNone/>
              <a:defRPr sz="3700" b="0" i="0"/>
            </a:lvl3pPr>
            <a:lvl4pPr marL="0" indent="0" algn="ctr">
              <a:spcBef>
                <a:spcPts val="0"/>
              </a:spcBef>
              <a:buSzTx/>
              <a:buNone/>
              <a:defRPr sz="3700" b="0" i="0"/>
            </a:lvl4pPr>
            <a:lvl5pPr marL="0" indent="0" algn="ctr">
              <a:spcBef>
                <a:spcPts val="0"/>
              </a:spcBef>
              <a:buSzTx/>
              <a:buNone/>
              <a:defRPr sz="3700" b="0" i="0"/>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1" name="Title Text"/>
          <p:cNvSpPr txBox="1">
            <a:spLocks noGrp="1"/>
          </p:cNvSpPr>
          <p:nvPr>
            <p:ph type="title"/>
          </p:nvPr>
        </p:nvSpPr>
        <p:spPr>
          <a:xfrm>
            <a:off x="1270000" y="3225800"/>
            <a:ext cx="10464800" cy="3302000"/>
          </a:xfrm>
          <a:prstGeom prst="rect">
            <a:avLst/>
          </a:prstGeom>
        </p:spPr>
        <p:txBody>
          <a:bodyPr/>
          <a:lstStyle/>
          <a:p>
            <a:r>
              <a:t>Title Text</a:t>
            </a:r>
          </a:p>
        </p:txBody>
      </p:sp>
      <p:sp>
        <p:nvSpPr>
          <p:cNvPr id="3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9" name="Image"/>
          <p:cNvSpPr>
            <a:spLocks noGrp="1"/>
          </p:cNvSpPr>
          <p:nvPr>
            <p:ph type="pic" sz="half" idx="13"/>
          </p:nvPr>
        </p:nvSpPr>
        <p:spPr>
          <a:xfrm>
            <a:off x="6718300" y="635000"/>
            <a:ext cx="5334000" cy="8216900"/>
          </a:xfrm>
          <a:prstGeom prst="rect">
            <a:avLst/>
          </a:prstGeom>
        </p:spPr>
        <p:txBody>
          <a:bodyPr lIns="91439" tIns="45719" rIns="91439" bIns="45719" anchor="t">
            <a:noAutofit/>
          </a:bodyPr>
          <a:lstStyle>
            <a:lvl1pPr>
              <a:defRPr b="0" i="0"/>
            </a:lvl1pPr>
          </a:lstStyle>
          <a:p>
            <a:endParaRPr dirty="0"/>
          </a:p>
        </p:txBody>
      </p:sp>
      <p:sp>
        <p:nvSpPr>
          <p:cNvPr id="40" name="Title Text"/>
          <p:cNvSpPr txBox="1">
            <a:spLocks noGrp="1"/>
          </p:cNvSpPr>
          <p:nvPr>
            <p:ph type="title"/>
          </p:nvPr>
        </p:nvSpPr>
        <p:spPr>
          <a:xfrm>
            <a:off x="952500" y="635000"/>
            <a:ext cx="5334000" cy="3987800"/>
          </a:xfrm>
          <a:prstGeom prst="rect">
            <a:avLst/>
          </a:prstGeom>
        </p:spPr>
        <p:txBody>
          <a:bodyPr anchor="b"/>
          <a:lstStyle>
            <a:lvl1pPr>
              <a:defRPr sz="6000"/>
            </a:lvl1pPr>
          </a:lstStyle>
          <a:p>
            <a:r>
              <a:t>Title Text</a:t>
            </a:r>
          </a:p>
        </p:txBody>
      </p:sp>
      <p:sp>
        <p:nvSpPr>
          <p:cNvPr id="41" name="Body Level One…"/>
          <p:cNvSpPr txBox="1">
            <a:spLocks noGrp="1"/>
          </p:cNvSpPr>
          <p:nvPr>
            <p:ph type="body" sz="quarter" idx="1"/>
          </p:nvPr>
        </p:nvSpPr>
        <p:spPr>
          <a:xfrm>
            <a:off x="952500" y="4724400"/>
            <a:ext cx="5334000" cy="4114800"/>
          </a:xfrm>
          <a:prstGeom prst="rect">
            <a:avLst/>
          </a:prstGeom>
        </p:spPr>
        <p:txBody>
          <a:bodyPr anchor="t"/>
          <a:lstStyle>
            <a:lvl1pPr marL="0" indent="0" algn="ctr">
              <a:spcBef>
                <a:spcPts val="0"/>
              </a:spcBef>
              <a:buSzTx/>
              <a:buNone/>
              <a:defRPr sz="3700" b="0" i="0"/>
            </a:lvl1pPr>
            <a:lvl2pPr marL="0" indent="0" algn="ctr">
              <a:spcBef>
                <a:spcPts val="0"/>
              </a:spcBef>
              <a:buSzTx/>
              <a:buNone/>
              <a:defRPr sz="3700" b="0" i="0"/>
            </a:lvl2pPr>
            <a:lvl3pPr marL="0" indent="0" algn="ctr">
              <a:spcBef>
                <a:spcPts val="0"/>
              </a:spcBef>
              <a:buSzTx/>
              <a:buNone/>
              <a:defRPr sz="3700" b="0" i="0"/>
            </a:lvl3pPr>
            <a:lvl4pPr marL="0" indent="0" algn="ctr">
              <a:spcBef>
                <a:spcPts val="0"/>
              </a:spcBef>
              <a:buSzTx/>
              <a:buNone/>
              <a:defRPr sz="3700" b="0" i="0"/>
            </a:lvl4pPr>
            <a:lvl5pPr marL="0" indent="0" algn="ctr">
              <a:spcBef>
                <a:spcPts val="0"/>
              </a:spcBef>
              <a:buSzTx/>
              <a:buNone/>
              <a:defRPr sz="3700" b="0" i="0"/>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9" name="Title Text"/>
          <p:cNvSpPr txBox="1">
            <a:spLocks noGrp="1"/>
          </p:cNvSpPr>
          <p:nvPr>
            <p:ph type="title"/>
          </p:nvPr>
        </p:nvSpPr>
        <p:spPr>
          <a:prstGeom prst="rect">
            <a:avLst/>
          </a:prstGeom>
        </p:spPr>
        <p:txBody>
          <a:bodyPr/>
          <a:lstStyle/>
          <a:p>
            <a:r>
              <a:t>Title Text</a:t>
            </a: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amp; Bullets">
    <p:spTree>
      <p:nvGrpSpPr>
        <p:cNvPr id="1" name=""/>
        <p:cNvGrpSpPr/>
        <p:nvPr/>
      </p:nvGrpSpPr>
      <p:grpSpPr>
        <a:xfrm>
          <a:off x="0" y="0"/>
          <a:ext cx="0" cy="0"/>
          <a:chOff x="0" y="0"/>
          <a:chExt cx="0" cy="0"/>
        </a:xfrm>
      </p:grpSpPr>
      <p:pic>
        <p:nvPicPr>
          <p:cNvPr id="57" name="Image" descr="Image"/>
          <p:cNvPicPr>
            <a:picLocks noChangeAspect="1"/>
          </p:cNvPicPr>
          <p:nvPr/>
        </p:nvPicPr>
        <p:blipFill>
          <a:blip r:embed="rId2">
            <a:alphaModFix amt="10000"/>
          </a:blip>
          <a:stretch>
            <a:fillRect/>
          </a:stretch>
        </p:blipFill>
        <p:spPr>
          <a:xfrm>
            <a:off x="146608" y="8965"/>
            <a:ext cx="4541750" cy="4542372"/>
          </a:xfrm>
          <a:prstGeom prst="rect">
            <a:avLst/>
          </a:prstGeom>
          <a:ln w="12700">
            <a:miter lim="400000"/>
          </a:ln>
        </p:spPr>
      </p:pic>
      <p:sp>
        <p:nvSpPr>
          <p:cNvPr id="61" name="Slide Number"/>
          <p:cNvSpPr txBox="1">
            <a:spLocks noGrp="1"/>
          </p:cNvSpPr>
          <p:nvPr>
            <p:ph type="sldNum" sz="quarter" idx="2"/>
          </p:nvPr>
        </p:nvSpPr>
        <p:spPr>
          <a:xfrm>
            <a:off x="12290475" y="254000"/>
            <a:ext cx="322204" cy="348813"/>
          </a:xfrm>
          <a:prstGeom prst="rect">
            <a:avLst/>
          </a:prstGeom>
        </p:spPr>
        <p:txBody>
          <a:bodyPr/>
          <a:lstStyle>
            <a:lvl1pPr>
              <a:defRPr>
                <a:solidFill>
                  <a:srgbClr val="001F5B"/>
                </a:solidFill>
              </a:defRPr>
            </a:lvl1pPr>
          </a:lstStyle>
          <a:p>
            <a:fld id="{86CB4B4D-7CA3-9044-876B-883B54F8677D}" type="slidenum">
              <a:rPr lang="en-US" smtClean="0"/>
              <a:pPr/>
              <a:t>‹#›</a:t>
            </a:fld>
            <a:endParaRPr lang="en-US" dirty="0"/>
          </a:p>
        </p:txBody>
      </p:sp>
      <p:pic>
        <p:nvPicPr>
          <p:cNvPr id="7" name="Image" descr="Image">
            <a:extLst>
              <a:ext uri="{FF2B5EF4-FFF2-40B4-BE49-F238E27FC236}">
                <a16:creationId xmlns:a16="http://schemas.microsoft.com/office/drawing/2014/main" id="{C9C80508-E235-524B-89FE-59CD11206B90}"/>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t="-336"/>
          <a:stretch/>
        </p:blipFill>
        <p:spPr>
          <a:xfrm>
            <a:off x="0" y="8070575"/>
            <a:ext cx="8825948" cy="1683026"/>
          </a:xfrm>
          <a:prstGeom prst="rect">
            <a:avLst/>
          </a:prstGeom>
          <a:ln w="12700">
            <a:miter lim="400000"/>
          </a:ln>
        </p:spPr>
      </p:pic>
      <p:sp>
        <p:nvSpPr>
          <p:cNvPr id="8" name="Title">
            <a:extLst>
              <a:ext uri="{FF2B5EF4-FFF2-40B4-BE49-F238E27FC236}">
                <a16:creationId xmlns:a16="http://schemas.microsoft.com/office/drawing/2014/main" id="{7A28598A-F243-3F49-BE77-07D366C5D6AE}"/>
              </a:ext>
            </a:extLst>
          </p:cNvPr>
          <p:cNvSpPr txBox="1">
            <a:spLocks noGrp="1"/>
          </p:cNvSpPr>
          <p:nvPr>
            <p:ph type="title" hasCustomPrompt="1"/>
          </p:nvPr>
        </p:nvSpPr>
        <p:spPr>
          <a:xfrm>
            <a:off x="511237" y="0"/>
            <a:ext cx="11099801" cy="965200"/>
          </a:xfrm>
          <a:prstGeom prst="rect">
            <a:avLst/>
          </a:prstGeom>
        </p:spPr>
        <p:txBody>
          <a:bodyPr anchor="t">
            <a:normAutofit/>
          </a:bodyPr>
          <a:lstStyle>
            <a:lvl1pPr algn="l">
              <a:defRPr sz="6000">
                <a:solidFill>
                  <a:srgbClr val="001F5B"/>
                </a:solidFill>
              </a:defRPr>
            </a:lvl1pPr>
          </a:lstStyle>
          <a:p>
            <a:r>
              <a:rPr lang="en-US" dirty="0"/>
              <a:t> </a:t>
            </a:r>
            <a:endParaRPr dirty="0"/>
          </a:p>
        </p:txBody>
      </p:sp>
      <p:cxnSp>
        <p:nvCxnSpPr>
          <p:cNvPr id="3" name="Straight Connector 2">
            <a:extLst>
              <a:ext uri="{FF2B5EF4-FFF2-40B4-BE49-F238E27FC236}">
                <a16:creationId xmlns:a16="http://schemas.microsoft.com/office/drawing/2014/main" id="{2CA7C956-615C-DC46-957C-38007A7D67D7}"/>
              </a:ext>
            </a:extLst>
          </p:cNvPr>
          <p:cNvCxnSpPr>
            <a:cxnSpLocks/>
          </p:cNvCxnSpPr>
          <p:nvPr userDrawn="1"/>
        </p:nvCxnSpPr>
        <p:spPr>
          <a:xfrm>
            <a:off x="511237" y="9526772"/>
            <a:ext cx="12101442" cy="0"/>
          </a:xfrm>
          <a:prstGeom prst="line">
            <a:avLst/>
          </a:prstGeom>
          <a:noFill/>
          <a:ln w="25400" cap="flat">
            <a:solidFill>
              <a:srgbClr val="001F5B"/>
            </a:solidFill>
            <a:prstDash val="solid"/>
            <a:miter lim="400000"/>
            <a:headEnd type="oval" w="med" len="med"/>
            <a:tailEnd type="oval" w="med" len="med"/>
          </a:ln>
          <a:effectLst>
            <a:softEdge rad="12700"/>
          </a:effectLst>
          <a:sp3d/>
        </p:spPr>
        <p:style>
          <a:lnRef idx="0">
            <a:scrgbClr r="0" g="0" b="0"/>
          </a:lnRef>
          <a:fillRef idx="0">
            <a:scrgbClr r="0" g="0" b="0"/>
          </a:fillRef>
          <a:effectRef idx="0">
            <a:scrgbClr r="0" g="0" b="0"/>
          </a:effectRef>
          <a:fontRef idx="none"/>
        </p:style>
      </p:cxn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8" name="Image"/>
          <p:cNvSpPr>
            <a:spLocks noGrp="1"/>
          </p:cNvSpPr>
          <p:nvPr>
            <p:ph type="pic" sz="half" idx="13"/>
          </p:nvPr>
        </p:nvSpPr>
        <p:spPr>
          <a:xfrm>
            <a:off x="6718300" y="2590800"/>
            <a:ext cx="5334000" cy="6286500"/>
          </a:xfrm>
          <a:prstGeom prst="rect">
            <a:avLst/>
          </a:prstGeom>
        </p:spPr>
        <p:txBody>
          <a:bodyPr lIns="91439" tIns="45719" rIns="91439" bIns="45719" anchor="t">
            <a:noAutofit/>
          </a:bodyPr>
          <a:lstStyle>
            <a:lvl1pPr>
              <a:defRPr b="0" i="0"/>
            </a:lvl1pPr>
          </a:lstStyle>
          <a:p>
            <a:endParaRPr dirty="0"/>
          </a:p>
        </p:txBody>
      </p:sp>
      <p:sp>
        <p:nvSpPr>
          <p:cNvPr id="69" name="Title Text"/>
          <p:cNvSpPr txBox="1">
            <a:spLocks noGrp="1"/>
          </p:cNvSpPr>
          <p:nvPr>
            <p:ph type="title"/>
          </p:nvPr>
        </p:nvSpPr>
        <p:spPr>
          <a:prstGeom prst="rect">
            <a:avLst/>
          </a:prstGeom>
        </p:spPr>
        <p:txBody>
          <a:bodyPr/>
          <a:lstStyle/>
          <a:p>
            <a:r>
              <a:t>Title Text</a:t>
            </a:r>
          </a:p>
        </p:txBody>
      </p:sp>
      <p:sp>
        <p:nvSpPr>
          <p:cNvPr id="70" name="Body Level One…"/>
          <p:cNvSpPr txBox="1">
            <a:spLocks noGrp="1"/>
          </p:cNvSpPr>
          <p:nvPr>
            <p:ph type="body" sz="half" idx="1"/>
          </p:nvPr>
        </p:nvSpPr>
        <p:spPr>
          <a:xfrm>
            <a:off x="952500" y="2590800"/>
            <a:ext cx="5334000" cy="6286500"/>
          </a:xfrm>
          <a:prstGeom prst="rect">
            <a:avLst/>
          </a:prstGeom>
        </p:spPr>
        <p:txBody>
          <a:bodyPr/>
          <a:lstStyle>
            <a:lvl1pPr marL="342900" indent="-342900">
              <a:spcBef>
                <a:spcPts val="3200"/>
              </a:spcBef>
              <a:defRPr sz="2800" b="0" i="0"/>
            </a:lvl1pPr>
            <a:lvl2pPr marL="685800" indent="-342900">
              <a:spcBef>
                <a:spcPts val="3200"/>
              </a:spcBef>
              <a:defRPr sz="2800" b="0" i="0"/>
            </a:lvl2pPr>
            <a:lvl3pPr marL="1028700" indent="-342900">
              <a:spcBef>
                <a:spcPts val="3200"/>
              </a:spcBef>
              <a:defRPr sz="2800" b="0" i="0"/>
            </a:lvl3pPr>
            <a:lvl4pPr marL="1371600" indent="-342900">
              <a:spcBef>
                <a:spcPts val="3200"/>
              </a:spcBef>
              <a:defRPr sz="2800" b="0" i="0"/>
            </a:lvl4pPr>
            <a:lvl5pPr marL="1714500" indent="-342900">
              <a:spcBef>
                <a:spcPts val="3200"/>
              </a:spcBef>
              <a:defRPr sz="2800" b="0" i="0"/>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1" name="Slide Number"/>
          <p:cNvSpPr txBox="1">
            <a:spLocks noGrp="1"/>
          </p:cNvSpPr>
          <p:nvPr>
            <p:ph type="sldNum" sz="quarter" idx="2"/>
          </p:nvPr>
        </p:nvSpPr>
        <p:spPr>
          <a:xfrm>
            <a:off x="6328884" y="9296400"/>
            <a:ext cx="340259" cy="287935"/>
          </a:xfrm>
          <a:prstGeom prst="rect">
            <a:avLst/>
          </a:prstGeom>
        </p:spPr>
        <p:txBody>
          <a:bodyPr/>
          <a:lstStyle>
            <a:lvl1pPr>
              <a:defRPr>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8" name="Body Level One…"/>
          <p:cNvSpPr txBox="1">
            <a:spLocks noGrp="1"/>
          </p:cNvSpPr>
          <p:nvPr>
            <p:ph type="body" idx="1"/>
          </p:nvPr>
        </p:nvSpPr>
        <p:spPr>
          <a:xfrm>
            <a:off x="952500" y="1270000"/>
            <a:ext cx="11099800" cy="7213600"/>
          </a:xfrm>
          <a:prstGeom prst="rect">
            <a:avLst/>
          </a:prstGeom>
        </p:spPr>
        <p:txBody>
          <a:bodyPr/>
          <a:lstStyle>
            <a:lvl1pPr>
              <a:defRPr b="0" i="0"/>
            </a:lvl1pPr>
            <a:lvl2pPr>
              <a:defRPr b="0" i="0"/>
            </a:lvl2pPr>
            <a:lvl3pPr>
              <a:defRPr b="0" i="0"/>
            </a:lvl3pPr>
            <a:lvl4pPr>
              <a:defRPr b="0" i="0"/>
            </a:lvl4pPr>
            <a:lvl5pPr>
              <a:defRPr b="0" i="0"/>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6" name="Image"/>
          <p:cNvSpPr>
            <a:spLocks noGrp="1"/>
          </p:cNvSpPr>
          <p:nvPr>
            <p:ph type="pic" sz="quarter" idx="13"/>
          </p:nvPr>
        </p:nvSpPr>
        <p:spPr>
          <a:xfrm>
            <a:off x="6718300" y="5092700"/>
            <a:ext cx="5334000" cy="3771900"/>
          </a:xfrm>
          <a:prstGeom prst="rect">
            <a:avLst/>
          </a:prstGeom>
        </p:spPr>
        <p:txBody>
          <a:bodyPr lIns="91439" tIns="45719" rIns="91439" bIns="45719" anchor="t">
            <a:noAutofit/>
          </a:bodyPr>
          <a:lstStyle>
            <a:lvl1pPr>
              <a:defRPr b="0" i="0"/>
            </a:lvl1pPr>
          </a:lstStyle>
          <a:p>
            <a:endParaRPr dirty="0"/>
          </a:p>
        </p:txBody>
      </p:sp>
      <p:sp>
        <p:nvSpPr>
          <p:cNvPr id="87" name="Image"/>
          <p:cNvSpPr>
            <a:spLocks noGrp="1"/>
          </p:cNvSpPr>
          <p:nvPr>
            <p:ph type="pic" sz="quarter" idx="14"/>
          </p:nvPr>
        </p:nvSpPr>
        <p:spPr>
          <a:xfrm>
            <a:off x="6718300" y="889000"/>
            <a:ext cx="5334000" cy="3771900"/>
          </a:xfrm>
          <a:prstGeom prst="rect">
            <a:avLst/>
          </a:prstGeom>
        </p:spPr>
        <p:txBody>
          <a:bodyPr lIns="91439" tIns="45719" rIns="91439" bIns="45719" anchor="t">
            <a:noAutofit/>
          </a:bodyPr>
          <a:lstStyle>
            <a:lvl1pPr>
              <a:defRPr b="0" i="0"/>
            </a:lvl1pPr>
          </a:lstStyle>
          <a:p>
            <a:endParaRPr dirty="0"/>
          </a:p>
        </p:txBody>
      </p:sp>
      <p:sp>
        <p:nvSpPr>
          <p:cNvPr id="88" name="Image"/>
          <p:cNvSpPr>
            <a:spLocks noGrp="1"/>
          </p:cNvSpPr>
          <p:nvPr>
            <p:ph type="pic" sz="half" idx="15"/>
          </p:nvPr>
        </p:nvSpPr>
        <p:spPr>
          <a:xfrm>
            <a:off x="952500" y="889000"/>
            <a:ext cx="5334000" cy="7975600"/>
          </a:xfrm>
          <a:prstGeom prst="rect">
            <a:avLst/>
          </a:prstGeom>
        </p:spPr>
        <p:txBody>
          <a:bodyPr lIns="91439" tIns="45719" rIns="91439" bIns="45719" anchor="t">
            <a:noAutofit/>
          </a:bodyPr>
          <a:lstStyle>
            <a:lvl1pPr>
              <a:defRPr b="0" i="0"/>
            </a:lvl1pPr>
          </a:lstStyle>
          <a:p>
            <a:endParaRPr dirty="0"/>
          </a:p>
        </p:txBody>
      </p:sp>
      <p:sp>
        <p:nvSpPr>
          <p:cNvPr id="8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952500" y="197426"/>
            <a:ext cx="11099800" cy="21590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952500" y="2590800"/>
            <a:ext cx="11099800" cy="62865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 name="Slide Number"/>
          <p:cNvSpPr txBox="1">
            <a:spLocks noGrp="1"/>
          </p:cNvSpPr>
          <p:nvPr>
            <p:ph type="sldNum" sz="quarter" idx="2"/>
          </p:nvPr>
        </p:nvSpPr>
        <p:spPr>
          <a:xfrm>
            <a:off x="6328884" y="9296400"/>
            <a:ext cx="340259" cy="275235"/>
          </a:xfrm>
          <a:prstGeom prst="rect">
            <a:avLst/>
          </a:prstGeom>
          <a:ln w="12700">
            <a:miter lim="400000"/>
          </a:ln>
        </p:spPr>
        <p:txBody>
          <a:bodyPr wrap="none" lIns="50800" tIns="50800" rIns="50800" bIns="50800">
            <a:spAutoFit/>
          </a:bodyPr>
          <a:lstStyle>
            <a:lvl1pPr>
              <a:defRPr sz="16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hf hdr="0" ftr="0" dt="0"/>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1pPr>
      <a:lvl2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2pPr>
      <a:lvl3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3pPr>
      <a:lvl4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4pPr>
      <a:lvl5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5pPr>
      <a:lvl6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6pPr>
      <a:lvl7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7pPr>
      <a:lvl8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8pPr>
      <a:lvl9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9pPr>
    </p:titleStyle>
    <p:bodyStyle>
      <a:lvl1pPr marL="444500" marR="0" indent="-444500" algn="l" defTabSz="584200" rtl="0" latinLnBrk="0">
        <a:lnSpc>
          <a:spcPct val="100000"/>
        </a:lnSpc>
        <a:spcBef>
          <a:spcPts val="4200"/>
        </a:spcBef>
        <a:spcAft>
          <a:spcPts val="0"/>
        </a:spcAft>
        <a:buClrTx/>
        <a:buSzPct val="145000"/>
        <a:buFontTx/>
        <a:buChar char="•"/>
        <a:tabLst/>
        <a:defRPr sz="1800" b="0" i="0" u="none" strike="noStrike" cap="none" spc="0" baseline="0">
          <a:ln>
            <a:noFill/>
          </a:ln>
          <a:solidFill>
            <a:srgbClr val="000000"/>
          </a:solidFill>
          <a:uFillTx/>
          <a:latin typeface="Arial" panose="020B0604020202020204" pitchFamily="34" charset="0"/>
          <a:ea typeface="Helvetica Neue"/>
          <a:cs typeface="Arial" panose="020B0604020202020204" pitchFamily="34" charset="0"/>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1800" b="0" i="0" u="none" strike="noStrike" cap="none" spc="0" baseline="0">
          <a:ln>
            <a:noFill/>
          </a:ln>
          <a:solidFill>
            <a:srgbClr val="000000"/>
          </a:solidFill>
          <a:uFillTx/>
          <a:latin typeface="Arial" panose="020B0604020202020204" pitchFamily="34" charset="0"/>
          <a:ea typeface="Helvetica Neue"/>
          <a:cs typeface="Arial" panose="020B0604020202020204" pitchFamily="34" charset="0"/>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1800" b="0" i="0" u="none" strike="noStrike" cap="none" spc="0" baseline="0">
          <a:ln>
            <a:noFill/>
          </a:ln>
          <a:solidFill>
            <a:srgbClr val="000000"/>
          </a:solidFill>
          <a:uFillTx/>
          <a:latin typeface="Arial" panose="020B0604020202020204" pitchFamily="34" charset="0"/>
          <a:ea typeface="Helvetica Neue"/>
          <a:cs typeface="Arial" panose="020B0604020202020204" pitchFamily="34" charset="0"/>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1800" b="0" i="0" u="none" strike="noStrike" cap="none" spc="0" baseline="0">
          <a:ln>
            <a:noFill/>
          </a:ln>
          <a:solidFill>
            <a:srgbClr val="000000"/>
          </a:solidFill>
          <a:uFillTx/>
          <a:latin typeface="Arial" panose="020B0604020202020204" pitchFamily="34" charset="0"/>
          <a:ea typeface="Helvetica Neue"/>
          <a:cs typeface="Arial" panose="020B0604020202020204" pitchFamily="34" charset="0"/>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1800" b="0" i="0" u="none" strike="noStrike" cap="none" spc="0" baseline="0">
          <a:ln>
            <a:noFill/>
          </a:ln>
          <a:solidFill>
            <a:srgbClr val="000000"/>
          </a:solidFill>
          <a:uFillTx/>
          <a:latin typeface="Arial" panose="020B0604020202020204" pitchFamily="34" charset="0"/>
          <a:ea typeface="Helvetica Neue"/>
          <a:cs typeface="Arial" panose="020B0604020202020204" pitchFamily="34" charset="0"/>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1pPr>
      <a:lvl2pPr marL="0" marR="0" indent="2286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2pPr>
      <a:lvl3pPr marL="0" marR="0" indent="4572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3pPr>
      <a:lvl4pPr marL="0" marR="0" indent="6858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4pPr>
      <a:lvl5pPr marL="0" marR="0" indent="9144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5pPr>
      <a:lvl6pPr marL="0" marR="0" indent="11430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6pPr>
      <a:lvl7pPr marL="0" marR="0" indent="13716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7pPr>
      <a:lvl8pPr marL="0" marR="0" indent="16002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8pPr>
      <a:lvl9pPr marL="0" marR="0" indent="18288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png"/><Relationship Id="rId7" Type="http://schemas.openxmlformats.org/officeDocument/2006/relationships/image" Target="../media/image29.svg"/><Relationship Id="rId2" Type="http://schemas.openxmlformats.org/officeDocument/2006/relationships/image" Target="../media/image24.tiff"/><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jpe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31.png"/></Relationships>
</file>

<file path=ppt/slides/_rels/slide22.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34.jpeg"/><Relationship Id="rId7" Type="http://schemas.openxmlformats.org/officeDocument/2006/relationships/image" Target="../media/image28.png"/><Relationship Id="rId2" Type="http://schemas.openxmlformats.org/officeDocument/2006/relationships/image" Target="../media/image33.jpeg"/><Relationship Id="rId1" Type="http://schemas.openxmlformats.org/officeDocument/2006/relationships/slideLayout" Target="../slideLayouts/slideLayout6.xml"/><Relationship Id="rId6" Type="http://schemas.openxmlformats.org/officeDocument/2006/relationships/image" Target="../media/image32.svg"/><Relationship Id="rId5" Type="http://schemas.openxmlformats.org/officeDocument/2006/relationships/image" Target="../media/image31.png"/><Relationship Id="rId10" Type="http://schemas.openxmlformats.org/officeDocument/2006/relationships/image" Target="../media/image26.svg"/><Relationship Id="rId4" Type="http://schemas.openxmlformats.org/officeDocument/2006/relationships/image" Target="../media/image35.jpeg"/><Relationship Id="rId9" Type="http://schemas.openxmlformats.org/officeDocument/2006/relationships/image" Target="../media/image25.png"/></Relationships>
</file>

<file path=ppt/slides/_rels/slide2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6.xml"/><Relationship Id="rId4" Type="http://schemas.openxmlformats.org/officeDocument/2006/relationships/image" Target="../media/image39.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hyperlink" Target="mailto:Rkrivor@dlcresidential.com" TargetMode="External"/><Relationship Id="rId1" Type="http://schemas.openxmlformats.org/officeDocument/2006/relationships/slideLayout" Target="../slideLayouts/slideLayout6.xml"/><Relationship Id="rId5" Type="http://schemas.openxmlformats.org/officeDocument/2006/relationships/image" Target="../media/image42.jpeg"/><Relationship Id="rId4" Type="http://schemas.openxmlformats.org/officeDocument/2006/relationships/image" Target="../media/image41.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Layout" Target="../slideLayouts/slideLayout6.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jpe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E0AE18B-2BC0-B842-BA87-22FDF718E6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47" y="0"/>
            <a:ext cx="13004800" cy="8416212"/>
          </a:xfrm>
          <a:prstGeom prst="rect">
            <a:avLst/>
          </a:prstGeom>
        </p:spPr>
      </p:pic>
      <p:sp>
        <p:nvSpPr>
          <p:cNvPr id="124" name="21500 Biscayne Blvd. Suite 402., Aventura, FL 33180"/>
          <p:cNvSpPr txBox="1"/>
          <p:nvPr/>
        </p:nvSpPr>
        <p:spPr>
          <a:xfrm>
            <a:off x="7665060" y="8700469"/>
            <a:ext cx="5333693" cy="65659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defRPr sz="1200" b="0" spc="11">
                <a:solidFill>
                  <a:srgbClr val="919191"/>
                </a:solidFill>
                <a:latin typeface="Helvetica Neue Light"/>
                <a:ea typeface="Helvetica Neue Light"/>
                <a:cs typeface="Helvetica Neue Light"/>
                <a:sym typeface="Helvetica Neue Light"/>
              </a:defRPr>
            </a:lvl1pPr>
          </a:lstStyle>
          <a:p>
            <a:r>
              <a:rPr sz="1800" dirty="0">
                <a:solidFill>
                  <a:srgbClr val="001F5B"/>
                </a:solidFill>
                <a:latin typeface="Arial" panose="020B0604020202020204" pitchFamily="34" charset="0"/>
                <a:ea typeface="Helvetica Neue" panose="02000503000000020004" pitchFamily="2" charset="0"/>
                <a:cs typeface="Arial" panose="020B0604020202020204" pitchFamily="34" charset="0"/>
              </a:rPr>
              <a:t>950 Third Avenue, Suite </a:t>
            </a:r>
            <a:r>
              <a:rPr lang="en-US" sz="1800" dirty="0">
                <a:solidFill>
                  <a:srgbClr val="001F5B"/>
                </a:solidFill>
                <a:latin typeface="Arial" panose="020B0604020202020204" pitchFamily="34" charset="0"/>
                <a:ea typeface="Helvetica Neue" panose="02000503000000020004" pitchFamily="2" charset="0"/>
                <a:cs typeface="Arial" panose="020B0604020202020204" pitchFamily="34" charset="0"/>
              </a:rPr>
              <a:t>1902</a:t>
            </a:r>
            <a:r>
              <a:rPr sz="1800" dirty="0">
                <a:solidFill>
                  <a:srgbClr val="001F5B"/>
                </a:solidFill>
                <a:latin typeface="Arial" panose="020B0604020202020204" pitchFamily="34" charset="0"/>
                <a:ea typeface="Helvetica Neue" panose="02000503000000020004" pitchFamily="2" charset="0"/>
                <a:cs typeface="Arial" panose="020B0604020202020204" pitchFamily="34" charset="0"/>
              </a:rPr>
              <a:t> </a:t>
            </a:r>
            <a:endParaRPr lang="en-US" sz="1800" dirty="0">
              <a:solidFill>
                <a:srgbClr val="001F5B"/>
              </a:solidFill>
              <a:latin typeface="Arial" panose="020B0604020202020204" pitchFamily="34" charset="0"/>
              <a:ea typeface="Helvetica Neue" panose="02000503000000020004" pitchFamily="2" charset="0"/>
              <a:cs typeface="Arial" panose="020B0604020202020204" pitchFamily="34" charset="0"/>
            </a:endParaRPr>
          </a:p>
          <a:p>
            <a:r>
              <a:rPr sz="1800" dirty="0">
                <a:solidFill>
                  <a:srgbClr val="001F5B"/>
                </a:solidFill>
                <a:latin typeface="Arial" panose="020B0604020202020204" pitchFamily="34" charset="0"/>
                <a:ea typeface="Helvetica Neue" panose="02000503000000020004" pitchFamily="2" charset="0"/>
                <a:cs typeface="Arial" panose="020B0604020202020204" pitchFamily="34" charset="0"/>
              </a:rPr>
              <a:t>New York, NY 10022</a:t>
            </a:r>
          </a:p>
        </p:txBody>
      </p:sp>
      <p:pic>
        <p:nvPicPr>
          <p:cNvPr id="125" name="Image" descr="Image"/>
          <p:cNvPicPr>
            <a:picLocks noChangeAspect="1"/>
          </p:cNvPicPr>
          <p:nvPr/>
        </p:nvPicPr>
        <p:blipFill>
          <a:blip r:embed="rId3">
            <a:alphaModFix amt="20000"/>
          </a:blip>
          <a:stretch>
            <a:fillRect/>
          </a:stretch>
        </p:blipFill>
        <p:spPr>
          <a:xfrm>
            <a:off x="8807072" y="0"/>
            <a:ext cx="4541750" cy="4542372"/>
          </a:xfrm>
          <a:prstGeom prst="rect">
            <a:avLst/>
          </a:prstGeom>
          <a:ln w="12700">
            <a:miter lim="400000"/>
          </a:ln>
        </p:spPr>
      </p:pic>
      <p:sp>
        <p:nvSpPr>
          <p:cNvPr id="4" name="Rectangle 3">
            <a:extLst>
              <a:ext uri="{FF2B5EF4-FFF2-40B4-BE49-F238E27FC236}">
                <a16:creationId xmlns:a16="http://schemas.microsoft.com/office/drawing/2014/main" id="{6B698F67-B95D-2F4E-96F5-91BCFF725FC4}"/>
              </a:ext>
            </a:extLst>
          </p:cNvPr>
          <p:cNvSpPr/>
          <p:nvPr/>
        </p:nvSpPr>
        <p:spPr>
          <a:xfrm>
            <a:off x="-7205" y="548640"/>
            <a:ext cx="8416213" cy="461665"/>
          </a:xfrm>
          <a:prstGeom prst="rect">
            <a:avLst/>
          </a:prstGeom>
          <a:solidFill>
            <a:schemeClr val="bg1"/>
          </a:solidFill>
        </p:spPr>
        <p:txBody>
          <a:bodyPr wrap="square">
            <a:spAutoFit/>
          </a:bodyPr>
          <a:lstStyle/>
          <a:p>
            <a:pPr algn="l"/>
            <a:r>
              <a:rPr lang="en-US" b="0" dirty="0">
                <a:solidFill>
                  <a:srgbClr val="001F5B"/>
                </a:solidFill>
                <a:latin typeface="Arial" panose="020B0604020202020204" pitchFamily="34" charset="0"/>
                <a:cs typeface="Arial" panose="020B0604020202020204" pitchFamily="34" charset="0"/>
              </a:rPr>
              <a:t>A Development Opportunity</a:t>
            </a:r>
          </a:p>
        </p:txBody>
      </p:sp>
      <p:pic>
        <p:nvPicPr>
          <p:cNvPr id="126" name="Image" descr="Image"/>
          <p:cNvPicPr>
            <a:picLocks noChangeAspect="1"/>
          </p:cNvPicPr>
          <p:nvPr/>
        </p:nvPicPr>
        <p:blipFill>
          <a:blip r:embed="rId4"/>
          <a:stretch>
            <a:fillRect/>
          </a:stretch>
        </p:blipFill>
        <p:spPr>
          <a:xfrm>
            <a:off x="5500380" y="7084868"/>
            <a:ext cx="1978640" cy="1978640"/>
          </a:xfrm>
          <a:prstGeom prst="rect">
            <a:avLst/>
          </a:prstGeom>
          <a:ln w="12700">
            <a:miter lim="400000"/>
          </a:ln>
        </p:spPr>
      </p:pic>
      <p:sp>
        <p:nvSpPr>
          <p:cNvPr id="123" name="SOVERGEIGN AT DAVENPORT"/>
          <p:cNvSpPr txBox="1">
            <a:spLocks noGrp="1"/>
          </p:cNvSpPr>
          <p:nvPr>
            <p:ph type="subTitle" sz="quarter" idx="1"/>
          </p:nvPr>
        </p:nvSpPr>
        <p:spPr>
          <a:xfrm>
            <a:off x="-7205" y="0"/>
            <a:ext cx="8416213" cy="548640"/>
          </a:xfrm>
          <a:prstGeom prst="rect">
            <a:avLst/>
          </a:prstGeom>
          <a:solidFill>
            <a:schemeClr val="bg1"/>
          </a:solidFill>
        </p:spPr>
        <p:txBody>
          <a:bodyPr>
            <a:noAutofit/>
          </a:bodyPr>
          <a:lstStyle>
            <a:lvl1pPr>
              <a:defRPr>
                <a:solidFill>
                  <a:srgbClr val="EBEBEB"/>
                </a:solidFill>
              </a:defRPr>
            </a:lvl1pPr>
          </a:lstStyle>
          <a:p>
            <a:pPr algn="l"/>
            <a:r>
              <a:rPr sz="4000" b="1" dirty="0">
                <a:solidFill>
                  <a:srgbClr val="001F5B"/>
                </a:solidFill>
                <a:latin typeface="+mj-lt"/>
              </a:rPr>
              <a:t>SOVEREIGN </a:t>
            </a:r>
            <a:r>
              <a:rPr lang="en-US" sz="4000" b="1" dirty="0">
                <a:solidFill>
                  <a:srgbClr val="001F5B"/>
                </a:solidFill>
                <a:latin typeface="+mj-lt"/>
              </a:rPr>
              <a:t>ON BROADWAY</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AD585A2F-5EF4-BB40-B819-5DADAC78F049}"/>
              </a:ext>
            </a:extLst>
          </p:cNvPr>
          <p:cNvSpPr txBox="1">
            <a:spLocks noGrp="1"/>
          </p:cNvSpPr>
          <p:nvPr>
            <p:ph type="title"/>
          </p:nvPr>
        </p:nvSpPr>
        <p:spPr>
          <a:xfrm>
            <a:off x="274320" y="91440"/>
            <a:ext cx="11099800" cy="929341"/>
          </a:xfrm>
          <a:prstGeom prst="rect">
            <a:avLst/>
          </a:prstGeom>
        </p:spPr>
        <p:txBody>
          <a:bodyPr>
            <a:normAutofit fontScale="90000"/>
          </a:bodyPr>
          <a:lstStyle/>
          <a:p>
            <a:r>
              <a:rPr lang="en-US" sz="4400" dirty="0">
                <a:latin typeface="+mj-lt"/>
              </a:rPr>
              <a:t>Submarket Demographics</a:t>
            </a:r>
            <a:br>
              <a:rPr lang="en-US" sz="2200" dirty="0"/>
            </a:br>
            <a:r>
              <a:rPr lang="en-US" sz="1800" dirty="0"/>
              <a:t>West Palm Beach</a:t>
            </a:r>
            <a:r>
              <a:rPr lang="en-US" sz="1800" baseline="30000" dirty="0"/>
              <a:t>1</a:t>
            </a:r>
            <a:endParaRPr baseline="30000" dirty="0"/>
          </a:p>
        </p:txBody>
      </p:sp>
      <p:sp>
        <p:nvSpPr>
          <p:cNvPr id="2" name="Slide Number Placeholder 1">
            <a:extLst>
              <a:ext uri="{FF2B5EF4-FFF2-40B4-BE49-F238E27FC236}">
                <a16:creationId xmlns:a16="http://schemas.microsoft.com/office/drawing/2014/main" id="{3978742E-71A5-FC45-9CCB-B0361C55B957}"/>
              </a:ext>
            </a:extLst>
          </p:cNvPr>
          <p:cNvSpPr>
            <a:spLocks noGrp="1"/>
          </p:cNvSpPr>
          <p:nvPr>
            <p:ph type="sldNum" sz="quarter" idx="2"/>
          </p:nvPr>
        </p:nvSpPr>
        <p:spPr/>
        <p:txBody>
          <a:bodyPr/>
          <a:lstStyle/>
          <a:p>
            <a:fld id="{86CB4B4D-7CA3-9044-876B-883B54F8677D}" type="slidenum">
              <a:rPr lang="en-US" smtClean="0"/>
              <a:t>10</a:t>
            </a:fld>
            <a:endParaRPr lang="en-US"/>
          </a:p>
        </p:txBody>
      </p:sp>
      <p:sp>
        <p:nvSpPr>
          <p:cNvPr id="3" name="TextBox 2">
            <a:extLst>
              <a:ext uri="{FF2B5EF4-FFF2-40B4-BE49-F238E27FC236}">
                <a16:creationId xmlns:a16="http://schemas.microsoft.com/office/drawing/2014/main" id="{7E0BEFBA-E4EC-E14D-BA6C-3EBE84A7ADC5}"/>
              </a:ext>
            </a:extLst>
          </p:cNvPr>
          <p:cNvSpPr txBox="1"/>
          <p:nvPr/>
        </p:nvSpPr>
        <p:spPr>
          <a:xfrm>
            <a:off x="915794" y="1585248"/>
            <a:ext cx="5029200" cy="471924"/>
          </a:xfrm>
          <a:prstGeom prst="rect">
            <a:avLst/>
          </a:prstGeom>
          <a:solidFill>
            <a:srgbClr val="001F5B"/>
          </a:solidFill>
          <a:ln>
            <a:solidFill>
              <a:srgbClr val="001F5B"/>
            </a:solidFill>
          </a:ln>
        </p:spPr>
        <p:style>
          <a:lnRef idx="2">
            <a:schemeClr val="accent6"/>
          </a:lnRef>
          <a:fillRef idx="1">
            <a:schemeClr val="lt1"/>
          </a:fillRef>
          <a:effectRef idx="0">
            <a:schemeClr val="accent6"/>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400" b="0" u="none" strike="noStrike" cap="none" spc="0" normalizeH="0" baseline="0" dirty="0">
                <a:ln>
                  <a:noFill/>
                </a:ln>
                <a:solidFill>
                  <a:schemeClr val="bg1"/>
                </a:solidFill>
                <a:effectLst/>
                <a:uFillTx/>
                <a:latin typeface="+mj-lt"/>
                <a:ea typeface="Helvetica Neue"/>
                <a:cs typeface="Arial" panose="020B0604020202020204" pitchFamily="34" charset="0"/>
                <a:sym typeface="Helvetica Neue"/>
              </a:rPr>
              <a:t>POPULATION</a:t>
            </a:r>
          </a:p>
        </p:txBody>
      </p:sp>
      <p:sp>
        <p:nvSpPr>
          <p:cNvPr id="17" name="TextBox 16">
            <a:extLst>
              <a:ext uri="{FF2B5EF4-FFF2-40B4-BE49-F238E27FC236}">
                <a16:creationId xmlns:a16="http://schemas.microsoft.com/office/drawing/2014/main" id="{5C5D9FD0-7FF2-D04A-8A6A-87A45FC51EE0}"/>
              </a:ext>
            </a:extLst>
          </p:cNvPr>
          <p:cNvSpPr txBox="1"/>
          <p:nvPr/>
        </p:nvSpPr>
        <p:spPr>
          <a:xfrm>
            <a:off x="6858000" y="1585248"/>
            <a:ext cx="5029200" cy="471924"/>
          </a:xfrm>
          <a:prstGeom prst="rect">
            <a:avLst/>
          </a:prstGeom>
          <a:solidFill>
            <a:srgbClr val="001F5B"/>
          </a:solidFill>
          <a:ln>
            <a:solidFill>
              <a:srgbClr val="001F5B"/>
            </a:solidFill>
          </a:ln>
        </p:spPr>
        <p:style>
          <a:lnRef idx="2">
            <a:schemeClr val="accent6"/>
          </a:lnRef>
          <a:fillRef idx="1">
            <a:schemeClr val="lt1"/>
          </a:fillRef>
          <a:effectRef idx="0">
            <a:schemeClr val="accent6"/>
          </a:effectRef>
          <a:fontRef idx="minor">
            <a:schemeClr val="dk1"/>
          </a:fontRef>
        </p:style>
        <p:txBody>
          <a:bodyPr rot="0" spcFirstLastPara="1" vertOverflow="overflow" horzOverflow="overflow" vert="horz" wrap="square" lIns="50800" tIns="50800" rIns="50800" bIns="50800"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defRPr>
                <a:solidFill>
                  <a:schemeClr val="bg1"/>
                </a:solidFill>
                <a:latin typeface="+mj-lt"/>
                <a:ea typeface="Helvetica Neue"/>
                <a:cs typeface="Helvetica Neue"/>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b="0" dirty="0">
                <a:cs typeface="Arial" panose="020B0604020202020204" pitchFamily="34" charset="0"/>
              </a:rPr>
              <a:t>MEDIAN AGE</a:t>
            </a:r>
          </a:p>
        </p:txBody>
      </p:sp>
      <p:sp>
        <p:nvSpPr>
          <p:cNvPr id="18" name="TextBox 17">
            <a:extLst>
              <a:ext uri="{FF2B5EF4-FFF2-40B4-BE49-F238E27FC236}">
                <a16:creationId xmlns:a16="http://schemas.microsoft.com/office/drawing/2014/main" id="{6FAF4D90-2187-2D46-B992-9D44C0C339A2}"/>
              </a:ext>
            </a:extLst>
          </p:cNvPr>
          <p:cNvSpPr txBox="1"/>
          <p:nvPr/>
        </p:nvSpPr>
        <p:spPr>
          <a:xfrm>
            <a:off x="6858000" y="3538881"/>
            <a:ext cx="5029200" cy="471924"/>
          </a:xfrm>
          <a:prstGeom prst="rect">
            <a:avLst/>
          </a:prstGeom>
          <a:solidFill>
            <a:srgbClr val="001F5B"/>
          </a:solidFill>
          <a:ln>
            <a:solidFill>
              <a:srgbClr val="001F5B"/>
            </a:solidFill>
          </a:ln>
        </p:spPr>
        <p:style>
          <a:lnRef idx="2">
            <a:schemeClr val="accent6"/>
          </a:lnRef>
          <a:fillRef idx="1">
            <a:schemeClr val="lt1"/>
          </a:fillRef>
          <a:effectRef idx="0">
            <a:schemeClr val="accent6"/>
          </a:effectRef>
          <a:fontRef idx="minor">
            <a:schemeClr val="dk1"/>
          </a:fontRef>
        </p:style>
        <p:txBody>
          <a:bodyPr rot="0" spcFirstLastPara="1" vertOverflow="overflow" horzOverflow="overflow" vert="horz" wrap="square" lIns="50800" tIns="50800" rIns="50800" bIns="50800"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defRPr>
                <a:solidFill>
                  <a:schemeClr val="bg1"/>
                </a:solidFill>
                <a:latin typeface="+mj-lt"/>
                <a:ea typeface="Helvetica Neue"/>
                <a:cs typeface="Helvetica Neue"/>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b="0" dirty="0">
                <a:cs typeface="Arial" panose="020B0604020202020204" pitchFamily="34" charset="0"/>
              </a:rPr>
              <a:t>MEDIAN HOUSEHOLD INCOME</a:t>
            </a:r>
          </a:p>
        </p:txBody>
      </p:sp>
      <p:sp>
        <p:nvSpPr>
          <p:cNvPr id="22" name="TextBox 21">
            <a:extLst>
              <a:ext uri="{FF2B5EF4-FFF2-40B4-BE49-F238E27FC236}">
                <a16:creationId xmlns:a16="http://schemas.microsoft.com/office/drawing/2014/main" id="{3BA7D0F1-DF34-5048-A282-D28412B3C57D}"/>
              </a:ext>
            </a:extLst>
          </p:cNvPr>
          <p:cNvSpPr txBox="1"/>
          <p:nvPr/>
        </p:nvSpPr>
        <p:spPr>
          <a:xfrm>
            <a:off x="914400" y="3538881"/>
            <a:ext cx="5029200" cy="471924"/>
          </a:xfrm>
          <a:prstGeom prst="rect">
            <a:avLst/>
          </a:prstGeom>
          <a:solidFill>
            <a:srgbClr val="001F5B"/>
          </a:solidFill>
          <a:ln>
            <a:solidFill>
              <a:srgbClr val="001F5B"/>
            </a:solidFill>
          </a:ln>
        </p:spPr>
        <p:style>
          <a:lnRef idx="2">
            <a:schemeClr val="accent6"/>
          </a:lnRef>
          <a:fillRef idx="1">
            <a:schemeClr val="lt1"/>
          </a:fillRef>
          <a:effectRef idx="0">
            <a:schemeClr val="accent6"/>
          </a:effectRef>
          <a:fontRef idx="minor">
            <a:schemeClr val="dk1"/>
          </a:fontRef>
        </p:style>
        <p:txBody>
          <a:bodyPr rot="0" spcFirstLastPara="1" vertOverflow="overflow" horzOverflow="overflow" vert="horz" wrap="square" lIns="50800" tIns="50800" rIns="50800" bIns="50800"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defRPr>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b="0" dirty="0">
                <a:solidFill>
                  <a:schemeClr val="bg1"/>
                </a:solidFill>
                <a:latin typeface="+mj-lt"/>
              </a:rPr>
              <a:t>NO. EMPLOYEES</a:t>
            </a:r>
          </a:p>
        </p:txBody>
      </p:sp>
      <p:sp>
        <p:nvSpPr>
          <p:cNvPr id="23" name="TextBox 22">
            <a:extLst>
              <a:ext uri="{FF2B5EF4-FFF2-40B4-BE49-F238E27FC236}">
                <a16:creationId xmlns:a16="http://schemas.microsoft.com/office/drawing/2014/main" id="{4A55F33A-01F3-E746-8532-677034AEE027}"/>
              </a:ext>
            </a:extLst>
          </p:cNvPr>
          <p:cNvSpPr txBox="1"/>
          <p:nvPr/>
        </p:nvSpPr>
        <p:spPr>
          <a:xfrm>
            <a:off x="914400" y="5424008"/>
            <a:ext cx="5029200" cy="471924"/>
          </a:xfrm>
          <a:prstGeom prst="rect">
            <a:avLst/>
          </a:prstGeom>
          <a:solidFill>
            <a:srgbClr val="001F5B"/>
          </a:solidFill>
          <a:ln>
            <a:solidFill>
              <a:schemeClr val="bg1"/>
            </a:solidFill>
          </a:ln>
        </p:spPr>
        <p:style>
          <a:lnRef idx="2">
            <a:schemeClr val="accent6"/>
          </a:lnRef>
          <a:fillRef idx="1">
            <a:schemeClr val="lt1"/>
          </a:fillRef>
          <a:effectRef idx="0">
            <a:schemeClr val="accent6"/>
          </a:effectRef>
          <a:fontRef idx="minor">
            <a:schemeClr val="dk1"/>
          </a:fontRef>
        </p:style>
        <p:txBody>
          <a:bodyPr rot="0" spcFirstLastPara="1" vertOverflow="overflow" horzOverflow="overflow" vert="horz" wrap="square" lIns="50800" tIns="50800" rIns="50800" bIns="50800"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defRPr b="0">
                <a:solidFill>
                  <a:schemeClr val="bg1"/>
                </a:solidFill>
                <a:latin typeface="+mj-lt"/>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dirty="0"/>
              <a:t>MEDIAN PROPERTY VALUE</a:t>
            </a:r>
          </a:p>
        </p:txBody>
      </p:sp>
      <p:sp>
        <p:nvSpPr>
          <p:cNvPr id="10" name="TextBox 9">
            <a:extLst>
              <a:ext uri="{FF2B5EF4-FFF2-40B4-BE49-F238E27FC236}">
                <a16:creationId xmlns:a16="http://schemas.microsoft.com/office/drawing/2014/main" id="{3594199B-DD81-C146-A952-AB0AEA12A4ED}"/>
              </a:ext>
            </a:extLst>
          </p:cNvPr>
          <p:cNvSpPr txBox="1"/>
          <p:nvPr/>
        </p:nvSpPr>
        <p:spPr>
          <a:xfrm>
            <a:off x="6858000" y="5424008"/>
            <a:ext cx="5029200" cy="471924"/>
          </a:xfrm>
          <a:prstGeom prst="rect">
            <a:avLst/>
          </a:prstGeom>
          <a:solidFill>
            <a:srgbClr val="001F5B"/>
          </a:solidFill>
          <a:ln>
            <a:solidFill>
              <a:srgbClr val="001F5B"/>
            </a:solidFill>
          </a:ln>
        </p:spPr>
        <p:style>
          <a:lnRef idx="2">
            <a:schemeClr val="accent6"/>
          </a:lnRef>
          <a:fillRef idx="1">
            <a:schemeClr val="lt1"/>
          </a:fillRef>
          <a:effectRef idx="0">
            <a:schemeClr val="accent6"/>
          </a:effectRef>
          <a:fontRef idx="minor">
            <a:schemeClr val="dk1"/>
          </a:fontRef>
        </p:style>
        <p:txBody>
          <a:bodyPr rot="0" spcFirstLastPara="1" vertOverflow="overflow" horzOverflow="overflow" vert="horz" wrap="square" lIns="50800" tIns="50800" rIns="50800" bIns="50800"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defRPr>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b="0" dirty="0">
                <a:solidFill>
                  <a:schemeClr val="bg1"/>
                </a:solidFill>
                <a:latin typeface="+mj-lt"/>
              </a:rPr>
              <a:t>LARGEST INDUSTRIES</a:t>
            </a:r>
          </a:p>
        </p:txBody>
      </p:sp>
      <p:sp>
        <p:nvSpPr>
          <p:cNvPr id="5" name="TextBox 4">
            <a:extLst>
              <a:ext uri="{FF2B5EF4-FFF2-40B4-BE49-F238E27FC236}">
                <a16:creationId xmlns:a16="http://schemas.microsoft.com/office/drawing/2014/main" id="{4607669E-7792-9C4A-8A06-1E8B09476C25}"/>
              </a:ext>
            </a:extLst>
          </p:cNvPr>
          <p:cNvSpPr txBox="1"/>
          <p:nvPr/>
        </p:nvSpPr>
        <p:spPr>
          <a:xfrm>
            <a:off x="914400" y="2084324"/>
            <a:ext cx="5029200" cy="718145"/>
          </a:xfrm>
          <a:prstGeom prst="rect">
            <a:avLst/>
          </a:prstGeom>
          <a:noFill/>
          <a:ln w="12700" cap="flat">
            <a:solidFill>
              <a:srgbClr val="001F5B"/>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sz="2000" b="0" dirty="0">
                <a:latin typeface="Arial" panose="020B0604020202020204" pitchFamily="34" charset="0"/>
                <a:cs typeface="Arial" panose="020B0604020202020204" pitchFamily="34" charset="0"/>
              </a:rPr>
              <a:t>538</a:t>
            </a:r>
            <a:r>
              <a:rPr kumimoji="0" lang="en-US" sz="2000" b="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Neue"/>
              </a:rPr>
              <a:t>,190</a:t>
            </a:r>
          </a:p>
          <a:p>
            <a:pPr marL="0" marR="0" indent="0" algn="ctr" defTabSz="584200" rtl="0" fontAlgn="auto" latinLnBrk="0" hangingPunct="0">
              <a:lnSpc>
                <a:spcPct val="100000"/>
              </a:lnSpc>
              <a:spcBef>
                <a:spcPts val="0"/>
              </a:spcBef>
              <a:spcAft>
                <a:spcPts val="0"/>
              </a:spcAft>
              <a:buClrTx/>
              <a:buSzTx/>
              <a:buFontTx/>
              <a:buNone/>
              <a:tabLst/>
            </a:pPr>
            <a:r>
              <a:rPr lang="en-US" sz="2000" b="0" dirty="0">
                <a:latin typeface="Arial" panose="020B0604020202020204" pitchFamily="34" charset="0"/>
                <a:cs typeface="Arial" panose="020B0604020202020204" pitchFamily="34" charset="0"/>
              </a:rPr>
              <a:t>1.14% annual growth 2020-2025</a:t>
            </a:r>
            <a:endParaRPr kumimoji="0" lang="en-US" sz="2000" b="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Neue"/>
            </a:endParaRPr>
          </a:p>
        </p:txBody>
      </p:sp>
      <p:sp>
        <p:nvSpPr>
          <p:cNvPr id="12" name="TextBox 11">
            <a:extLst>
              <a:ext uri="{FF2B5EF4-FFF2-40B4-BE49-F238E27FC236}">
                <a16:creationId xmlns:a16="http://schemas.microsoft.com/office/drawing/2014/main" id="{A6C0F9B0-7AA4-4744-A29B-CE020204864D}"/>
              </a:ext>
            </a:extLst>
          </p:cNvPr>
          <p:cNvSpPr txBox="1"/>
          <p:nvPr/>
        </p:nvSpPr>
        <p:spPr>
          <a:xfrm>
            <a:off x="6858000" y="4039351"/>
            <a:ext cx="5029200" cy="718145"/>
          </a:xfrm>
          <a:prstGeom prst="rect">
            <a:avLst/>
          </a:prstGeom>
          <a:noFill/>
          <a:ln w="12700" cap="flat">
            <a:solidFill>
              <a:srgbClr val="001F5B"/>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defRPr b="0"/>
            </a:lvl1pPr>
          </a:lstStyle>
          <a:p>
            <a:r>
              <a:rPr lang="en-US" sz="2000" dirty="0">
                <a:latin typeface="Arial" panose="020B0604020202020204" pitchFamily="34" charset="0"/>
                <a:cs typeface="Arial" panose="020B0604020202020204" pitchFamily="34" charset="0"/>
              </a:rPr>
              <a:t>$52,638 </a:t>
            </a:r>
          </a:p>
          <a:p>
            <a:r>
              <a:rPr lang="en-US" sz="2000" dirty="0">
                <a:latin typeface="Arial" panose="020B0604020202020204" pitchFamily="34" charset="0"/>
                <a:cs typeface="Arial" panose="020B0604020202020204" pitchFamily="34" charset="0"/>
              </a:rPr>
              <a:t>5.26% annual growth</a:t>
            </a:r>
          </a:p>
        </p:txBody>
      </p:sp>
      <p:sp>
        <p:nvSpPr>
          <p:cNvPr id="13" name="TextBox 12">
            <a:extLst>
              <a:ext uri="{FF2B5EF4-FFF2-40B4-BE49-F238E27FC236}">
                <a16:creationId xmlns:a16="http://schemas.microsoft.com/office/drawing/2014/main" id="{6D777A15-7C0F-444C-A504-3D9ABF507C0B}"/>
              </a:ext>
            </a:extLst>
          </p:cNvPr>
          <p:cNvSpPr txBox="1"/>
          <p:nvPr/>
        </p:nvSpPr>
        <p:spPr>
          <a:xfrm>
            <a:off x="6858000" y="2022365"/>
            <a:ext cx="5029200" cy="410369"/>
          </a:xfrm>
          <a:prstGeom prst="rect">
            <a:avLst/>
          </a:prstGeom>
          <a:noFill/>
          <a:ln w="12700" cap="flat">
            <a:solidFill>
              <a:srgbClr val="001F5B"/>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defRPr b="0"/>
            </a:lvl1pPr>
          </a:lstStyle>
          <a:p>
            <a:r>
              <a:rPr lang="en-US" sz="2000" dirty="0">
                <a:latin typeface="Arial" panose="020B0604020202020204" pitchFamily="34" charset="0"/>
                <a:cs typeface="Arial" panose="020B0604020202020204" pitchFamily="34" charset="0"/>
              </a:rPr>
              <a:t>39.8</a:t>
            </a:r>
          </a:p>
        </p:txBody>
      </p:sp>
      <p:sp>
        <p:nvSpPr>
          <p:cNvPr id="14" name="TextBox 13">
            <a:extLst>
              <a:ext uri="{FF2B5EF4-FFF2-40B4-BE49-F238E27FC236}">
                <a16:creationId xmlns:a16="http://schemas.microsoft.com/office/drawing/2014/main" id="{0403F289-89C0-AC47-9720-64F90CC3EB47}"/>
              </a:ext>
            </a:extLst>
          </p:cNvPr>
          <p:cNvSpPr txBox="1"/>
          <p:nvPr/>
        </p:nvSpPr>
        <p:spPr>
          <a:xfrm>
            <a:off x="914400" y="4016835"/>
            <a:ext cx="5029200" cy="718145"/>
          </a:xfrm>
          <a:prstGeom prst="rect">
            <a:avLst/>
          </a:prstGeom>
          <a:noFill/>
          <a:ln w="12700" cap="flat">
            <a:solidFill>
              <a:srgbClr val="001F5B"/>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defRPr b="0"/>
            </a:lvl1pPr>
          </a:lstStyle>
          <a:p>
            <a:r>
              <a:rPr lang="en-US" sz="2000" dirty="0">
                <a:latin typeface="Arial" panose="020B0604020202020204" pitchFamily="34" charset="0"/>
                <a:cs typeface="Arial" panose="020B0604020202020204" pitchFamily="34" charset="0"/>
              </a:rPr>
              <a:t>345,687</a:t>
            </a:r>
          </a:p>
          <a:p>
            <a:r>
              <a:rPr lang="en-US" sz="2000" dirty="0">
                <a:latin typeface="Arial" panose="020B0604020202020204" pitchFamily="34" charset="0"/>
                <a:cs typeface="Arial" panose="020B0604020202020204" pitchFamily="34" charset="0"/>
              </a:rPr>
              <a:t>2.97% annual growth</a:t>
            </a:r>
          </a:p>
        </p:txBody>
      </p:sp>
      <p:sp>
        <p:nvSpPr>
          <p:cNvPr id="15" name="TextBox 14">
            <a:extLst>
              <a:ext uri="{FF2B5EF4-FFF2-40B4-BE49-F238E27FC236}">
                <a16:creationId xmlns:a16="http://schemas.microsoft.com/office/drawing/2014/main" id="{C6B87C56-15F1-3843-BEC3-5C3E66A61184}"/>
              </a:ext>
            </a:extLst>
          </p:cNvPr>
          <p:cNvSpPr txBox="1"/>
          <p:nvPr/>
        </p:nvSpPr>
        <p:spPr>
          <a:xfrm>
            <a:off x="914400" y="5878893"/>
            <a:ext cx="4994912" cy="718145"/>
          </a:xfrm>
          <a:prstGeom prst="rect">
            <a:avLst/>
          </a:prstGeom>
          <a:noFill/>
          <a:ln w="12700" cap="flat">
            <a:solidFill>
              <a:srgbClr val="001F5B"/>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defRPr b="0"/>
            </a:lvl1pPr>
          </a:lstStyle>
          <a:p>
            <a:r>
              <a:rPr lang="en-US" sz="2000" dirty="0">
                <a:latin typeface="Arial" panose="020B0604020202020204" pitchFamily="34" charset="0"/>
                <a:cs typeface="Arial" panose="020B0604020202020204" pitchFamily="34" charset="0"/>
              </a:rPr>
              <a:t>$244,686</a:t>
            </a:r>
          </a:p>
          <a:p>
            <a:r>
              <a:rPr lang="en-US" sz="2000" dirty="0">
                <a:latin typeface="Arial" panose="020B0604020202020204" pitchFamily="34" charset="0"/>
                <a:cs typeface="Arial" panose="020B0604020202020204" pitchFamily="34" charset="0"/>
              </a:rPr>
              <a:t>8.8% annual growth</a:t>
            </a:r>
          </a:p>
        </p:txBody>
      </p:sp>
      <p:sp>
        <p:nvSpPr>
          <p:cNvPr id="16" name="TextBox 15">
            <a:extLst>
              <a:ext uri="{FF2B5EF4-FFF2-40B4-BE49-F238E27FC236}">
                <a16:creationId xmlns:a16="http://schemas.microsoft.com/office/drawing/2014/main" id="{E7B55923-32E8-A74E-A276-C3D35AEF6F10}"/>
              </a:ext>
            </a:extLst>
          </p:cNvPr>
          <p:cNvSpPr txBox="1"/>
          <p:nvPr/>
        </p:nvSpPr>
        <p:spPr>
          <a:xfrm>
            <a:off x="6858000" y="5909671"/>
            <a:ext cx="5029200" cy="1025922"/>
          </a:xfrm>
          <a:prstGeom prst="rect">
            <a:avLst/>
          </a:prstGeom>
          <a:noFill/>
          <a:ln w="12700" cap="flat">
            <a:solidFill>
              <a:srgbClr val="001F5B"/>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defRPr b="0"/>
            </a:lvl1pPr>
          </a:lstStyle>
          <a:p>
            <a:r>
              <a:rPr lang="en-US" sz="2000" dirty="0">
                <a:latin typeface="Arial" panose="020B0604020202020204" pitchFamily="34" charset="0"/>
                <a:cs typeface="Arial" panose="020B0604020202020204" pitchFamily="34" charset="0"/>
              </a:rPr>
              <a:t>Healthcare</a:t>
            </a:r>
          </a:p>
          <a:p>
            <a:r>
              <a:rPr lang="en-US" sz="2000" dirty="0">
                <a:latin typeface="Arial" panose="020B0604020202020204" pitchFamily="34" charset="0"/>
                <a:cs typeface="Arial" panose="020B0604020202020204" pitchFamily="34" charset="0"/>
              </a:rPr>
              <a:t>Retail Trade</a:t>
            </a:r>
          </a:p>
          <a:p>
            <a:r>
              <a:rPr lang="en-US" sz="2000" dirty="0">
                <a:latin typeface="Arial" panose="020B0604020202020204" pitchFamily="34" charset="0"/>
                <a:cs typeface="Arial" panose="020B0604020202020204" pitchFamily="34" charset="0"/>
              </a:rPr>
              <a:t>Accommodation and Food Services</a:t>
            </a:r>
          </a:p>
        </p:txBody>
      </p:sp>
      <p:sp>
        <p:nvSpPr>
          <p:cNvPr id="4" name="Rectangle 3">
            <a:extLst>
              <a:ext uri="{FF2B5EF4-FFF2-40B4-BE49-F238E27FC236}">
                <a16:creationId xmlns:a16="http://schemas.microsoft.com/office/drawing/2014/main" id="{43ED3A49-3809-F248-B234-58A71EE0EB57}"/>
              </a:ext>
            </a:extLst>
          </p:cNvPr>
          <p:cNvSpPr/>
          <p:nvPr/>
        </p:nvSpPr>
        <p:spPr>
          <a:xfrm>
            <a:off x="7368014" y="9005261"/>
            <a:ext cx="4519186" cy="246221"/>
          </a:xfrm>
          <a:prstGeom prst="rect">
            <a:avLst/>
          </a:prstGeom>
        </p:spPr>
        <p:txBody>
          <a:bodyPr wrap="none">
            <a:spAutoFit/>
          </a:bodyPr>
          <a:lstStyle/>
          <a:p>
            <a:r>
              <a:rPr lang="en-US" sz="1000" b="0" dirty="0">
                <a:latin typeface="Arial" panose="020B0604020202020204" pitchFamily="34" charset="0"/>
                <a:cs typeface="Arial" panose="020B0604020202020204" pitchFamily="34" charset="0"/>
              </a:rPr>
              <a:t>1. Data sourced  from CoStar Analytics – submarket radius - 10 mi from site</a:t>
            </a:r>
          </a:p>
        </p:txBody>
      </p:sp>
    </p:spTree>
    <p:extLst>
      <p:ext uri="{BB962C8B-B14F-4D97-AF65-F5344CB8AC3E}">
        <p14:creationId xmlns:p14="http://schemas.microsoft.com/office/powerpoint/2010/main" val="2609617133"/>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AD585A2F-5EF4-BB40-B819-5DADAC78F049}"/>
              </a:ext>
            </a:extLst>
          </p:cNvPr>
          <p:cNvSpPr txBox="1">
            <a:spLocks noGrp="1"/>
          </p:cNvSpPr>
          <p:nvPr>
            <p:ph type="title"/>
          </p:nvPr>
        </p:nvSpPr>
        <p:spPr>
          <a:xfrm>
            <a:off x="274320" y="91440"/>
            <a:ext cx="11099800" cy="929341"/>
          </a:xfrm>
          <a:prstGeom prst="rect">
            <a:avLst/>
          </a:prstGeom>
        </p:spPr>
        <p:txBody>
          <a:bodyPr>
            <a:normAutofit/>
          </a:bodyPr>
          <a:lstStyle/>
          <a:p>
            <a:r>
              <a:rPr lang="en-US" sz="4000" dirty="0">
                <a:latin typeface="+mj-lt"/>
              </a:rPr>
              <a:t>Multifamily Market</a:t>
            </a:r>
            <a:endParaRPr sz="4000" dirty="0">
              <a:latin typeface="+mj-lt"/>
            </a:endParaRPr>
          </a:p>
        </p:txBody>
      </p:sp>
      <p:sp>
        <p:nvSpPr>
          <p:cNvPr id="2" name="Slide Number Placeholder 1">
            <a:extLst>
              <a:ext uri="{FF2B5EF4-FFF2-40B4-BE49-F238E27FC236}">
                <a16:creationId xmlns:a16="http://schemas.microsoft.com/office/drawing/2014/main" id="{8B87BF83-F266-1A47-A91A-E4EE5324554F}"/>
              </a:ext>
            </a:extLst>
          </p:cNvPr>
          <p:cNvSpPr>
            <a:spLocks noGrp="1"/>
          </p:cNvSpPr>
          <p:nvPr>
            <p:ph type="sldNum" sz="quarter" idx="2"/>
          </p:nvPr>
        </p:nvSpPr>
        <p:spPr/>
        <p:txBody>
          <a:bodyPr/>
          <a:lstStyle/>
          <a:p>
            <a:fld id="{86CB4B4D-7CA3-9044-876B-883B54F8677D}" type="slidenum">
              <a:rPr lang="en-US" smtClean="0"/>
              <a:t>11</a:t>
            </a:fld>
            <a:endParaRPr lang="en-US"/>
          </a:p>
        </p:txBody>
      </p:sp>
      <p:graphicFrame>
        <p:nvGraphicFramePr>
          <p:cNvPr id="4" name="Diagram 3">
            <a:extLst>
              <a:ext uri="{FF2B5EF4-FFF2-40B4-BE49-F238E27FC236}">
                <a16:creationId xmlns:a16="http://schemas.microsoft.com/office/drawing/2014/main" id="{67B9526B-EF5E-8448-A8E0-E4637EF00B1F}"/>
              </a:ext>
            </a:extLst>
          </p:cNvPr>
          <p:cNvGraphicFramePr/>
          <p:nvPr>
            <p:extLst>
              <p:ext uri="{D42A27DB-BD31-4B8C-83A1-F6EECF244321}">
                <p14:modId xmlns:p14="http://schemas.microsoft.com/office/powerpoint/2010/main" val="174828373"/>
              </p:ext>
            </p:extLst>
          </p:nvPr>
        </p:nvGraphicFramePr>
        <p:xfrm>
          <a:off x="353961" y="846429"/>
          <a:ext cx="12296877" cy="77223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74980702"/>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AD585A2F-5EF4-BB40-B819-5DADAC78F049}"/>
              </a:ext>
            </a:extLst>
          </p:cNvPr>
          <p:cNvSpPr txBox="1">
            <a:spLocks noGrp="1"/>
          </p:cNvSpPr>
          <p:nvPr>
            <p:ph type="title"/>
          </p:nvPr>
        </p:nvSpPr>
        <p:spPr>
          <a:xfrm>
            <a:off x="274320" y="91440"/>
            <a:ext cx="11099800" cy="929341"/>
          </a:xfrm>
          <a:prstGeom prst="rect">
            <a:avLst/>
          </a:prstGeom>
        </p:spPr>
        <p:txBody>
          <a:bodyPr>
            <a:normAutofit/>
          </a:bodyPr>
          <a:lstStyle/>
          <a:p>
            <a:r>
              <a:rPr lang="en-US" sz="4400" dirty="0">
                <a:latin typeface="+mj-lt"/>
              </a:rPr>
              <a:t>Property Description</a:t>
            </a:r>
            <a:endParaRPr sz="4400" dirty="0">
              <a:latin typeface="+mj-lt"/>
            </a:endParaRPr>
          </a:p>
        </p:txBody>
      </p:sp>
      <p:sp>
        <p:nvSpPr>
          <p:cNvPr id="2" name="Slide Number Placeholder 1">
            <a:extLst>
              <a:ext uri="{FF2B5EF4-FFF2-40B4-BE49-F238E27FC236}">
                <a16:creationId xmlns:a16="http://schemas.microsoft.com/office/drawing/2014/main" id="{D94BBD56-C2D3-CA40-81AA-43F8A6EEB6A7}"/>
              </a:ext>
            </a:extLst>
          </p:cNvPr>
          <p:cNvSpPr>
            <a:spLocks noGrp="1"/>
          </p:cNvSpPr>
          <p:nvPr>
            <p:ph type="sldNum" sz="quarter" idx="2"/>
          </p:nvPr>
        </p:nvSpPr>
        <p:spPr/>
        <p:txBody>
          <a:bodyPr/>
          <a:lstStyle/>
          <a:p>
            <a:fld id="{86CB4B4D-7CA3-9044-876B-883B54F8677D}" type="slidenum">
              <a:rPr lang="en-US" smtClean="0"/>
              <a:t>12</a:t>
            </a:fld>
            <a:endParaRPr lang="en-US"/>
          </a:p>
        </p:txBody>
      </p:sp>
      <p:sp>
        <p:nvSpPr>
          <p:cNvPr id="3" name="TextBox 2">
            <a:extLst>
              <a:ext uri="{FF2B5EF4-FFF2-40B4-BE49-F238E27FC236}">
                <a16:creationId xmlns:a16="http://schemas.microsoft.com/office/drawing/2014/main" id="{F07AD332-14AE-3043-A79D-2BF243195009}"/>
              </a:ext>
            </a:extLst>
          </p:cNvPr>
          <p:cNvSpPr txBox="1"/>
          <p:nvPr/>
        </p:nvSpPr>
        <p:spPr>
          <a:xfrm>
            <a:off x="564684" y="1556967"/>
            <a:ext cx="7362009" cy="564257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R="0" algn="l" defTabSz="218440" rtl="0" fontAlgn="auto" latinLnBrk="0" hangingPunct="0">
              <a:lnSpc>
                <a:spcPct val="100000"/>
              </a:lnSpc>
              <a:spcBef>
                <a:spcPts val="0"/>
              </a:spcBef>
              <a:spcAft>
                <a:spcPts val="0"/>
              </a:spcAft>
              <a:buClrTx/>
              <a:buSzTx/>
              <a:tabLst/>
            </a:pPr>
            <a:endParaRPr lang="en-US" sz="2000" b="0" dirty="0">
              <a:latin typeface="Arial" panose="020B0604020202020204" pitchFamily="34" charset="0"/>
              <a:cs typeface="Arial" panose="020B0604020202020204" pitchFamily="34" charset="0"/>
            </a:endParaRPr>
          </a:p>
          <a:p>
            <a:pPr marR="0" algn="l" defTabSz="218440" rtl="0" fontAlgn="auto" latinLnBrk="0" hangingPunct="0">
              <a:lnSpc>
                <a:spcPct val="100000"/>
              </a:lnSpc>
              <a:spcBef>
                <a:spcPts val="0"/>
              </a:spcBef>
              <a:spcAft>
                <a:spcPts val="0"/>
              </a:spcAft>
              <a:buClrTx/>
              <a:buSzTx/>
              <a:tabLst/>
            </a:pPr>
            <a:r>
              <a:rPr lang="en-US" sz="2000" b="0" dirty="0">
                <a:latin typeface="Arial" panose="020B0604020202020204" pitchFamily="34" charset="0"/>
                <a:cs typeface="Arial" panose="020B0604020202020204" pitchFamily="34" charset="0"/>
              </a:rPr>
              <a:t>Class A Product with Superior Amenities</a:t>
            </a:r>
          </a:p>
          <a:p>
            <a:pPr algn="l" defTabSz="218440"/>
            <a:r>
              <a:rPr lang="en-US" sz="2000" b="0" dirty="0">
                <a:latin typeface="Arial" panose="020B0604020202020204" pitchFamily="34" charset="0"/>
                <a:cs typeface="Arial" panose="020B0604020202020204" pitchFamily="34" charset="0"/>
              </a:rPr>
              <a:t>	1, 2, &amp; 3 Bedroom Apartments</a:t>
            </a:r>
          </a:p>
          <a:p>
            <a:pPr marR="0" algn="l" defTabSz="218440" rtl="0" fontAlgn="auto" latinLnBrk="0" hangingPunct="0">
              <a:lnSpc>
                <a:spcPct val="100000"/>
              </a:lnSpc>
              <a:spcBef>
                <a:spcPts val="0"/>
              </a:spcBef>
              <a:spcAft>
                <a:spcPts val="0"/>
              </a:spcAft>
              <a:buClrTx/>
              <a:buSzTx/>
              <a:tabLst/>
            </a:pPr>
            <a:r>
              <a:rPr lang="en-US" sz="2000" b="0" dirty="0">
                <a:latin typeface="Arial" panose="020B0604020202020204" pitchFamily="34" charset="0"/>
                <a:cs typeface="Arial" panose="020B0604020202020204" pitchFamily="34" charset="0"/>
              </a:rPr>
              <a:t>	State-of-the-art Clubhouse</a:t>
            </a:r>
          </a:p>
          <a:p>
            <a:pPr marR="0" algn="l" defTabSz="218440" rtl="0" fontAlgn="auto" latinLnBrk="0" hangingPunct="0">
              <a:lnSpc>
                <a:spcPct val="100000"/>
              </a:lnSpc>
              <a:spcBef>
                <a:spcPts val="0"/>
              </a:spcBef>
              <a:spcAft>
                <a:spcPts val="0"/>
              </a:spcAft>
              <a:buClrTx/>
              <a:buSzTx/>
              <a:tabLst/>
            </a:pPr>
            <a:r>
              <a:rPr lang="en-US" sz="2000" b="0" dirty="0">
                <a:latin typeface="Arial" panose="020B0604020202020204" pitchFamily="34" charset="0"/>
                <a:cs typeface="Arial" panose="020B0604020202020204" pitchFamily="34" charset="0"/>
              </a:rPr>
              <a:t>	</a:t>
            </a:r>
            <a:r>
              <a:rPr lang="en-US" sz="2000" b="0" dirty="0" err="1">
                <a:latin typeface="Arial" panose="020B0604020202020204" pitchFamily="34" charset="0"/>
                <a:cs typeface="Arial" panose="020B0604020202020204" pitchFamily="34" charset="0"/>
              </a:rPr>
              <a:t>Wifi</a:t>
            </a:r>
            <a:r>
              <a:rPr lang="en-US" sz="2000" b="0" dirty="0">
                <a:latin typeface="Arial" panose="020B0604020202020204" pitchFamily="34" charset="0"/>
                <a:cs typeface="Arial" panose="020B0604020202020204" pitchFamily="34" charset="0"/>
              </a:rPr>
              <a:t>-Enabled Business Center/Resident Lounge</a:t>
            </a:r>
          </a:p>
          <a:p>
            <a:pPr marR="0" algn="l" defTabSz="218440" rtl="0" fontAlgn="auto" latinLnBrk="0" hangingPunct="0">
              <a:lnSpc>
                <a:spcPct val="100000"/>
              </a:lnSpc>
              <a:spcBef>
                <a:spcPts val="0"/>
              </a:spcBef>
              <a:spcAft>
                <a:spcPts val="0"/>
              </a:spcAft>
              <a:buClrTx/>
              <a:buSzTx/>
              <a:tabLst/>
            </a:pPr>
            <a:r>
              <a:rPr lang="en-US" sz="2000" b="0" dirty="0">
                <a:latin typeface="Arial" panose="020B0604020202020204" pitchFamily="34" charset="0"/>
                <a:cs typeface="Arial" panose="020B0604020202020204" pitchFamily="34" charset="0"/>
              </a:rPr>
              <a:t>	Resort-Style Pool</a:t>
            </a:r>
          </a:p>
          <a:p>
            <a:pPr marR="0" algn="l" defTabSz="218440" rtl="0" fontAlgn="auto" latinLnBrk="0" hangingPunct="0">
              <a:lnSpc>
                <a:spcPct val="100000"/>
              </a:lnSpc>
              <a:spcBef>
                <a:spcPts val="0"/>
              </a:spcBef>
              <a:spcAft>
                <a:spcPts val="0"/>
              </a:spcAft>
              <a:buClrTx/>
              <a:buSzTx/>
              <a:tabLst/>
            </a:pPr>
            <a:r>
              <a:rPr lang="en-US" sz="2000" b="0" dirty="0">
                <a:latin typeface="Arial" panose="020B0604020202020204" pitchFamily="34" charset="0"/>
                <a:cs typeface="Arial" panose="020B0604020202020204" pitchFamily="34" charset="0"/>
              </a:rPr>
              <a:t>	Fitness Center</a:t>
            </a:r>
          </a:p>
          <a:p>
            <a:pPr marR="0" algn="l" defTabSz="218440" rtl="0" fontAlgn="auto" latinLnBrk="0" hangingPunct="0">
              <a:lnSpc>
                <a:spcPct val="100000"/>
              </a:lnSpc>
              <a:spcBef>
                <a:spcPts val="0"/>
              </a:spcBef>
              <a:spcAft>
                <a:spcPts val="0"/>
              </a:spcAft>
              <a:buClrTx/>
              <a:buSzTx/>
              <a:tabLst/>
            </a:pPr>
            <a:r>
              <a:rPr lang="en-US" sz="2000" b="0" dirty="0">
                <a:latin typeface="Arial" panose="020B0604020202020204" pitchFamily="34" charset="0"/>
                <a:cs typeface="Arial" panose="020B0604020202020204" pitchFamily="34" charset="0"/>
              </a:rPr>
              <a:t>	Outdoor Cabanas and Grill Area</a:t>
            </a:r>
          </a:p>
          <a:p>
            <a:pPr marR="0" algn="l" defTabSz="218440" rtl="0" fontAlgn="auto" latinLnBrk="0" hangingPunct="0">
              <a:lnSpc>
                <a:spcPct val="100000"/>
              </a:lnSpc>
              <a:spcBef>
                <a:spcPts val="0"/>
              </a:spcBef>
              <a:spcAft>
                <a:spcPts val="0"/>
              </a:spcAft>
              <a:buClrTx/>
              <a:buSzTx/>
              <a:tabLst/>
            </a:pPr>
            <a:r>
              <a:rPr lang="en-US" sz="2000" b="0" dirty="0">
                <a:latin typeface="Arial" panose="020B0604020202020204" pitchFamily="34" charset="0"/>
                <a:cs typeface="Arial" panose="020B0604020202020204" pitchFamily="34" charset="0"/>
              </a:rPr>
              <a:t>	Parking Garage</a:t>
            </a:r>
          </a:p>
          <a:p>
            <a:pPr marR="0" algn="l" defTabSz="218440" rtl="0" fontAlgn="auto" latinLnBrk="0" hangingPunct="0">
              <a:lnSpc>
                <a:spcPct val="100000"/>
              </a:lnSpc>
              <a:spcBef>
                <a:spcPts val="0"/>
              </a:spcBef>
              <a:spcAft>
                <a:spcPts val="0"/>
              </a:spcAft>
              <a:buClrTx/>
              <a:buSzTx/>
              <a:tabLst/>
            </a:pPr>
            <a:r>
              <a:rPr lang="en-US" sz="2000" b="0" dirty="0">
                <a:latin typeface="Arial" panose="020B0604020202020204" pitchFamily="34" charset="0"/>
                <a:cs typeface="Arial" panose="020B0604020202020204" pitchFamily="34" charset="0"/>
              </a:rPr>
              <a:t>	</a:t>
            </a:r>
          </a:p>
          <a:p>
            <a:pPr marR="0" algn="l" defTabSz="218440" rtl="0" fontAlgn="auto" latinLnBrk="0" hangingPunct="0">
              <a:lnSpc>
                <a:spcPct val="100000"/>
              </a:lnSpc>
              <a:spcBef>
                <a:spcPts val="0"/>
              </a:spcBef>
              <a:spcAft>
                <a:spcPts val="0"/>
              </a:spcAft>
              <a:buClrTx/>
              <a:buSzTx/>
              <a:tabLst/>
            </a:pPr>
            <a:endParaRPr lang="en-US" sz="2000" b="0" dirty="0">
              <a:latin typeface="Arial" panose="020B0604020202020204" pitchFamily="34" charset="0"/>
              <a:cs typeface="Arial" panose="020B0604020202020204" pitchFamily="34" charset="0"/>
            </a:endParaRPr>
          </a:p>
          <a:p>
            <a:pPr marR="0" algn="l" defTabSz="218440" rtl="0" fontAlgn="auto" latinLnBrk="0" hangingPunct="0">
              <a:lnSpc>
                <a:spcPct val="100000"/>
              </a:lnSpc>
              <a:spcBef>
                <a:spcPts val="0"/>
              </a:spcBef>
              <a:spcAft>
                <a:spcPts val="0"/>
              </a:spcAft>
              <a:buClrTx/>
              <a:buSzTx/>
              <a:tabLst/>
            </a:pPr>
            <a:r>
              <a:rPr lang="en-US" sz="2000" b="0" dirty="0">
                <a:latin typeface="Arial" panose="020B0604020202020204" pitchFamily="34" charset="0"/>
                <a:cs typeface="Arial" panose="020B0604020202020204" pitchFamily="34" charset="0"/>
              </a:rPr>
              <a:t>Market-Leading Finishes</a:t>
            </a:r>
          </a:p>
          <a:p>
            <a:pPr marR="0" algn="l" defTabSz="218440" rtl="0" fontAlgn="auto" latinLnBrk="0" hangingPunct="0">
              <a:lnSpc>
                <a:spcPct val="100000"/>
              </a:lnSpc>
              <a:spcBef>
                <a:spcPts val="0"/>
              </a:spcBef>
              <a:spcAft>
                <a:spcPts val="0"/>
              </a:spcAft>
              <a:buClrTx/>
              <a:buSzTx/>
              <a:tabLst/>
            </a:pPr>
            <a:r>
              <a:rPr lang="en-US" sz="2000" b="0" dirty="0">
                <a:latin typeface="Arial" panose="020B0604020202020204" pitchFamily="34" charset="0"/>
                <a:cs typeface="Arial" panose="020B0604020202020204" pitchFamily="34" charset="0"/>
              </a:rPr>
              <a:t>	Stainless Steel Appliances</a:t>
            </a:r>
          </a:p>
          <a:p>
            <a:pPr marR="0" algn="l" defTabSz="218440" rtl="0" fontAlgn="auto" latinLnBrk="0" hangingPunct="0">
              <a:lnSpc>
                <a:spcPct val="100000"/>
              </a:lnSpc>
              <a:spcBef>
                <a:spcPts val="0"/>
              </a:spcBef>
              <a:spcAft>
                <a:spcPts val="0"/>
              </a:spcAft>
              <a:buClrTx/>
              <a:buSzTx/>
              <a:tabLst/>
            </a:pPr>
            <a:r>
              <a:rPr lang="en-US" sz="2000" b="0" dirty="0">
                <a:latin typeface="Arial" panose="020B0604020202020204" pitchFamily="34" charset="0"/>
                <a:cs typeface="Arial" panose="020B0604020202020204" pitchFamily="34" charset="0"/>
              </a:rPr>
              <a:t>	Granite Countertops in Kitchens/Bathrooms</a:t>
            </a:r>
          </a:p>
          <a:p>
            <a:pPr marR="0" algn="l" defTabSz="218440" rtl="0" fontAlgn="auto" latinLnBrk="0" hangingPunct="0">
              <a:lnSpc>
                <a:spcPct val="100000"/>
              </a:lnSpc>
              <a:spcBef>
                <a:spcPts val="0"/>
              </a:spcBef>
              <a:spcAft>
                <a:spcPts val="0"/>
              </a:spcAft>
              <a:buClrTx/>
              <a:buSzTx/>
              <a:tabLst/>
            </a:pPr>
            <a:r>
              <a:rPr lang="en-US" sz="2000" b="0" dirty="0">
                <a:latin typeface="Arial" panose="020B0604020202020204" pitchFamily="34" charset="0"/>
                <a:cs typeface="Arial" panose="020B0604020202020204" pitchFamily="34" charset="0"/>
              </a:rPr>
              <a:t>	Vinyl Plank Flooring </a:t>
            </a:r>
          </a:p>
          <a:p>
            <a:pPr marR="0" algn="l" defTabSz="218440" rtl="0" fontAlgn="auto" latinLnBrk="0" hangingPunct="0">
              <a:lnSpc>
                <a:spcPct val="100000"/>
              </a:lnSpc>
              <a:spcBef>
                <a:spcPts val="0"/>
              </a:spcBef>
              <a:spcAft>
                <a:spcPts val="0"/>
              </a:spcAft>
              <a:buClrTx/>
              <a:buSzTx/>
              <a:tabLst/>
            </a:pPr>
            <a:r>
              <a:rPr lang="en-US" sz="2000" b="0" dirty="0">
                <a:latin typeface="Arial" panose="020B0604020202020204" pitchFamily="34" charset="0"/>
                <a:cs typeface="Arial" panose="020B0604020202020204" pitchFamily="34" charset="0"/>
              </a:rPr>
              <a:t>	Oversized Walk-in Closets</a:t>
            </a:r>
          </a:p>
          <a:p>
            <a:pPr marR="0" algn="l" defTabSz="218440" rtl="0" fontAlgn="auto" latinLnBrk="0" hangingPunct="0">
              <a:lnSpc>
                <a:spcPct val="100000"/>
              </a:lnSpc>
              <a:spcBef>
                <a:spcPts val="0"/>
              </a:spcBef>
              <a:spcAft>
                <a:spcPts val="0"/>
              </a:spcAft>
              <a:buClrTx/>
              <a:buSzTx/>
              <a:tabLst/>
            </a:pPr>
            <a:r>
              <a:rPr kumimoji="0" lang="en-US" sz="2000" b="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Neue"/>
              </a:rPr>
              <a:t>	In-Unit Washer/Dryer</a:t>
            </a:r>
          </a:p>
          <a:p>
            <a:pPr marR="0" algn="l" defTabSz="218440" rtl="0" fontAlgn="auto" latinLnBrk="0" hangingPunct="0">
              <a:lnSpc>
                <a:spcPct val="100000"/>
              </a:lnSpc>
              <a:spcBef>
                <a:spcPts val="0"/>
              </a:spcBef>
              <a:spcAft>
                <a:spcPts val="0"/>
              </a:spcAft>
              <a:buClrTx/>
              <a:buSzTx/>
              <a:tabLst/>
            </a:pPr>
            <a:r>
              <a:rPr kumimoji="0" lang="en-US" sz="2000" b="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Neue"/>
              </a:rPr>
              <a:t>	</a:t>
            </a:r>
            <a:r>
              <a:rPr lang="en-US" sz="2000" b="0" dirty="0">
                <a:latin typeface="Arial" panose="020B0604020202020204" pitchFamily="34" charset="0"/>
                <a:cs typeface="Arial" panose="020B0604020202020204" pitchFamily="34" charset="0"/>
              </a:rPr>
              <a:t>	</a:t>
            </a:r>
            <a:endParaRPr kumimoji="0" lang="en-US" sz="2000" b="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Neue"/>
            </a:endParaRPr>
          </a:p>
        </p:txBody>
      </p:sp>
      <p:pic>
        <p:nvPicPr>
          <p:cNvPr id="8" name="Picture 7">
            <a:extLst>
              <a:ext uri="{FF2B5EF4-FFF2-40B4-BE49-F238E27FC236}">
                <a16:creationId xmlns:a16="http://schemas.microsoft.com/office/drawing/2014/main" id="{C6C3CD08-DD0B-B74B-9F7F-EA4D698367D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677247" y="4976037"/>
            <a:ext cx="6267060" cy="3934832"/>
          </a:xfrm>
          <a:prstGeom prst="rect">
            <a:avLst/>
          </a:prstGeom>
        </p:spPr>
      </p:pic>
      <p:pic>
        <p:nvPicPr>
          <p:cNvPr id="5" name="Picture 4">
            <a:extLst>
              <a:ext uri="{FF2B5EF4-FFF2-40B4-BE49-F238E27FC236}">
                <a16:creationId xmlns:a16="http://schemas.microsoft.com/office/drawing/2014/main" id="{850FC25F-E435-8340-A27B-E25136D51E4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677247" y="1047689"/>
            <a:ext cx="6242023" cy="4064000"/>
          </a:xfrm>
          <a:prstGeom prst="rect">
            <a:avLst/>
          </a:prstGeom>
        </p:spPr>
      </p:pic>
    </p:spTree>
    <p:extLst>
      <p:ext uri="{BB962C8B-B14F-4D97-AF65-F5344CB8AC3E}">
        <p14:creationId xmlns:p14="http://schemas.microsoft.com/office/powerpoint/2010/main" val="3865464568"/>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AD585A2F-5EF4-BB40-B819-5DADAC78F049}"/>
              </a:ext>
            </a:extLst>
          </p:cNvPr>
          <p:cNvSpPr txBox="1">
            <a:spLocks noGrp="1"/>
          </p:cNvSpPr>
          <p:nvPr>
            <p:ph type="title"/>
          </p:nvPr>
        </p:nvSpPr>
        <p:spPr>
          <a:xfrm>
            <a:off x="457200" y="0"/>
            <a:ext cx="11099800" cy="929341"/>
          </a:xfrm>
          <a:prstGeom prst="rect">
            <a:avLst/>
          </a:prstGeom>
          <a:ln w="12700">
            <a:miter lim="400000"/>
          </a:ln>
        </p:spPr>
        <p:txBody>
          <a:bodyPr lIns="50800" tIns="50800" rIns="50800" bIns="50800" anchor="t">
            <a:normAutofit/>
          </a:bodyPr>
          <a:lstStyle/>
          <a:p>
            <a:r>
              <a:rPr lang="en-US" sz="4400" dirty="0"/>
              <a:t>Investment Summary</a:t>
            </a:r>
          </a:p>
        </p:txBody>
      </p:sp>
      <p:sp>
        <p:nvSpPr>
          <p:cNvPr id="2" name="Slide Number Placeholder 1">
            <a:extLst>
              <a:ext uri="{FF2B5EF4-FFF2-40B4-BE49-F238E27FC236}">
                <a16:creationId xmlns:a16="http://schemas.microsoft.com/office/drawing/2014/main" id="{BEBE286F-1294-2F4A-9C0E-77791D2D091D}"/>
              </a:ext>
            </a:extLst>
          </p:cNvPr>
          <p:cNvSpPr>
            <a:spLocks noGrp="1"/>
          </p:cNvSpPr>
          <p:nvPr>
            <p:ph type="sldNum" sz="quarter" idx="2"/>
          </p:nvPr>
        </p:nvSpPr>
        <p:spPr>
          <a:xfrm>
            <a:off x="12290475" y="254000"/>
            <a:ext cx="322204" cy="348813"/>
          </a:xfrm>
        </p:spPr>
        <p:txBody>
          <a:bodyPr/>
          <a:lstStyle/>
          <a:p>
            <a:fld id="{86CB4B4D-7CA3-9044-876B-883B54F8677D}" type="slidenum">
              <a:rPr lang="en-US" smtClean="0"/>
              <a:t>13</a:t>
            </a:fld>
            <a:endParaRPr lang="en-US"/>
          </a:p>
        </p:txBody>
      </p:sp>
      <p:graphicFrame>
        <p:nvGraphicFramePr>
          <p:cNvPr id="8" name="Table 7">
            <a:extLst>
              <a:ext uri="{FF2B5EF4-FFF2-40B4-BE49-F238E27FC236}">
                <a16:creationId xmlns:a16="http://schemas.microsoft.com/office/drawing/2014/main" id="{44AB0A7F-D81D-064C-8755-F7B3EA5F3CAD}"/>
              </a:ext>
            </a:extLst>
          </p:cNvPr>
          <p:cNvGraphicFramePr>
            <a:graphicFrameLocks noGrp="1"/>
          </p:cNvGraphicFramePr>
          <p:nvPr>
            <p:extLst>
              <p:ext uri="{D42A27DB-BD31-4B8C-83A1-F6EECF244321}">
                <p14:modId xmlns:p14="http://schemas.microsoft.com/office/powerpoint/2010/main" val="3436539761"/>
              </p:ext>
            </p:extLst>
          </p:nvPr>
        </p:nvGraphicFramePr>
        <p:xfrm>
          <a:off x="3228976" y="1799850"/>
          <a:ext cx="6343650" cy="4389120"/>
        </p:xfrm>
        <a:graphic>
          <a:graphicData uri="http://schemas.openxmlformats.org/drawingml/2006/table">
            <a:tbl>
              <a:tblPr firstRow="1" bandRow="1">
                <a:tableStyleId>{793D81CF-94F2-401A-BA57-92F5A7B2D0C5}</a:tableStyleId>
              </a:tblPr>
              <a:tblGrid>
                <a:gridCol w="3552172">
                  <a:extLst>
                    <a:ext uri="{9D8B030D-6E8A-4147-A177-3AD203B41FA5}">
                      <a16:colId xmlns:a16="http://schemas.microsoft.com/office/drawing/2014/main" val="3719741493"/>
                    </a:ext>
                  </a:extLst>
                </a:gridCol>
                <a:gridCol w="2791478">
                  <a:extLst>
                    <a:ext uri="{9D8B030D-6E8A-4147-A177-3AD203B41FA5}">
                      <a16:colId xmlns:a16="http://schemas.microsoft.com/office/drawing/2014/main" val="22529502"/>
                    </a:ext>
                  </a:extLst>
                </a:gridCol>
              </a:tblGrid>
              <a:tr h="548640">
                <a:tc>
                  <a:txBody>
                    <a:bodyPr/>
                    <a:lstStyle/>
                    <a:p>
                      <a:pPr algn="r"/>
                      <a:r>
                        <a:rPr lang="en-US" sz="1800" b="0" i="0" dirty="0">
                          <a:latin typeface="Arial" panose="020B0604020202020204" pitchFamily="34" charset="0"/>
                          <a:ea typeface="Helvetica Neue Thin" panose="020B0403020202020204" pitchFamily="34" charset="0"/>
                          <a:cs typeface="Arial" panose="020B0604020202020204" pitchFamily="34" charset="0"/>
                        </a:rPr>
                        <a:t>Total Project Costs:</a:t>
                      </a:r>
                    </a:p>
                  </a:txBody>
                  <a:tcPr anchor="b">
                    <a:lnL w="12700" cmpd="sng">
                      <a:noFill/>
                    </a:lnL>
                    <a:lnR>
                      <a:noFill/>
                    </a:lnR>
                    <a:lnT w="12700" cmpd="sng">
                      <a:noFill/>
                    </a:lnT>
                    <a:lnB w="12700" cmpd="sng">
                      <a:noFill/>
                    </a:lnB>
                    <a:lnTlToBr w="12700" cmpd="sng">
                      <a:noFill/>
                      <a:prstDash val="solid"/>
                    </a:lnTlToBr>
                    <a:lnBlToTr w="12700" cmpd="sng">
                      <a:noFill/>
                      <a:prstDash val="solid"/>
                    </a:lnBlToTr>
                    <a:solidFill>
                      <a:srgbClr val="001F5B"/>
                    </a:solidFill>
                  </a:tcPr>
                </a:tc>
                <a:tc>
                  <a:txBody>
                    <a:bodyPr/>
                    <a:lstStyle/>
                    <a:p>
                      <a:pPr algn="r"/>
                      <a:r>
                        <a:rPr lang="en-US" sz="1800" b="0" i="0" dirty="0">
                          <a:latin typeface="Arial" panose="020B0604020202020204" pitchFamily="34" charset="0"/>
                          <a:ea typeface="Helvetica Neue Thin" panose="020B0403020202020204" pitchFamily="34" charset="0"/>
                          <a:cs typeface="Arial" panose="020B0604020202020204" pitchFamily="34" charset="0"/>
                        </a:rPr>
                        <a:t>$87,890,469</a:t>
                      </a:r>
                    </a:p>
                  </a:txBody>
                  <a:tcPr anchor="b">
                    <a:lnL>
                      <a:noFill/>
                    </a:lnL>
                    <a:lnR w="12700" cmpd="sng">
                      <a:noFill/>
                    </a:lnR>
                    <a:lnT w="12700" cmpd="sng">
                      <a:noFill/>
                    </a:lnT>
                    <a:lnB w="12700" cmpd="sng">
                      <a:noFill/>
                    </a:lnB>
                    <a:lnTlToBr w="12700" cmpd="sng">
                      <a:noFill/>
                      <a:prstDash val="solid"/>
                    </a:lnTlToBr>
                    <a:lnBlToTr w="12700" cmpd="sng">
                      <a:noFill/>
                      <a:prstDash val="solid"/>
                    </a:lnBlToTr>
                    <a:solidFill>
                      <a:srgbClr val="001F5B"/>
                    </a:solidFill>
                  </a:tcPr>
                </a:tc>
                <a:extLst>
                  <a:ext uri="{0D108BD9-81ED-4DB2-BD59-A6C34878D82A}">
                    <a16:rowId xmlns:a16="http://schemas.microsoft.com/office/drawing/2014/main" val="2353369406"/>
                  </a:ext>
                </a:extLst>
              </a:tr>
              <a:tr h="548640">
                <a:tc>
                  <a:txBody>
                    <a:bodyPr/>
                    <a:lstStyle/>
                    <a:p>
                      <a:pPr algn="r"/>
                      <a:r>
                        <a:rPr lang="en-US" sz="1800" b="0" i="0" dirty="0">
                          <a:latin typeface="Arial" panose="020B0604020202020204" pitchFamily="34" charset="0"/>
                          <a:ea typeface="Helvetica Neue Thin" panose="020B0403020202020204" pitchFamily="34" charset="0"/>
                          <a:cs typeface="Arial" panose="020B0604020202020204" pitchFamily="34" charset="0"/>
                        </a:rPr>
                        <a:t>Construction Loan Amount:</a:t>
                      </a:r>
                    </a:p>
                  </a:txBody>
                  <a:tcPr anchor="b">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r"/>
                      <a:r>
                        <a:rPr lang="en-US" sz="1800" b="0" i="0" dirty="0">
                          <a:latin typeface="Arial" panose="020B0604020202020204" pitchFamily="34" charset="0"/>
                          <a:ea typeface="Helvetica Neue Thin" panose="020B0403020202020204" pitchFamily="34" charset="0"/>
                          <a:cs typeface="Arial" panose="020B0604020202020204" pitchFamily="34" charset="0"/>
                        </a:rPr>
                        <a:t>$65,917,852</a:t>
                      </a:r>
                    </a:p>
                  </a:txBody>
                  <a:tcPr anchor="b">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784370670"/>
                  </a:ext>
                </a:extLst>
              </a:tr>
              <a:tr h="548640">
                <a:tc>
                  <a:txBody>
                    <a:bodyPr/>
                    <a:lstStyle/>
                    <a:p>
                      <a:pPr algn="r"/>
                      <a:r>
                        <a:rPr lang="en-US" sz="1800" b="0" i="0" dirty="0">
                          <a:latin typeface="Arial" panose="020B0604020202020204" pitchFamily="34" charset="0"/>
                          <a:ea typeface="Helvetica Neue Thin" panose="020B0403020202020204" pitchFamily="34" charset="0"/>
                          <a:cs typeface="Arial" panose="020B0604020202020204" pitchFamily="34" charset="0"/>
                        </a:rPr>
                        <a:t>Equity Contribution:</a:t>
                      </a:r>
                    </a:p>
                  </a:txBody>
                  <a:tcPr anchor="b">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r"/>
                      <a:r>
                        <a:rPr lang="en-US" sz="1800" b="0" i="0" dirty="0">
                          <a:latin typeface="Arial" panose="020B0604020202020204" pitchFamily="34" charset="0"/>
                          <a:ea typeface="Helvetica Neue Thin" panose="020B0403020202020204" pitchFamily="34" charset="0"/>
                          <a:cs typeface="Arial" panose="020B0604020202020204" pitchFamily="34" charset="0"/>
                        </a:rPr>
                        <a:t>$21,972,617</a:t>
                      </a:r>
                    </a:p>
                  </a:txBody>
                  <a:tcPr anchor="b">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4394526"/>
                  </a:ext>
                </a:extLst>
              </a:tr>
              <a:tr h="548640">
                <a:tc>
                  <a:txBody>
                    <a:bodyPr/>
                    <a:lstStyle/>
                    <a:p>
                      <a:pPr algn="r"/>
                      <a:r>
                        <a:rPr lang="en-US" sz="1800" b="0" i="0" dirty="0">
                          <a:latin typeface="Arial" panose="020B0604020202020204" pitchFamily="34" charset="0"/>
                          <a:ea typeface="Helvetica Neue Thin" panose="020B0403020202020204" pitchFamily="34" charset="0"/>
                          <a:cs typeface="Arial" panose="020B0604020202020204" pitchFamily="34" charset="0"/>
                        </a:rPr>
                        <a:t>Minimum Investment:</a:t>
                      </a:r>
                    </a:p>
                  </a:txBody>
                  <a:tcPr anchor="b">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r"/>
                      <a:r>
                        <a:rPr lang="en-US" sz="1800" b="0" i="0" dirty="0">
                          <a:latin typeface="Arial" panose="020B0604020202020204" pitchFamily="34" charset="0"/>
                          <a:ea typeface="Helvetica Neue Thin" panose="020B0403020202020204" pitchFamily="34" charset="0"/>
                          <a:cs typeface="Arial" panose="020B0604020202020204" pitchFamily="34" charset="0"/>
                        </a:rPr>
                        <a:t>$250,000.00</a:t>
                      </a:r>
                    </a:p>
                  </a:txBody>
                  <a:tcPr anchor="b">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96739593"/>
                  </a:ext>
                </a:extLst>
              </a:tr>
              <a:tr h="548640">
                <a:tc>
                  <a:txBody>
                    <a:bodyPr/>
                    <a:lstStyle/>
                    <a:p>
                      <a:pPr algn="r"/>
                      <a:r>
                        <a:rPr lang="en-US" sz="1800" b="0" i="0" dirty="0">
                          <a:latin typeface="Arial" panose="020B0604020202020204" pitchFamily="34" charset="0"/>
                          <a:ea typeface="Helvetica Neue Thin" panose="020B0403020202020204" pitchFamily="34" charset="0"/>
                          <a:cs typeface="Arial" panose="020B0604020202020204" pitchFamily="34" charset="0"/>
                        </a:rPr>
                        <a:t>Preferred Equity Return:</a:t>
                      </a:r>
                    </a:p>
                  </a:txBody>
                  <a:tcPr anchor="b">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r"/>
                      <a:r>
                        <a:rPr lang="en-US" sz="1800" b="0" i="0" dirty="0">
                          <a:latin typeface="Arial" panose="020B0604020202020204" pitchFamily="34" charset="0"/>
                          <a:ea typeface="Helvetica Neue Thin" panose="020B0403020202020204" pitchFamily="34" charset="0"/>
                          <a:cs typeface="Arial" panose="020B0604020202020204" pitchFamily="34" charset="0"/>
                        </a:rPr>
                        <a:t>8%</a:t>
                      </a:r>
                    </a:p>
                  </a:txBody>
                  <a:tcPr anchor="b">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13409010"/>
                  </a:ext>
                </a:extLst>
              </a:tr>
              <a:tr h="548640">
                <a:tc>
                  <a:txBody>
                    <a:bodyPr/>
                    <a:lstStyle/>
                    <a:p>
                      <a:pPr algn="r"/>
                      <a:r>
                        <a:rPr lang="en-US" sz="1800" b="0" i="0" dirty="0">
                          <a:latin typeface="Arial" panose="020B0604020202020204" pitchFamily="34" charset="0"/>
                          <a:ea typeface="Helvetica Neue Thin" panose="020B0403020202020204" pitchFamily="34" charset="0"/>
                          <a:cs typeface="Arial" panose="020B0604020202020204" pitchFamily="34" charset="0"/>
                        </a:rPr>
                        <a:t>Excess Profit % Share LP/GP: </a:t>
                      </a:r>
                    </a:p>
                  </a:txBody>
                  <a:tcPr anchor="b">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r"/>
                      <a:r>
                        <a:rPr lang="en-US" sz="1800" b="0" i="0" dirty="0">
                          <a:latin typeface="Arial" panose="020B0604020202020204" pitchFamily="34" charset="0"/>
                          <a:ea typeface="Helvetica Neue Thin" panose="020B0403020202020204" pitchFamily="34" charset="0"/>
                          <a:cs typeface="Arial" panose="020B0604020202020204" pitchFamily="34" charset="0"/>
                        </a:rPr>
                        <a:t>75/25</a:t>
                      </a:r>
                    </a:p>
                  </a:txBody>
                  <a:tcPr anchor="b">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421475666"/>
                  </a:ext>
                </a:extLst>
              </a:tr>
              <a:tr h="548640">
                <a:tc>
                  <a:txBody>
                    <a:bodyPr/>
                    <a:lstStyle/>
                    <a:p>
                      <a:pPr algn="r"/>
                      <a:r>
                        <a:rPr lang="en-US" sz="1800" b="0" i="0" dirty="0">
                          <a:latin typeface="Arial" panose="020B0604020202020204" pitchFamily="34" charset="0"/>
                          <a:ea typeface="Helvetica Neue Thin" panose="020B0403020202020204" pitchFamily="34" charset="0"/>
                          <a:cs typeface="Arial" panose="020B0604020202020204" pitchFamily="34" charset="0"/>
                        </a:rPr>
                        <a:t>Investor IRR: </a:t>
                      </a:r>
                    </a:p>
                    <a:p>
                      <a:pPr algn="r"/>
                      <a:r>
                        <a:rPr lang="en-US" sz="1800" b="0" i="0" baseline="-25000" dirty="0">
                          <a:latin typeface="Arial" panose="020B0604020202020204" pitchFamily="34" charset="0"/>
                          <a:ea typeface="Helvetica Neue Thin" panose="020B0403020202020204" pitchFamily="34" charset="0"/>
                          <a:cs typeface="Arial" panose="020B0604020202020204" pitchFamily="34" charset="0"/>
                        </a:rPr>
                        <a:t>(Sell at Stabilization)</a:t>
                      </a:r>
                    </a:p>
                  </a:txBody>
                  <a:tcPr anchor="b">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r"/>
                      <a:r>
                        <a:rPr lang="en-US" sz="1800" b="0" i="0" dirty="0">
                          <a:latin typeface="Arial" panose="020B0604020202020204" pitchFamily="34" charset="0"/>
                          <a:ea typeface="Helvetica Neue Thin" panose="020B0403020202020204" pitchFamily="34" charset="0"/>
                          <a:cs typeface="Arial" panose="020B0604020202020204" pitchFamily="34" charset="0"/>
                        </a:rPr>
                        <a:t>24.74%</a:t>
                      </a:r>
                    </a:p>
                  </a:txBody>
                  <a:tcPr anchor="b">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05650059"/>
                  </a:ext>
                </a:extLst>
              </a:tr>
              <a:tr h="548640">
                <a:tc>
                  <a:txBody>
                    <a:bodyPr/>
                    <a:lstStyle/>
                    <a:p>
                      <a:pPr algn="r"/>
                      <a:r>
                        <a:rPr lang="en-US" sz="1800" b="0" i="0" dirty="0">
                          <a:latin typeface="Arial" panose="020B0604020202020204" pitchFamily="34" charset="0"/>
                          <a:ea typeface="Helvetica Neue Thin" panose="020B0403020202020204" pitchFamily="34" charset="0"/>
                          <a:cs typeface="Arial" panose="020B0604020202020204" pitchFamily="34" charset="0"/>
                        </a:rPr>
                        <a:t>Investor IRR: </a:t>
                      </a:r>
                    </a:p>
                    <a:p>
                      <a:pPr algn="r"/>
                      <a:r>
                        <a:rPr lang="en-US" sz="1800" b="0" i="0" baseline="-25000" dirty="0">
                          <a:latin typeface="Arial" panose="020B0604020202020204" pitchFamily="34" charset="0"/>
                          <a:ea typeface="Helvetica Neue Thin" panose="020B0403020202020204" pitchFamily="34" charset="0"/>
                          <a:cs typeface="Arial" panose="020B0604020202020204" pitchFamily="34" charset="0"/>
                        </a:rPr>
                        <a:t>(Build and Hold)</a:t>
                      </a:r>
                    </a:p>
                  </a:txBody>
                  <a:tcPr anchor="b">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r"/>
                      <a:r>
                        <a:rPr lang="en-US" sz="1800" b="0" i="0" dirty="0">
                          <a:latin typeface="Arial" panose="020B0604020202020204" pitchFamily="34" charset="0"/>
                          <a:ea typeface="Helvetica Neue Thin" panose="020B0403020202020204" pitchFamily="34" charset="0"/>
                          <a:cs typeface="Arial" panose="020B0604020202020204" pitchFamily="34" charset="0"/>
                        </a:rPr>
                        <a:t>20.05%</a:t>
                      </a:r>
                    </a:p>
                  </a:txBody>
                  <a:tcPr anchor="b">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298404463"/>
                  </a:ext>
                </a:extLst>
              </a:tr>
            </a:tbl>
          </a:graphicData>
        </a:graphic>
      </p:graphicFrame>
    </p:spTree>
    <p:extLst>
      <p:ext uri="{BB962C8B-B14F-4D97-AF65-F5344CB8AC3E}">
        <p14:creationId xmlns:p14="http://schemas.microsoft.com/office/powerpoint/2010/main" val="828703646"/>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AD585A2F-5EF4-BB40-B819-5DADAC78F049}"/>
              </a:ext>
            </a:extLst>
          </p:cNvPr>
          <p:cNvSpPr txBox="1">
            <a:spLocks noGrp="1"/>
          </p:cNvSpPr>
          <p:nvPr>
            <p:ph type="title"/>
          </p:nvPr>
        </p:nvSpPr>
        <p:spPr>
          <a:xfrm>
            <a:off x="274320" y="91440"/>
            <a:ext cx="11099800" cy="929341"/>
          </a:xfrm>
          <a:prstGeom prst="rect">
            <a:avLst/>
          </a:prstGeom>
        </p:spPr>
        <p:txBody>
          <a:bodyPr>
            <a:normAutofit/>
          </a:bodyPr>
          <a:lstStyle/>
          <a:p>
            <a:r>
              <a:rPr lang="en-US" sz="4000" dirty="0">
                <a:latin typeface="+mj-lt"/>
              </a:rPr>
              <a:t>Sources and Uses</a:t>
            </a:r>
          </a:p>
        </p:txBody>
      </p:sp>
      <p:sp>
        <p:nvSpPr>
          <p:cNvPr id="2" name="Slide Number Placeholder 1">
            <a:extLst>
              <a:ext uri="{FF2B5EF4-FFF2-40B4-BE49-F238E27FC236}">
                <a16:creationId xmlns:a16="http://schemas.microsoft.com/office/drawing/2014/main" id="{BEBE286F-1294-2F4A-9C0E-77791D2D091D}"/>
              </a:ext>
            </a:extLst>
          </p:cNvPr>
          <p:cNvSpPr>
            <a:spLocks noGrp="1"/>
          </p:cNvSpPr>
          <p:nvPr>
            <p:ph type="sldNum" sz="quarter" idx="2"/>
          </p:nvPr>
        </p:nvSpPr>
        <p:spPr>
          <a:xfrm>
            <a:off x="12290475" y="254000"/>
            <a:ext cx="322204" cy="348813"/>
          </a:xfrm>
        </p:spPr>
        <p:txBody>
          <a:bodyPr/>
          <a:lstStyle/>
          <a:p>
            <a:fld id="{86CB4B4D-7CA3-9044-876B-883B54F8677D}" type="slidenum">
              <a:rPr lang="en-US" smtClean="0"/>
              <a:t>14</a:t>
            </a:fld>
            <a:endParaRPr lang="en-US"/>
          </a:p>
        </p:txBody>
      </p:sp>
      <p:graphicFrame>
        <p:nvGraphicFramePr>
          <p:cNvPr id="4" name="Table 3">
            <a:extLst>
              <a:ext uri="{FF2B5EF4-FFF2-40B4-BE49-F238E27FC236}">
                <a16:creationId xmlns:a16="http://schemas.microsoft.com/office/drawing/2014/main" id="{6045B0DF-7F65-EB4C-9EA2-1BD06E786B6B}"/>
              </a:ext>
            </a:extLst>
          </p:cNvPr>
          <p:cNvGraphicFramePr>
            <a:graphicFrameLocks noGrp="1"/>
          </p:cNvGraphicFramePr>
          <p:nvPr>
            <p:extLst>
              <p:ext uri="{D42A27DB-BD31-4B8C-83A1-F6EECF244321}">
                <p14:modId xmlns:p14="http://schemas.microsoft.com/office/powerpoint/2010/main" val="3518893775"/>
              </p:ext>
            </p:extLst>
          </p:nvPr>
        </p:nvGraphicFramePr>
        <p:xfrm>
          <a:off x="3442135" y="1629336"/>
          <a:ext cx="5894466" cy="5120640"/>
        </p:xfrm>
        <a:graphic>
          <a:graphicData uri="http://schemas.openxmlformats.org/drawingml/2006/table">
            <a:tbl>
              <a:tblPr/>
              <a:tblGrid>
                <a:gridCol w="2947233">
                  <a:extLst>
                    <a:ext uri="{9D8B030D-6E8A-4147-A177-3AD203B41FA5}">
                      <a16:colId xmlns:a16="http://schemas.microsoft.com/office/drawing/2014/main" val="2791851754"/>
                    </a:ext>
                  </a:extLst>
                </a:gridCol>
                <a:gridCol w="2947233">
                  <a:extLst>
                    <a:ext uri="{9D8B030D-6E8A-4147-A177-3AD203B41FA5}">
                      <a16:colId xmlns:a16="http://schemas.microsoft.com/office/drawing/2014/main" val="2022234161"/>
                    </a:ext>
                  </a:extLst>
                </a:gridCol>
              </a:tblGrid>
              <a:tr h="241300">
                <a:tc gridSpan="2">
                  <a:txBody>
                    <a:bodyPr/>
                    <a:lstStyle/>
                    <a:p>
                      <a:pPr marL="0" marR="0" indent="0" algn="ctr" defTabSz="584200" fontAlgn="b" latinLnBrk="0">
                        <a:lnSpc>
                          <a:spcPct val="100000"/>
                        </a:lnSpc>
                        <a:spcBef>
                          <a:spcPts val="0"/>
                        </a:spcBef>
                        <a:spcAft>
                          <a:spcPts val="0"/>
                        </a:spcAft>
                        <a:buClrTx/>
                        <a:buSzTx/>
                        <a:buFontTx/>
                        <a:buNone/>
                        <a:tabLst/>
                      </a:pPr>
                      <a:r>
                        <a:rPr lang="en-US" sz="1800" b="1" i="0" u="none" strike="noStrike" cap="none" spc="0" baseline="0" dirty="0">
                          <a:ln>
                            <a:noFill/>
                          </a:ln>
                          <a:solidFill>
                            <a:schemeClr val="bg1"/>
                          </a:solidFill>
                          <a:effectLst/>
                          <a:uFillTx/>
                          <a:latin typeface="Arial" panose="020B0604020202020204" pitchFamily="34" charset="0"/>
                          <a:ea typeface="+mn-ea"/>
                          <a:cs typeface="Arial" panose="020B0604020202020204" pitchFamily="34" charset="0"/>
                          <a:sym typeface="Helvetica Neue Light"/>
                        </a:rPr>
                        <a:t>Sources </a:t>
                      </a:r>
                    </a:p>
                  </a:txBody>
                  <a:tcPr marL="45720" marR="45720" anchor="b">
                    <a:lnL>
                      <a:noFill/>
                    </a:lnL>
                    <a:lnR>
                      <a:noFill/>
                    </a:lnR>
                    <a:lnT>
                      <a:noFill/>
                    </a:lnT>
                    <a:lnB>
                      <a:noFill/>
                    </a:lnB>
                    <a:solidFill>
                      <a:srgbClr val="001F5B"/>
                    </a:solidFill>
                  </a:tcPr>
                </a:tc>
                <a:tc hMerge="1">
                  <a:txBody>
                    <a:bodyPr/>
                    <a:lstStyle/>
                    <a:p>
                      <a:endParaRPr lang="en-US"/>
                    </a:p>
                  </a:txBody>
                  <a:tcPr/>
                </a:tc>
                <a:extLst>
                  <a:ext uri="{0D108BD9-81ED-4DB2-BD59-A6C34878D82A}">
                    <a16:rowId xmlns:a16="http://schemas.microsoft.com/office/drawing/2014/main" val="1461629640"/>
                  </a:ext>
                </a:extLst>
              </a:tr>
              <a:tr h="241300">
                <a:tc>
                  <a:txBody>
                    <a:bodyPr/>
                    <a:lstStyle/>
                    <a:p>
                      <a:pPr marL="0" marR="0" indent="0" algn="l" defTabSz="584200" fontAlgn="b" latinLnBrk="0">
                        <a:lnSpc>
                          <a:spcPct val="100000"/>
                        </a:lnSpc>
                        <a:spcBef>
                          <a:spcPts val="0"/>
                        </a:spcBef>
                        <a:spcAft>
                          <a:spcPts val="0"/>
                        </a:spcAft>
                        <a:buClrTx/>
                        <a:buSzTx/>
                        <a:buFontTx/>
                        <a:buNone/>
                        <a:tabLst/>
                      </a:pPr>
                      <a:r>
                        <a:rPr lang="en-US" sz="1800" b="0" i="0" u="none" strike="noStrike" cap="none" spc="0" baseline="0" dirty="0">
                          <a:ln>
                            <a:noFill/>
                          </a:ln>
                          <a:solidFill>
                            <a:schemeClr val="tx1"/>
                          </a:solidFill>
                          <a:effectLst/>
                          <a:uFillTx/>
                          <a:latin typeface="Arial" panose="020B0604020202020204" pitchFamily="34" charset="0"/>
                          <a:ea typeface="+mn-ea"/>
                          <a:cs typeface="Arial" panose="020B0604020202020204" pitchFamily="34" charset="0"/>
                          <a:sym typeface="Helvetica Neue Light"/>
                        </a:rPr>
                        <a:t>Senior Loan</a:t>
                      </a:r>
                    </a:p>
                  </a:txBody>
                  <a:tcPr marL="45720" marR="45720" anchor="b">
                    <a:lnL>
                      <a:noFill/>
                    </a:lnL>
                    <a:lnR>
                      <a:noFill/>
                    </a:lnR>
                    <a:lnT>
                      <a:noFill/>
                    </a:lnT>
                    <a:lnB>
                      <a:noFill/>
                    </a:lnB>
                  </a:tcPr>
                </a:tc>
                <a:tc>
                  <a:txBody>
                    <a:bodyPr/>
                    <a:lstStyle/>
                    <a:p>
                      <a:pPr algn="r" fontAlgn="b"/>
                      <a:r>
                        <a:rPr lang="en-US" sz="1800" b="0" i="0" u="none" strike="noStrike" dirty="0">
                          <a:solidFill>
                            <a:srgbClr val="000000"/>
                          </a:solidFill>
                          <a:effectLst/>
                          <a:latin typeface="Arial" panose="020B0604020202020204" pitchFamily="34" charset="0"/>
                          <a:cs typeface="Arial" panose="020B0604020202020204" pitchFamily="34" charset="0"/>
                        </a:rPr>
                        <a:t> $              65,917,851.88 </a:t>
                      </a:r>
                    </a:p>
                  </a:txBody>
                  <a:tcPr marL="45720" marR="45720" anchor="b">
                    <a:lnL>
                      <a:noFill/>
                    </a:lnL>
                    <a:lnR>
                      <a:noFill/>
                    </a:lnR>
                    <a:lnT>
                      <a:noFill/>
                    </a:lnT>
                    <a:lnB>
                      <a:noFill/>
                    </a:lnB>
                  </a:tcPr>
                </a:tc>
                <a:extLst>
                  <a:ext uri="{0D108BD9-81ED-4DB2-BD59-A6C34878D82A}">
                    <a16:rowId xmlns:a16="http://schemas.microsoft.com/office/drawing/2014/main" val="1847467205"/>
                  </a:ext>
                </a:extLst>
              </a:tr>
              <a:tr h="241300">
                <a:tc>
                  <a:txBody>
                    <a:bodyPr/>
                    <a:lstStyle/>
                    <a:p>
                      <a:pPr marL="0" marR="0" indent="0" algn="l" defTabSz="584200" fontAlgn="b" latinLnBrk="0">
                        <a:lnSpc>
                          <a:spcPct val="100000"/>
                        </a:lnSpc>
                        <a:spcBef>
                          <a:spcPts val="0"/>
                        </a:spcBef>
                        <a:spcAft>
                          <a:spcPts val="0"/>
                        </a:spcAft>
                        <a:buClrTx/>
                        <a:buSzTx/>
                        <a:buFontTx/>
                        <a:buNone/>
                        <a:tabLst/>
                      </a:pPr>
                      <a:r>
                        <a:rPr lang="en-US" sz="1800" b="0" i="0" u="none" strike="noStrike" cap="none" spc="0" baseline="0" dirty="0">
                          <a:ln>
                            <a:noFill/>
                          </a:ln>
                          <a:solidFill>
                            <a:schemeClr val="tx1"/>
                          </a:solidFill>
                          <a:effectLst/>
                          <a:uFillTx/>
                          <a:latin typeface="Arial" panose="020B0604020202020204" pitchFamily="34" charset="0"/>
                          <a:ea typeface="+mn-ea"/>
                          <a:cs typeface="Arial" panose="020B0604020202020204" pitchFamily="34" charset="0"/>
                          <a:sym typeface="Helvetica Neue Light"/>
                        </a:rPr>
                        <a:t>Equity </a:t>
                      </a:r>
                    </a:p>
                  </a:txBody>
                  <a:tcPr marL="45720" marR="4572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800" b="0" i="0" u="none" strike="noStrike" dirty="0">
                          <a:solidFill>
                            <a:srgbClr val="000000"/>
                          </a:solidFill>
                          <a:effectLst/>
                          <a:latin typeface="Arial" panose="020B0604020202020204" pitchFamily="34" charset="0"/>
                          <a:cs typeface="Arial" panose="020B0604020202020204" pitchFamily="34" charset="0"/>
                        </a:rPr>
                        <a:t> $              21,972,617.29 </a:t>
                      </a:r>
                    </a:p>
                  </a:txBody>
                  <a:tcPr marL="45720" marR="4572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97203490"/>
                  </a:ext>
                </a:extLst>
              </a:tr>
              <a:tr h="254000">
                <a:tc>
                  <a:txBody>
                    <a:bodyPr/>
                    <a:lstStyle/>
                    <a:p>
                      <a:pPr marL="0" marR="0" indent="0" algn="l" defTabSz="584200" fontAlgn="b" latinLnBrk="0">
                        <a:lnSpc>
                          <a:spcPct val="100000"/>
                        </a:lnSpc>
                        <a:spcBef>
                          <a:spcPts val="0"/>
                        </a:spcBef>
                        <a:spcAft>
                          <a:spcPts val="0"/>
                        </a:spcAft>
                        <a:buClrTx/>
                        <a:buSzTx/>
                        <a:buFontTx/>
                        <a:buNone/>
                        <a:tabLst/>
                      </a:pPr>
                      <a:r>
                        <a:rPr lang="en-US" sz="1800" b="1" i="0" u="none" strike="noStrike" cap="none" spc="0" baseline="0" dirty="0">
                          <a:ln>
                            <a:noFill/>
                          </a:ln>
                          <a:solidFill>
                            <a:schemeClr val="tx1"/>
                          </a:solidFill>
                          <a:effectLst/>
                          <a:uFillTx/>
                          <a:latin typeface="Arial" panose="020B0604020202020204" pitchFamily="34" charset="0"/>
                          <a:ea typeface="+mn-ea"/>
                          <a:cs typeface="Arial" panose="020B0604020202020204" pitchFamily="34" charset="0"/>
                          <a:sym typeface="Helvetica Neue Light"/>
                        </a:rPr>
                        <a:t>Total Sources </a:t>
                      </a:r>
                    </a:p>
                  </a:txBody>
                  <a:tcPr marL="45720" marR="4572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800" b="1" i="0" u="none" strike="noStrike" dirty="0">
                          <a:solidFill>
                            <a:srgbClr val="000000"/>
                          </a:solidFill>
                          <a:effectLst/>
                          <a:latin typeface="Arial" panose="020B0604020202020204" pitchFamily="34" charset="0"/>
                          <a:cs typeface="Arial" panose="020B0604020202020204" pitchFamily="34" charset="0"/>
                        </a:rPr>
                        <a:t> $              87,890,469.18 </a:t>
                      </a:r>
                    </a:p>
                  </a:txBody>
                  <a:tcPr marL="45720" marR="4572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96158058"/>
                  </a:ext>
                </a:extLst>
              </a:tr>
              <a:tr h="241300">
                <a:tc>
                  <a:txBody>
                    <a:bodyPr/>
                    <a:lstStyle/>
                    <a:p>
                      <a:pPr marL="0" marR="0" indent="0" algn="l" defTabSz="584200" fontAlgn="b" latinLnBrk="0">
                        <a:lnSpc>
                          <a:spcPct val="100000"/>
                        </a:lnSpc>
                        <a:spcBef>
                          <a:spcPts val="0"/>
                        </a:spcBef>
                        <a:spcAft>
                          <a:spcPts val="0"/>
                        </a:spcAft>
                        <a:buClrTx/>
                        <a:buSzTx/>
                        <a:buFontTx/>
                        <a:buNone/>
                        <a:tabLst/>
                      </a:pPr>
                      <a:endParaRPr lang="en-US" sz="1800" b="1" i="0" u="none" strike="noStrike" cap="none" spc="0" baseline="0" dirty="0">
                        <a:ln>
                          <a:noFill/>
                        </a:ln>
                        <a:solidFill>
                          <a:schemeClr val="tx1"/>
                        </a:solidFill>
                        <a:effectLst/>
                        <a:uFillTx/>
                        <a:latin typeface="Arial" panose="020B0604020202020204" pitchFamily="34" charset="0"/>
                        <a:ea typeface="+mn-ea"/>
                        <a:cs typeface="Arial" panose="020B0604020202020204" pitchFamily="34" charset="0"/>
                        <a:sym typeface="Helvetica Neue Light"/>
                      </a:endParaRPr>
                    </a:p>
                  </a:txBody>
                  <a:tcPr marL="45720" marR="4572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spcAft>
                          <a:spcPts val="600"/>
                        </a:spcAft>
                      </a:pP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579995944"/>
                  </a:ext>
                </a:extLst>
              </a:tr>
              <a:tr h="241300">
                <a:tc gridSpan="2">
                  <a:txBody>
                    <a:bodyPr/>
                    <a:lstStyle/>
                    <a:p>
                      <a:pPr marL="0" marR="0" indent="0" algn="ctr" defTabSz="584200" fontAlgn="b" latinLnBrk="0">
                        <a:lnSpc>
                          <a:spcPct val="100000"/>
                        </a:lnSpc>
                        <a:spcBef>
                          <a:spcPts val="0"/>
                        </a:spcBef>
                        <a:spcAft>
                          <a:spcPts val="0"/>
                        </a:spcAft>
                        <a:buClrTx/>
                        <a:buSzTx/>
                        <a:buFontTx/>
                        <a:buNone/>
                        <a:tabLst/>
                      </a:pPr>
                      <a:r>
                        <a:rPr lang="en-US" sz="1800" b="1" i="0" u="none" strike="noStrike" cap="none" spc="0" baseline="0" dirty="0">
                          <a:ln>
                            <a:noFill/>
                          </a:ln>
                          <a:solidFill>
                            <a:schemeClr val="bg1"/>
                          </a:solidFill>
                          <a:effectLst/>
                          <a:uFillTx/>
                          <a:latin typeface="Arial" panose="020B0604020202020204" pitchFamily="34" charset="0"/>
                          <a:ea typeface="+mn-ea"/>
                          <a:cs typeface="Arial" panose="020B0604020202020204" pitchFamily="34" charset="0"/>
                          <a:sym typeface="Helvetica Neue Light"/>
                        </a:rPr>
                        <a:t>Uses </a:t>
                      </a:r>
                    </a:p>
                  </a:txBody>
                  <a:tcPr marL="45720" marR="45720" anchor="b">
                    <a:lnL>
                      <a:noFill/>
                    </a:lnL>
                    <a:lnR>
                      <a:noFill/>
                    </a:lnR>
                    <a:lnT w="12700" cap="flat" cmpd="sng" algn="ctr">
                      <a:noFill/>
                      <a:prstDash val="solid"/>
                      <a:round/>
                      <a:headEnd type="none" w="med" len="med"/>
                      <a:tailEnd type="none" w="med" len="med"/>
                    </a:lnT>
                    <a:lnB>
                      <a:noFill/>
                    </a:lnB>
                    <a:solidFill>
                      <a:srgbClr val="001F5B"/>
                    </a:solidFill>
                  </a:tcPr>
                </a:tc>
                <a:tc hMerge="1">
                  <a:txBody>
                    <a:bodyPr/>
                    <a:lstStyle/>
                    <a:p>
                      <a:endParaRPr lang="en-US"/>
                    </a:p>
                  </a:txBody>
                  <a:tcPr/>
                </a:tc>
                <a:extLst>
                  <a:ext uri="{0D108BD9-81ED-4DB2-BD59-A6C34878D82A}">
                    <a16:rowId xmlns:a16="http://schemas.microsoft.com/office/drawing/2014/main" val="2027757202"/>
                  </a:ext>
                </a:extLst>
              </a:tr>
              <a:tr h="241300">
                <a:tc>
                  <a:txBody>
                    <a:bodyPr/>
                    <a:lstStyle/>
                    <a:p>
                      <a:pPr marL="0" marR="0" indent="0" algn="l" defTabSz="584200" fontAlgn="b" latinLnBrk="0">
                        <a:lnSpc>
                          <a:spcPct val="100000"/>
                        </a:lnSpc>
                        <a:spcBef>
                          <a:spcPts val="0"/>
                        </a:spcBef>
                        <a:spcAft>
                          <a:spcPts val="0"/>
                        </a:spcAft>
                        <a:buClrTx/>
                        <a:buSzTx/>
                        <a:buFontTx/>
                        <a:buNone/>
                        <a:tabLst/>
                      </a:pPr>
                      <a:r>
                        <a:rPr lang="en-US" sz="1800" b="0" i="0" u="none" strike="noStrike" cap="none" spc="0" baseline="0" dirty="0">
                          <a:ln>
                            <a:noFill/>
                          </a:ln>
                          <a:solidFill>
                            <a:schemeClr val="tx1"/>
                          </a:solidFill>
                          <a:effectLst/>
                          <a:uFillTx/>
                          <a:latin typeface="Arial" panose="020B0604020202020204" pitchFamily="34" charset="0"/>
                          <a:ea typeface="+mn-ea"/>
                          <a:cs typeface="Arial" panose="020B0604020202020204" pitchFamily="34" charset="0"/>
                          <a:sym typeface="Helvetica Neue Light"/>
                        </a:rPr>
                        <a:t>Land Purchase </a:t>
                      </a:r>
                    </a:p>
                  </a:txBody>
                  <a:tcPr marL="45720" marR="45720" anchor="b">
                    <a:lnL>
                      <a:noFill/>
                    </a:lnL>
                    <a:lnR>
                      <a:noFill/>
                    </a:lnR>
                    <a:lnT>
                      <a:noFill/>
                    </a:lnT>
                    <a:lnB>
                      <a:noFill/>
                    </a:lnB>
                  </a:tcPr>
                </a:tc>
                <a:tc>
                  <a:txBody>
                    <a:bodyPr/>
                    <a:lstStyle/>
                    <a:p>
                      <a:pPr algn="r" fontAlgn="b"/>
                      <a:r>
                        <a:rPr lang="en-US" sz="1800" b="0" i="0" u="none" strike="noStrike" dirty="0">
                          <a:solidFill>
                            <a:srgbClr val="000000"/>
                          </a:solidFill>
                          <a:effectLst/>
                          <a:latin typeface="Arial" panose="020B0604020202020204" pitchFamily="34" charset="0"/>
                          <a:cs typeface="Arial" panose="020B0604020202020204" pitchFamily="34" charset="0"/>
                        </a:rPr>
                        <a:t> $                4,000,000.00 </a:t>
                      </a:r>
                    </a:p>
                  </a:txBody>
                  <a:tcPr marL="45720" marR="45720" anchor="b">
                    <a:lnL>
                      <a:noFill/>
                    </a:lnL>
                    <a:lnR>
                      <a:noFill/>
                    </a:lnR>
                    <a:lnT>
                      <a:noFill/>
                    </a:lnT>
                    <a:lnB>
                      <a:noFill/>
                    </a:lnB>
                  </a:tcPr>
                </a:tc>
                <a:extLst>
                  <a:ext uri="{0D108BD9-81ED-4DB2-BD59-A6C34878D82A}">
                    <a16:rowId xmlns:a16="http://schemas.microsoft.com/office/drawing/2014/main" val="2407382335"/>
                  </a:ext>
                </a:extLst>
              </a:tr>
              <a:tr h="241300">
                <a:tc>
                  <a:txBody>
                    <a:bodyPr/>
                    <a:lstStyle/>
                    <a:p>
                      <a:pPr marL="0" marR="0" indent="0" algn="l" defTabSz="584200" fontAlgn="b" latinLnBrk="0">
                        <a:lnSpc>
                          <a:spcPct val="100000"/>
                        </a:lnSpc>
                        <a:spcBef>
                          <a:spcPts val="0"/>
                        </a:spcBef>
                        <a:spcAft>
                          <a:spcPts val="0"/>
                        </a:spcAft>
                        <a:buClrTx/>
                        <a:buSzTx/>
                        <a:buFontTx/>
                        <a:buNone/>
                        <a:tabLst/>
                      </a:pPr>
                      <a:r>
                        <a:rPr lang="en-US" sz="1800" b="0" i="0" u="none" strike="noStrike" cap="none" spc="0" baseline="0" dirty="0">
                          <a:ln>
                            <a:noFill/>
                          </a:ln>
                          <a:solidFill>
                            <a:schemeClr val="tx1"/>
                          </a:solidFill>
                          <a:effectLst/>
                          <a:uFillTx/>
                          <a:latin typeface="Arial" panose="020B0604020202020204" pitchFamily="34" charset="0"/>
                          <a:ea typeface="+mn-ea"/>
                          <a:cs typeface="Arial" panose="020B0604020202020204" pitchFamily="34" charset="0"/>
                          <a:sym typeface="Helvetica Neue Light"/>
                        </a:rPr>
                        <a:t>Hard Costs </a:t>
                      </a:r>
                    </a:p>
                  </a:txBody>
                  <a:tcPr marL="45720" marR="45720" anchor="b">
                    <a:lnL>
                      <a:noFill/>
                    </a:lnL>
                    <a:lnR>
                      <a:noFill/>
                    </a:lnR>
                    <a:lnT>
                      <a:noFill/>
                    </a:lnT>
                    <a:lnB>
                      <a:noFill/>
                    </a:lnB>
                  </a:tcPr>
                </a:tc>
                <a:tc>
                  <a:txBody>
                    <a:bodyPr/>
                    <a:lstStyle/>
                    <a:p>
                      <a:pPr algn="r" fontAlgn="b"/>
                      <a:r>
                        <a:rPr lang="en-US" sz="1800" b="0" i="0" u="none" strike="noStrike" dirty="0">
                          <a:solidFill>
                            <a:srgbClr val="000000"/>
                          </a:solidFill>
                          <a:effectLst/>
                          <a:latin typeface="Arial" panose="020B0604020202020204" pitchFamily="34" charset="0"/>
                          <a:cs typeface="Arial" panose="020B0604020202020204" pitchFamily="34" charset="0"/>
                        </a:rPr>
                        <a:t> $              58,000,000.00 </a:t>
                      </a:r>
                    </a:p>
                  </a:txBody>
                  <a:tcPr marL="45720" marR="45720" anchor="b">
                    <a:lnL>
                      <a:noFill/>
                    </a:lnL>
                    <a:lnR>
                      <a:noFill/>
                    </a:lnR>
                    <a:lnT>
                      <a:noFill/>
                    </a:lnT>
                    <a:lnB>
                      <a:noFill/>
                    </a:lnB>
                  </a:tcPr>
                </a:tc>
                <a:extLst>
                  <a:ext uri="{0D108BD9-81ED-4DB2-BD59-A6C34878D82A}">
                    <a16:rowId xmlns:a16="http://schemas.microsoft.com/office/drawing/2014/main" val="3674203400"/>
                  </a:ext>
                </a:extLst>
              </a:tr>
              <a:tr h="241300">
                <a:tc>
                  <a:txBody>
                    <a:bodyPr/>
                    <a:lstStyle/>
                    <a:p>
                      <a:pPr marL="0" marR="0" indent="0" algn="l" defTabSz="584200" fontAlgn="b" latinLnBrk="0">
                        <a:lnSpc>
                          <a:spcPct val="100000"/>
                        </a:lnSpc>
                        <a:spcBef>
                          <a:spcPts val="0"/>
                        </a:spcBef>
                        <a:spcAft>
                          <a:spcPts val="0"/>
                        </a:spcAft>
                        <a:buClrTx/>
                        <a:buSzTx/>
                        <a:buFontTx/>
                        <a:buNone/>
                        <a:tabLst/>
                      </a:pPr>
                      <a:r>
                        <a:rPr lang="en-US" sz="1800" b="0" i="0" u="none" strike="noStrike" cap="none" spc="0" baseline="0">
                          <a:ln>
                            <a:noFill/>
                          </a:ln>
                          <a:solidFill>
                            <a:schemeClr val="tx1"/>
                          </a:solidFill>
                          <a:effectLst/>
                          <a:uFillTx/>
                          <a:latin typeface="Arial" panose="020B0604020202020204" pitchFamily="34" charset="0"/>
                          <a:ea typeface="+mn-ea"/>
                          <a:cs typeface="Arial" panose="020B0604020202020204" pitchFamily="34" charset="0"/>
                          <a:sym typeface="Helvetica Neue Light"/>
                        </a:rPr>
                        <a:t>Hard Cost Contingency </a:t>
                      </a:r>
                    </a:p>
                  </a:txBody>
                  <a:tcPr marL="45720" marR="45720" anchor="b">
                    <a:lnL>
                      <a:noFill/>
                    </a:lnL>
                    <a:lnR>
                      <a:noFill/>
                    </a:lnR>
                    <a:lnT>
                      <a:noFill/>
                    </a:lnT>
                    <a:lnB>
                      <a:noFill/>
                    </a:lnB>
                  </a:tcPr>
                </a:tc>
                <a:tc>
                  <a:txBody>
                    <a:bodyPr/>
                    <a:lstStyle/>
                    <a:p>
                      <a:pPr algn="r" fontAlgn="b"/>
                      <a:r>
                        <a:rPr lang="en-US" sz="1800" b="0" i="0" u="none" strike="noStrike" dirty="0">
                          <a:solidFill>
                            <a:srgbClr val="000000"/>
                          </a:solidFill>
                          <a:effectLst/>
                          <a:latin typeface="Arial" panose="020B0604020202020204" pitchFamily="34" charset="0"/>
                          <a:cs typeface="Arial" panose="020B0604020202020204" pitchFamily="34" charset="0"/>
                        </a:rPr>
                        <a:t> $                6,090,000.00 </a:t>
                      </a:r>
                    </a:p>
                  </a:txBody>
                  <a:tcPr marL="45720" marR="45720" anchor="b">
                    <a:lnL>
                      <a:noFill/>
                    </a:lnL>
                    <a:lnR>
                      <a:noFill/>
                    </a:lnR>
                    <a:lnT>
                      <a:noFill/>
                    </a:lnT>
                    <a:lnB>
                      <a:noFill/>
                    </a:lnB>
                  </a:tcPr>
                </a:tc>
                <a:extLst>
                  <a:ext uri="{0D108BD9-81ED-4DB2-BD59-A6C34878D82A}">
                    <a16:rowId xmlns:a16="http://schemas.microsoft.com/office/drawing/2014/main" val="2320227956"/>
                  </a:ext>
                </a:extLst>
              </a:tr>
              <a:tr h="241300">
                <a:tc>
                  <a:txBody>
                    <a:bodyPr/>
                    <a:lstStyle/>
                    <a:p>
                      <a:pPr marL="0" marR="0" indent="0" algn="l" defTabSz="584200" fontAlgn="b" latinLnBrk="0">
                        <a:lnSpc>
                          <a:spcPct val="100000"/>
                        </a:lnSpc>
                        <a:spcBef>
                          <a:spcPts val="0"/>
                        </a:spcBef>
                        <a:spcAft>
                          <a:spcPts val="0"/>
                        </a:spcAft>
                        <a:buClrTx/>
                        <a:buSzTx/>
                        <a:buFontTx/>
                        <a:buNone/>
                        <a:tabLst/>
                      </a:pPr>
                      <a:r>
                        <a:rPr lang="en-US" sz="1800" b="0" i="0" u="none" strike="noStrike" cap="none" spc="0" baseline="0">
                          <a:ln>
                            <a:noFill/>
                          </a:ln>
                          <a:solidFill>
                            <a:schemeClr val="tx1"/>
                          </a:solidFill>
                          <a:effectLst/>
                          <a:uFillTx/>
                          <a:latin typeface="Arial" panose="020B0604020202020204" pitchFamily="34" charset="0"/>
                          <a:ea typeface="+mn-ea"/>
                          <a:cs typeface="Arial" panose="020B0604020202020204" pitchFamily="34" charset="0"/>
                          <a:sym typeface="Helvetica Neue Light"/>
                        </a:rPr>
                        <a:t>General Contractor Fee </a:t>
                      </a:r>
                    </a:p>
                  </a:txBody>
                  <a:tcPr marL="45720" marR="45720" anchor="b">
                    <a:lnL>
                      <a:noFill/>
                    </a:lnL>
                    <a:lnR>
                      <a:noFill/>
                    </a:lnR>
                    <a:lnT>
                      <a:noFill/>
                    </a:lnT>
                    <a:lnB>
                      <a:noFill/>
                    </a:lnB>
                  </a:tcPr>
                </a:tc>
                <a:tc>
                  <a:txBody>
                    <a:bodyPr/>
                    <a:lstStyle/>
                    <a:p>
                      <a:pPr algn="r" fontAlgn="b"/>
                      <a:r>
                        <a:rPr lang="en-US" sz="1800" b="0" i="0" u="none" strike="noStrike" dirty="0">
                          <a:solidFill>
                            <a:srgbClr val="000000"/>
                          </a:solidFill>
                          <a:effectLst/>
                          <a:latin typeface="Arial" panose="020B0604020202020204" pitchFamily="34" charset="0"/>
                          <a:cs typeface="Arial" panose="020B0604020202020204" pitchFamily="34" charset="0"/>
                        </a:rPr>
                        <a:t> $                2,900,000.00 </a:t>
                      </a:r>
                    </a:p>
                  </a:txBody>
                  <a:tcPr marL="45720" marR="45720" anchor="b">
                    <a:lnL>
                      <a:noFill/>
                    </a:lnL>
                    <a:lnR>
                      <a:noFill/>
                    </a:lnR>
                    <a:lnT>
                      <a:noFill/>
                    </a:lnT>
                    <a:lnB>
                      <a:noFill/>
                    </a:lnB>
                  </a:tcPr>
                </a:tc>
                <a:extLst>
                  <a:ext uri="{0D108BD9-81ED-4DB2-BD59-A6C34878D82A}">
                    <a16:rowId xmlns:a16="http://schemas.microsoft.com/office/drawing/2014/main" val="303407568"/>
                  </a:ext>
                </a:extLst>
              </a:tr>
              <a:tr h="241300">
                <a:tc>
                  <a:txBody>
                    <a:bodyPr/>
                    <a:lstStyle/>
                    <a:p>
                      <a:pPr marL="0" marR="0" indent="0" algn="l" defTabSz="584200" fontAlgn="b" latinLnBrk="0">
                        <a:lnSpc>
                          <a:spcPct val="100000"/>
                        </a:lnSpc>
                        <a:spcBef>
                          <a:spcPts val="0"/>
                        </a:spcBef>
                        <a:spcAft>
                          <a:spcPts val="0"/>
                        </a:spcAft>
                        <a:buClrTx/>
                        <a:buSzTx/>
                        <a:buFontTx/>
                        <a:buNone/>
                        <a:tabLst/>
                      </a:pPr>
                      <a:r>
                        <a:rPr lang="en-US" sz="1800" b="0" i="0" u="none" strike="noStrike" cap="none" spc="0" baseline="0">
                          <a:ln>
                            <a:noFill/>
                          </a:ln>
                          <a:solidFill>
                            <a:schemeClr val="tx1"/>
                          </a:solidFill>
                          <a:effectLst/>
                          <a:uFillTx/>
                          <a:latin typeface="Arial" panose="020B0604020202020204" pitchFamily="34" charset="0"/>
                          <a:ea typeface="+mn-ea"/>
                          <a:cs typeface="Arial" panose="020B0604020202020204" pitchFamily="34" charset="0"/>
                          <a:sym typeface="Helvetica Neue Light"/>
                        </a:rPr>
                        <a:t>Soft Costs </a:t>
                      </a:r>
                    </a:p>
                  </a:txBody>
                  <a:tcPr marL="45720" marR="45720" anchor="b">
                    <a:lnL>
                      <a:noFill/>
                    </a:lnL>
                    <a:lnR>
                      <a:noFill/>
                    </a:lnR>
                    <a:lnT>
                      <a:noFill/>
                    </a:lnT>
                    <a:lnB>
                      <a:noFill/>
                    </a:lnB>
                  </a:tcPr>
                </a:tc>
                <a:tc>
                  <a:txBody>
                    <a:bodyPr/>
                    <a:lstStyle/>
                    <a:p>
                      <a:pPr algn="r" fontAlgn="b"/>
                      <a:r>
                        <a:rPr lang="en-US" sz="1800" b="0" i="0" u="none" strike="noStrike" dirty="0">
                          <a:solidFill>
                            <a:srgbClr val="000000"/>
                          </a:solidFill>
                          <a:effectLst/>
                          <a:latin typeface="Arial" panose="020B0604020202020204" pitchFamily="34" charset="0"/>
                          <a:cs typeface="Arial" panose="020B0604020202020204" pitchFamily="34" charset="0"/>
                        </a:rPr>
                        <a:t> $              13,254,967.17 </a:t>
                      </a:r>
                    </a:p>
                  </a:txBody>
                  <a:tcPr marL="45720" marR="45720" anchor="b">
                    <a:lnL>
                      <a:noFill/>
                    </a:lnL>
                    <a:lnR>
                      <a:noFill/>
                    </a:lnR>
                    <a:lnT>
                      <a:noFill/>
                    </a:lnT>
                    <a:lnB>
                      <a:noFill/>
                    </a:lnB>
                  </a:tcPr>
                </a:tc>
                <a:extLst>
                  <a:ext uri="{0D108BD9-81ED-4DB2-BD59-A6C34878D82A}">
                    <a16:rowId xmlns:a16="http://schemas.microsoft.com/office/drawing/2014/main" val="1167931862"/>
                  </a:ext>
                </a:extLst>
              </a:tr>
              <a:tr h="241300">
                <a:tc>
                  <a:txBody>
                    <a:bodyPr/>
                    <a:lstStyle/>
                    <a:p>
                      <a:pPr marL="0" marR="0" indent="0" algn="l" defTabSz="584200" fontAlgn="b" latinLnBrk="0">
                        <a:lnSpc>
                          <a:spcPct val="100000"/>
                        </a:lnSpc>
                        <a:spcBef>
                          <a:spcPts val="0"/>
                        </a:spcBef>
                        <a:spcAft>
                          <a:spcPts val="0"/>
                        </a:spcAft>
                        <a:buClrTx/>
                        <a:buSzTx/>
                        <a:buFontTx/>
                        <a:buNone/>
                        <a:tabLst/>
                      </a:pPr>
                      <a:r>
                        <a:rPr lang="en-US" sz="1800" b="0" i="0" u="none" strike="noStrike" cap="none" spc="0" baseline="0">
                          <a:ln>
                            <a:noFill/>
                          </a:ln>
                          <a:solidFill>
                            <a:schemeClr val="tx1"/>
                          </a:solidFill>
                          <a:effectLst/>
                          <a:uFillTx/>
                          <a:latin typeface="Arial" panose="020B0604020202020204" pitchFamily="34" charset="0"/>
                          <a:ea typeface="+mn-ea"/>
                          <a:cs typeface="Arial" panose="020B0604020202020204" pitchFamily="34" charset="0"/>
                          <a:sym typeface="Helvetica Neue Light"/>
                        </a:rPr>
                        <a:t>Soft Cost Contingency </a:t>
                      </a:r>
                    </a:p>
                  </a:txBody>
                  <a:tcPr marL="45720" marR="45720" anchor="b">
                    <a:lnL>
                      <a:noFill/>
                    </a:lnL>
                    <a:lnR>
                      <a:noFill/>
                    </a:lnR>
                    <a:lnT>
                      <a:noFill/>
                    </a:lnT>
                    <a:lnB>
                      <a:noFill/>
                    </a:lnB>
                  </a:tcPr>
                </a:tc>
                <a:tc>
                  <a:txBody>
                    <a:bodyPr/>
                    <a:lstStyle/>
                    <a:p>
                      <a:pPr algn="r" fontAlgn="b"/>
                      <a:r>
                        <a:rPr lang="en-US" sz="1800" b="0" i="0" u="none" strike="noStrike" dirty="0">
                          <a:solidFill>
                            <a:srgbClr val="000000"/>
                          </a:solidFill>
                          <a:effectLst/>
                          <a:latin typeface="Arial" panose="020B0604020202020204" pitchFamily="34" charset="0"/>
                          <a:cs typeface="Arial" panose="020B0604020202020204" pitchFamily="34" charset="0"/>
                        </a:rPr>
                        <a:t> $                   265,099.34 </a:t>
                      </a:r>
                    </a:p>
                  </a:txBody>
                  <a:tcPr marL="45720" marR="45720" anchor="b">
                    <a:lnL>
                      <a:noFill/>
                    </a:lnL>
                    <a:lnR>
                      <a:noFill/>
                    </a:lnR>
                    <a:lnT>
                      <a:noFill/>
                    </a:lnT>
                    <a:lnB>
                      <a:noFill/>
                    </a:lnB>
                  </a:tcPr>
                </a:tc>
                <a:extLst>
                  <a:ext uri="{0D108BD9-81ED-4DB2-BD59-A6C34878D82A}">
                    <a16:rowId xmlns:a16="http://schemas.microsoft.com/office/drawing/2014/main" val="3663635564"/>
                  </a:ext>
                </a:extLst>
              </a:tr>
              <a:tr h="241300">
                <a:tc>
                  <a:txBody>
                    <a:bodyPr/>
                    <a:lstStyle/>
                    <a:p>
                      <a:pPr marL="0" marR="0" indent="0" algn="l" defTabSz="584200" fontAlgn="b" latinLnBrk="0">
                        <a:lnSpc>
                          <a:spcPct val="100000"/>
                        </a:lnSpc>
                        <a:spcBef>
                          <a:spcPts val="0"/>
                        </a:spcBef>
                        <a:spcAft>
                          <a:spcPts val="0"/>
                        </a:spcAft>
                        <a:buClrTx/>
                        <a:buSzTx/>
                        <a:buFontTx/>
                        <a:buNone/>
                        <a:tabLst/>
                      </a:pPr>
                      <a:r>
                        <a:rPr lang="en-US" sz="1800" b="0" i="0" u="none" strike="noStrike" cap="none" spc="0" baseline="0" dirty="0">
                          <a:ln>
                            <a:noFill/>
                          </a:ln>
                          <a:solidFill>
                            <a:schemeClr val="tx1"/>
                          </a:solidFill>
                          <a:effectLst/>
                          <a:uFillTx/>
                          <a:latin typeface="Arial" panose="020B0604020202020204" pitchFamily="34" charset="0"/>
                          <a:ea typeface="+mn-ea"/>
                          <a:cs typeface="Arial" panose="020B0604020202020204" pitchFamily="34" charset="0"/>
                          <a:sym typeface="Helvetica Neue Light"/>
                        </a:rPr>
                        <a:t>Developer Fee </a:t>
                      </a:r>
                    </a:p>
                  </a:txBody>
                  <a:tcPr marL="45720" marR="4572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800" b="0" i="0" u="none" strike="noStrike" dirty="0">
                          <a:solidFill>
                            <a:srgbClr val="000000"/>
                          </a:solidFill>
                          <a:effectLst/>
                          <a:latin typeface="Arial" panose="020B0604020202020204" pitchFamily="34" charset="0"/>
                          <a:cs typeface="Arial" panose="020B0604020202020204" pitchFamily="34" charset="0"/>
                        </a:rPr>
                        <a:t> $                3,380,402.66 </a:t>
                      </a:r>
                    </a:p>
                  </a:txBody>
                  <a:tcPr marL="45720" marR="4572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45754434"/>
                  </a:ext>
                </a:extLst>
              </a:tr>
              <a:tr h="254000">
                <a:tc>
                  <a:txBody>
                    <a:bodyPr/>
                    <a:lstStyle/>
                    <a:p>
                      <a:pPr marL="0" marR="0" indent="0" algn="l" defTabSz="584200" fontAlgn="b" latinLnBrk="0">
                        <a:lnSpc>
                          <a:spcPct val="100000"/>
                        </a:lnSpc>
                        <a:spcBef>
                          <a:spcPts val="0"/>
                        </a:spcBef>
                        <a:spcAft>
                          <a:spcPts val="0"/>
                        </a:spcAft>
                        <a:buClrTx/>
                        <a:buSzTx/>
                        <a:buFontTx/>
                        <a:buNone/>
                        <a:tabLst/>
                      </a:pPr>
                      <a:r>
                        <a:rPr lang="en-US" sz="1800" b="1" i="0" u="none" strike="noStrike" cap="none" spc="0" baseline="0" dirty="0">
                          <a:ln>
                            <a:noFill/>
                          </a:ln>
                          <a:solidFill>
                            <a:schemeClr val="tx1"/>
                          </a:solidFill>
                          <a:effectLst/>
                          <a:uFillTx/>
                          <a:latin typeface="Arial" panose="020B0604020202020204" pitchFamily="34" charset="0"/>
                          <a:ea typeface="+mn-ea"/>
                          <a:cs typeface="Arial" panose="020B0604020202020204" pitchFamily="34" charset="0"/>
                          <a:sym typeface="Helvetica Neue Light"/>
                        </a:rPr>
                        <a:t>Total Uses </a:t>
                      </a:r>
                    </a:p>
                  </a:txBody>
                  <a:tcPr marL="45720" marR="4572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800" b="1" i="0" u="none" strike="noStrike" dirty="0">
                          <a:solidFill>
                            <a:srgbClr val="000000"/>
                          </a:solidFill>
                          <a:effectLst/>
                          <a:latin typeface="Arial" panose="020B0604020202020204" pitchFamily="34" charset="0"/>
                          <a:cs typeface="Arial" panose="020B0604020202020204" pitchFamily="34" charset="0"/>
                        </a:rPr>
                        <a:t> $              87,890,469.18 </a:t>
                      </a:r>
                    </a:p>
                  </a:txBody>
                  <a:tcPr marL="45720" marR="4572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87357325"/>
                  </a:ext>
                </a:extLst>
              </a:tr>
            </a:tbl>
          </a:graphicData>
        </a:graphic>
      </p:graphicFrame>
    </p:spTree>
    <p:extLst>
      <p:ext uri="{BB962C8B-B14F-4D97-AF65-F5344CB8AC3E}">
        <p14:creationId xmlns:p14="http://schemas.microsoft.com/office/powerpoint/2010/main" val="2372444697"/>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AD585A2F-5EF4-BB40-B819-5DADAC78F049}"/>
              </a:ext>
            </a:extLst>
          </p:cNvPr>
          <p:cNvSpPr txBox="1">
            <a:spLocks noGrp="1"/>
          </p:cNvSpPr>
          <p:nvPr>
            <p:ph type="title"/>
          </p:nvPr>
        </p:nvSpPr>
        <p:spPr>
          <a:xfrm>
            <a:off x="274320" y="91440"/>
            <a:ext cx="11099800" cy="929341"/>
          </a:xfrm>
          <a:prstGeom prst="rect">
            <a:avLst/>
          </a:prstGeom>
        </p:spPr>
        <p:txBody>
          <a:bodyPr>
            <a:normAutofit/>
          </a:bodyPr>
          <a:lstStyle/>
          <a:p>
            <a:r>
              <a:rPr lang="en-US" sz="4000" dirty="0">
                <a:latin typeface="+mj-lt"/>
              </a:rPr>
              <a:t>Construction Budget</a:t>
            </a:r>
          </a:p>
        </p:txBody>
      </p:sp>
      <p:sp>
        <p:nvSpPr>
          <p:cNvPr id="2" name="Slide Number Placeholder 1">
            <a:extLst>
              <a:ext uri="{FF2B5EF4-FFF2-40B4-BE49-F238E27FC236}">
                <a16:creationId xmlns:a16="http://schemas.microsoft.com/office/drawing/2014/main" id="{BEBE286F-1294-2F4A-9C0E-77791D2D091D}"/>
              </a:ext>
            </a:extLst>
          </p:cNvPr>
          <p:cNvSpPr>
            <a:spLocks noGrp="1"/>
          </p:cNvSpPr>
          <p:nvPr>
            <p:ph type="sldNum" sz="quarter" idx="2"/>
          </p:nvPr>
        </p:nvSpPr>
        <p:spPr>
          <a:xfrm>
            <a:off x="12290475" y="254000"/>
            <a:ext cx="322204" cy="348813"/>
          </a:xfrm>
        </p:spPr>
        <p:txBody>
          <a:bodyPr/>
          <a:lstStyle/>
          <a:p>
            <a:fld id="{86CB4B4D-7CA3-9044-876B-883B54F8677D}" type="slidenum">
              <a:rPr lang="en-US" smtClean="0"/>
              <a:t>15</a:t>
            </a:fld>
            <a:endParaRPr lang="en-US"/>
          </a:p>
        </p:txBody>
      </p:sp>
      <p:graphicFrame>
        <p:nvGraphicFramePr>
          <p:cNvPr id="4" name="Table 3">
            <a:extLst>
              <a:ext uri="{FF2B5EF4-FFF2-40B4-BE49-F238E27FC236}">
                <a16:creationId xmlns:a16="http://schemas.microsoft.com/office/drawing/2014/main" id="{5257FF31-940D-094A-91B0-A7541FA4839D}"/>
              </a:ext>
            </a:extLst>
          </p:cNvPr>
          <p:cNvGraphicFramePr>
            <a:graphicFrameLocks noGrp="1"/>
          </p:cNvGraphicFramePr>
          <p:nvPr>
            <p:extLst>
              <p:ext uri="{D42A27DB-BD31-4B8C-83A1-F6EECF244321}">
                <p14:modId xmlns:p14="http://schemas.microsoft.com/office/powerpoint/2010/main" val="524697690"/>
              </p:ext>
            </p:extLst>
          </p:nvPr>
        </p:nvGraphicFramePr>
        <p:xfrm>
          <a:off x="2444662" y="1593160"/>
          <a:ext cx="2764648" cy="731520"/>
        </p:xfrm>
        <a:graphic>
          <a:graphicData uri="http://schemas.openxmlformats.org/drawingml/2006/table">
            <a:tbl>
              <a:tblPr>
                <a:tableStyleId>{C7B018BB-80A7-4F77-B60F-C8B233D01FF8}</a:tableStyleId>
              </a:tblPr>
              <a:tblGrid>
                <a:gridCol w="1502053">
                  <a:extLst>
                    <a:ext uri="{9D8B030D-6E8A-4147-A177-3AD203B41FA5}">
                      <a16:colId xmlns:a16="http://schemas.microsoft.com/office/drawing/2014/main" val="3695438997"/>
                    </a:ext>
                  </a:extLst>
                </a:gridCol>
                <a:gridCol w="1262595">
                  <a:extLst>
                    <a:ext uri="{9D8B030D-6E8A-4147-A177-3AD203B41FA5}">
                      <a16:colId xmlns:a16="http://schemas.microsoft.com/office/drawing/2014/main" val="104410745"/>
                    </a:ext>
                  </a:extLst>
                </a:gridCol>
              </a:tblGrid>
              <a:tr h="365760">
                <a:tc>
                  <a:txBody>
                    <a:bodyPr/>
                    <a:lstStyle/>
                    <a:p>
                      <a:pPr algn="ctr" fontAlgn="b"/>
                      <a:r>
                        <a:rPr lang="en-US" sz="1400" b="0" i="0" u="none" strike="noStrike" dirty="0">
                          <a:solidFill>
                            <a:schemeClr val="bg1"/>
                          </a:solidFill>
                          <a:effectLst/>
                          <a:latin typeface="Arial" panose="020B0604020202020204" pitchFamily="34" charset="0"/>
                          <a:cs typeface="Arial" panose="020B0604020202020204" pitchFamily="34" charset="0"/>
                        </a:rPr>
                        <a:t>Total Cost PSF</a:t>
                      </a:r>
                      <a:endParaRPr lang="en-US" sz="1400" b="1" i="0" u="none" strike="noStrike" dirty="0">
                        <a:solidFill>
                          <a:schemeClr val="bg1"/>
                        </a:solidFill>
                        <a:effectLst/>
                        <a:latin typeface="Arial" panose="020B0604020202020204" pitchFamily="34" charset="0"/>
                        <a:cs typeface="Arial" panose="020B0604020202020204" pitchFamily="34" charset="0"/>
                      </a:endParaRPr>
                    </a:p>
                  </a:txBody>
                  <a:tcPr marL="0" marR="0" marT="0" marB="0" anchor="b">
                    <a:solidFill>
                      <a:srgbClr val="001F5B"/>
                    </a:solidFill>
                  </a:tcPr>
                </a:tc>
                <a:tc>
                  <a:txBody>
                    <a:bodyPr/>
                    <a:lstStyle/>
                    <a:p>
                      <a:pPr algn="ctr" fontAlgn="b"/>
                      <a:r>
                        <a:rPr lang="en-US" sz="1400" b="0" i="0" u="none" strike="noStrike" dirty="0">
                          <a:solidFill>
                            <a:schemeClr val="bg1"/>
                          </a:solidFill>
                          <a:effectLst/>
                          <a:latin typeface="Arial" panose="020B0604020202020204" pitchFamily="34" charset="0"/>
                          <a:cs typeface="Arial" panose="020B0604020202020204" pitchFamily="34" charset="0"/>
                        </a:rPr>
                        <a:t>Cost/Unit </a:t>
                      </a:r>
                      <a:endParaRPr lang="en-US" sz="1400" b="1" i="0" u="none" strike="noStrike" dirty="0">
                        <a:solidFill>
                          <a:schemeClr val="bg1"/>
                        </a:solidFill>
                        <a:effectLst/>
                        <a:latin typeface="Arial" panose="020B0604020202020204" pitchFamily="34" charset="0"/>
                        <a:cs typeface="Arial" panose="020B0604020202020204" pitchFamily="34" charset="0"/>
                      </a:endParaRPr>
                    </a:p>
                  </a:txBody>
                  <a:tcPr marL="0" marR="0" marT="0" marB="0" anchor="b">
                    <a:solidFill>
                      <a:srgbClr val="001F5B"/>
                    </a:solidFill>
                  </a:tcPr>
                </a:tc>
                <a:extLst>
                  <a:ext uri="{0D108BD9-81ED-4DB2-BD59-A6C34878D82A}">
                    <a16:rowId xmlns:a16="http://schemas.microsoft.com/office/drawing/2014/main" val="3012275759"/>
                  </a:ext>
                </a:extLst>
              </a:tr>
              <a:tr h="365760">
                <a:tc>
                  <a:txBody>
                    <a:bodyPr/>
                    <a:lstStyle/>
                    <a:p>
                      <a:pPr algn="ctr" fontAlgn="b"/>
                      <a:r>
                        <a:rPr lang="en-US" sz="1400" b="0" i="0" u="none" strike="noStrike" dirty="0">
                          <a:solidFill>
                            <a:schemeClr val="bg1"/>
                          </a:solidFill>
                          <a:effectLst/>
                          <a:latin typeface="Arial" panose="020B0604020202020204" pitchFamily="34" charset="0"/>
                          <a:cs typeface="Arial" panose="020B0604020202020204" pitchFamily="34" charset="0"/>
                        </a:rPr>
                        <a:t>$317.21</a:t>
                      </a:r>
                    </a:p>
                  </a:txBody>
                  <a:tcPr marL="0" marR="0" marT="0" marB="0" anchor="b">
                    <a:solidFill>
                      <a:srgbClr val="001F5B"/>
                    </a:solidFill>
                  </a:tcPr>
                </a:tc>
                <a:tc>
                  <a:txBody>
                    <a:bodyPr/>
                    <a:lstStyle/>
                    <a:p>
                      <a:pPr algn="ctr" fontAlgn="b"/>
                      <a:r>
                        <a:rPr lang="en-US" sz="1400" b="0" i="0" u="none" strike="noStrike" dirty="0">
                          <a:solidFill>
                            <a:schemeClr val="bg1"/>
                          </a:solidFill>
                          <a:effectLst/>
                          <a:latin typeface="Arial" panose="020B0604020202020204" pitchFamily="34" charset="0"/>
                          <a:cs typeface="Arial" panose="020B0604020202020204" pitchFamily="34" charset="0"/>
                        </a:rPr>
                        <a:t>$251,116</a:t>
                      </a:r>
                    </a:p>
                  </a:txBody>
                  <a:tcPr marL="0" marR="0" marT="0" marB="0" anchor="b">
                    <a:solidFill>
                      <a:srgbClr val="001F5B"/>
                    </a:solidFill>
                  </a:tcPr>
                </a:tc>
                <a:extLst>
                  <a:ext uri="{0D108BD9-81ED-4DB2-BD59-A6C34878D82A}">
                    <a16:rowId xmlns:a16="http://schemas.microsoft.com/office/drawing/2014/main" val="439951183"/>
                  </a:ext>
                </a:extLst>
              </a:tr>
            </a:tbl>
          </a:graphicData>
        </a:graphic>
      </p:graphicFrame>
      <p:graphicFrame>
        <p:nvGraphicFramePr>
          <p:cNvPr id="5" name="Table 4">
            <a:extLst>
              <a:ext uri="{FF2B5EF4-FFF2-40B4-BE49-F238E27FC236}">
                <a16:creationId xmlns:a16="http://schemas.microsoft.com/office/drawing/2014/main" id="{4596D783-BA84-F44E-8615-BCF34FD97CBF}"/>
              </a:ext>
            </a:extLst>
          </p:cNvPr>
          <p:cNvGraphicFramePr>
            <a:graphicFrameLocks noGrp="1"/>
          </p:cNvGraphicFramePr>
          <p:nvPr>
            <p:extLst>
              <p:ext uri="{D42A27DB-BD31-4B8C-83A1-F6EECF244321}">
                <p14:modId xmlns:p14="http://schemas.microsoft.com/office/powerpoint/2010/main" val="1648306747"/>
              </p:ext>
            </p:extLst>
          </p:nvPr>
        </p:nvGraphicFramePr>
        <p:xfrm>
          <a:off x="6502400" y="602813"/>
          <a:ext cx="4752112" cy="8031227"/>
        </p:xfrm>
        <a:graphic>
          <a:graphicData uri="http://schemas.openxmlformats.org/drawingml/2006/table">
            <a:tbl>
              <a:tblPr/>
              <a:tblGrid>
                <a:gridCol w="2828088">
                  <a:extLst>
                    <a:ext uri="{9D8B030D-6E8A-4147-A177-3AD203B41FA5}">
                      <a16:colId xmlns:a16="http://schemas.microsoft.com/office/drawing/2014/main" val="1708662769"/>
                    </a:ext>
                  </a:extLst>
                </a:gridCol>
                <a:gridCol w="1924024">
                  <a:extLst>
                    <a:ext uri="{9D8B030D-6E8A-4147-A177-3AD203B41FA5}">
                      <a16:colId xmlns:a16="http://schemas.microsoft.com/office/drawing/2014/main" val="333858394"/>
                    </a:ext>
                  </a:extLst>
                </a:gridCol>
              </a:tblGrid>
              <a:tr h="230843">
                <a:tc gridSpan="2">
                  <a:txBody>
                    <a:bodyPr/>
                    <a:lstStyle/>
                    <a:p>
                      <a:pPr algn="l" fontAlgn="b"/>
                      <a:r>
                        <a:rPr lang="en-US" sz="1200" b="0" i="0" u="none" strike="noStrike" dirty="0">
                          <a:solidFill>
                            <a:schemeClr val="tx1"/>
                          </a:solidFill>
                          <a:effectLst/>
                          <a:latin typeface="Arial" panose="020B0604020202020204" pitchFamily="34" charset="0"/>
                        </a:rPr>
                        <a:t>HARD COSTS</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pPr algn="r" fontAlgn="ctr"/>
                      <a:endParaRPr lang="en-US" sz="1200" b="1" i="0" u="none" strike="noStrike" dirty="0">
                        <a:solidFill>
                          <a:schemeClr val="tx1"/>
                        </a:solidFill>
                        <a:effectLst/>
                        <a:latin typeface="Helvetica Neue" panose="02000503000000020004" pitchFamily="2"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000267014"/>
                  </a:ext>
                </a:extLst>
              </a:tr>
              <a:tr h="230843">
                <a:tc>
                  <a:txBody>
                    <a:bodyPr/>
                    <a:lstStyle/>
                    <a:p>
                      <a:pPr algn="l" fontAlgn="b"/>
                      <a:r>
                        <a:rPr lang="en-US" sz="1200" b="0" i="0" u="none" strike="noStrike" dirty="0">
                          <a:solidFill>
                            <a:schemeClr val="tx1"/>
                          </a:solidFill>
                          <a:effectLst/>
                          <a:latin typeface="Arial" panose="020B0604020202020204" pitchFamily="34" charset="0"/>
                        </a:rPr>
                        <a:t>Site Work + Vertical Construction</a:t>
                      </a:r>
                    </a:p>
                  </a:txBody>
                  <a:tcPr anchor="b">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fontAlgn="ctr"/>
                      <a:r>
                        <a:rPr lang="en-US" sz="1200" b="0" i="0" u="none" strike="noStrike" dirty="0">
                          <a:solidFill>
                            <a:schemeClr val="tx1"/>
                          </a:solidFill>
                          <a:effectLst/>
                          <a:latin typeface="Arial" panose="020B0604020202020204" pitchFamily="34" charset="0"/>
                        </a:rPr>
                        <a:t> $         58,000,000 </a:t>
                      </a:r>
                    </a:p>
                  </a:txBody>
                  <a:tcPr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52214008"/>
                  </a:ext>
                </a:extLst>
              </a:tr>
              <a:tr h="217264">
                <a:tc>
                  <a:txBody>
                    <a:bodyPr/>
                    <a:lstStyle/>
                    <a:p>
                      <a:pPr algn="l" fontAlgn="b"/>
                      <a:r>
                        <a:rPr lang="en-US" sz="1200" b="0" i="0" u="none" strike="noStrike" dirty="0">
                          <a:solidFill>
                            <a:schemeClr val="tx1"/>
                          </a:solidFill>
                          <a:effectLst/>
                          <a:latin typeface="Arial" panose="020B0604020202020204" pitchFamily="34" charset="0"/>
                        </a:rPr>
                        <a:t>General Contractor Fee (5%)</a:t>
                      </a:r>
                    </a:p>
                  </a:txBody>
                  <a:tcPr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US" sz="1200" b="0" i="0" u="none" strike="noStrike" dirty="0">
                          <a:solidFill>
                            <a:schemeClr val="tx1"/>
                          </a:solidFill>
                          <a:effectLst/>
                          <a:latin typeface="Arial" panose="020B0604020202020204" pitchFamily="34" charset="0"/>
                        </a:rPr>
                        <a:t> $           2,900,000 </a:t>
                      </a:r>
                    </a:p>
                  </a:txBody>
                  <a:tcPr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69887436"/>
                  </a:ext>
                </a:extLst>
              </a:tr>
              <a:tr h="230843">
                <a:tc>
                  <a:txBody>
                    <a:bodyPr/>
                    <a:lstStyle/>
                    <a:p>
                      <a:pPr algn="l" fontAlgn="b"/>
                      <a:r>
                        <a:rPr lang="en-US" sz="1200" b="0" i="0" u="none" strike="noStrike" dirty="0">
                          <a:solidFill>
                            <a:schemeClr val="tx1"/>
                          </a:solidFill>
                          <a:effectLst/>
                          <a:latin typeface="Arial" panose="020B0604020202020204" pitchFamily="34" charset="0"/>
                        </a:rPr>
                        <a:t>Total Hard Costs</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0" i="0" u="none" strike="noStrike" dirty="0">
                          <a:solidFill>
                            <a:schemeClr val="tx1"/>
                          </a:solidFill>
                          <a:effectLst/>
                          <a:latin typeface="Arial" panose="020B0604020202020204" pitchFamily="34" charset="0"/>
                        </a:rPr>
                        <a:t>$         66,990,000</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82976193"/>
                  </a:ext>
                </a:extLst>
              </a:tr>
              <a:tr h="230843">
                <a:tc>
                  <a:txBody>
                    <a:bodyPr/>
                    <a:lstStyle/>
                    <a:p>
                      <a:pPr algn="l" fontAlgn="b"/>
                      <a:r>
                        <a:rPr lang="en-US" sz="1200" b="0" i="0" u="none" strike="noStrike" dirty="0">
                          <a:solidFill>
                            <a:schemeClr val="tx1"/>
                          </a:solidFill>
                          <a:effectLst/>
                          <a:latin typeface="Arial" panose="020B0604020202020204" pitchFamily="34" charset="0"/>
                        </a:rPr>
                        <a:t>Hard Cost Contingency (10%)</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US" sz="1200" b="0" i="0" u="none" strike="noStrike" dirty="0">
                          <a:solidFill>
                            <a:schemeClr val="tx1"/>
                          </a:solidFill>
                          <a:effectLst/>
                          <a:latin typeface="Arial" panose="020B0604020202020204" pitchFamily="34" charset="0"/>
                        </a:rPr>
                        <a:t> $           6,090,000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61421088"/>
                  </a:ext>
                </a:extLst>
              </a:tr>
              <a:tr h="358486">
                <a:tc gridSpan="2">
                  <a:txBody>
                    <a:bodyPr/>
                    <a:lstStyle/>
                    <a:p>
                      <a:pPr algn="l" fontAlgn="b"/>
                      <a:r>
                        <a:rPr lang="en-US" sz="1200" b="0" i="0" u="none" strike="noStrike" dirty="0">
                          <a:solidFill>
                            <a:schemeClr val="tx1"/>
                          </a:solidFill>
                          <a:effectLst/>
                          <a:latin typeface="Arial" panose="020B0604020202020204" pitchFamily="34" charset="0"/>
                        </a:rPr>
                        <a:t>Land Costs</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pPr algn="r" fontAlgn="ctr"/>
                      <a:endParaRPr lang="en-US" sz="1200" b="1" i="0" u="none" strike="noStrike" dirty="0">
                        <a:solidFill>
                          <a:schemeClr val="tx1"/>
                        </a:solidFill>
                        <a:effectLst/>
                        <a:latin typeface="Helvetica Neue" panose="02000503000000020004" pitchFamily="2"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74219413"/>
                  </a:ext>
                </a:extLst>
              </a:tr>
              <a:tr h="358486">
                <a:tc>
                  <a:txBody>
                    <a:bodyPr/>
                    <a:lstStyle/>
                    <a:p>
                      <a:pPr algn="l" fontAlgn="b"/>
                      <a:r>
                        <a:rPr lang="en-US" sz="1200" b="0" i="0" u="none" strike="noStrike" dirty="0">
                          <a:solidFill>
                            <a:schemeClr val="tx1"/>
                          </a:solidFill>
                          <a:effectLst/>
                          <a:latin typeface="Arial" panose="020B0604020202020204" pitchFamily="34" charset="0"/>
                        </a:rPr>
                        <a:t>Land Purchase</a:t>
                      </a:r>
                    </a:p>
                  </a:txBody>
                  <a:tcPr anchor="b">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fontAlgn="ctr"/>
                      <a:r>
                        <a:rPr lang="en-US" sz="1200" b="0" i="0" u="none" strike="noStrike" dirty="0">
                          <a:solidFill>
                            <a:schemeClr val="tx1"/>
                          </a:solidFill>
                          <a:effectLst/>
                          <a:latin typeface="Arial" panose="020B0604020202020204" pitchFamily="34" charset="0"/>
                        </a:rPr>
                        <a:t>$           4,000,000 </a:t>
                      </a:r>
                    </a:p>
                  </a:txBody>
                  <a:tcPr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82595452"/>
                  </a:ext>
                </a:extLst>
              </a:tr>
              <a:tr h="230843">
                <a:tc>
                  <a:txBody>
                    <a:bodyPr/>
                    <a:lstStyle/>
                    <a:p>
                      <a:pPr algn="l" fontAlgn="b"/>
                      <a:endParaRPr lang="en-US" sz="1200" b="0" i="0" u="none" strike="noStrike" dirty="0">
                        <a:solidFill>
                          <a:schemeClr val="tx1"/>
                        </a:solidFill>
                        <a:effectLst/>
                        <a:latin typeface="Arial" panose="020B0604020202020204" pitchFamily="34" charset="0"/>
                      </a:endParaRPr>
                    </a:p>
                  </a:txBody>
                  <a:tcPr anchor="b">
                    <a:lnL w="12700" cap="flat" cmpd="sng" algn="ctr">
                      <a:solidFill>
                        <a:schemeClr val="tx1"/>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endParaRPr lang="en-US" sz="1200" b="0" i="0" u="none" strike="noStrike" dirty="0">
                        <a:solidFill>
                          <a:schemeClr val="tx1"/>
                        </a:solidFill>
                        <a:effectLst/>
                        <a:latin typeface="Arial" panose="020B0604020202020204" pitchFamily="34" charset="0"/>
                      </a:endParaRPr>
                    </a:p>
                  </a:txBody>
                  <a:tcPr anchor="b">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22865858"/>
                  </a:ext>
                </a:extLst>
              </a:tr>
              <a:tr h="230843">
                <a:tc>
                  <a:txBody>
                    <a:bodyPr/>
                    <a:lstStyle/>
                    <a:p>
                      <a:pPr algn="ctr" fontAlgn="ctr"/>
                      <a:r>
                        <a:rPr lang="en-US" sz="1200" b="0" i="0" u="none" strike="noStrike" dirty="0">
                          <a:solidFill>
                            <a:schemeClr val="tx1"/>
                          </a:solidFill>
                          <a:effectLst/>
                          <a:latin typeface="Arial" panose="020B0604020202020204" pitchFamily="34" charset="0"/>
                        </a:rPr>
                        <a:t>SOFT COSTS</a:t>
                      </a:r>
                    </a:p>
                  </a:txBody>
                  <a:tcPr anchor="ctr">
                    <a:lnL w="12700" cap="flat" cmpd="sng" algn="ctr">
                      <a:solidFill>
                        <a:schemeClr val="tx1"/>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r" fontAlgn="ctr"/>
                      <a:r>
                        <a:rPr lang="en-US" sz="1200" b="0" i="0" u="none" strike="noStrike" dirty="0">
                          <a:solidFill>
                            <a:schemeClr val="tx1"/>
                          </a:solidFill>
                          <a:effectLst/>
                          <a:latin typeface="Arial" panose="020B0604020202020204" pitchFamily="34" charset="0"/>
                        </a:rPr>
                        <a:t> </a:t>
                      </a:r>
                    </a:p>
                  </a:txBody>
                  <a:tcPr anchor="ctr">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167686656"/>
                  </a:ext>
                </a:extLst>
              </a:tr>
              <a:tr h="217264">
                <a:tc>
                  <a:txBody>
                    <a:bodyPr/>
                    <a:lstStyle/>
                    <a:p>
                      <a:pPr algn="l" fontAlgn="b"/>
                      <a:r>
                        <a:rPr lang="en-US" sz="1200" b="0" i="0" u="none" strike="noStrike" dirty="0">
                          <a:solidFill>
                            <a:schemeClr val="tx1"/>
                          </a:solidFill>
                          <a:effectLst/>
                          <a:latin typeface="Arial" panose="020B0604020202020204" pitchFamily="34" charset="0"/>
                        </a:rPr>
                        <a:t>Property Tax Holdback</a:t>
                      </a:r>
                    </a:p>
                  </a:txBody>
                  <a:tcPr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200" b="0" i="0" u="none" strike="noStrike" dirty="0">
                          <a:solidFill>
                            <a:schemeClr val="tx1"/>
                          </a:solidFill>
                          <a:effectLst/>
                          <a:latin typeface="Arial" panose="020B0604020202020204" pitchFamily="34" charset="0"/>
                        </a:rPr>
                        <a:t> $              600,000 </a:t>
                      </a:r>
                    </a:p>
                  </a:txBody>
                  <a:tcPr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97831120"/>
                  </a:ext>
                </a:extLst>
              </a:tr>
              <a:tr h="217264">
                <a:tc>
                  <a:txBody>
                    <a:bodyPr/>
                    <a:lstStyle/>
                    <a:p>
                      <a:pPr algn="l" fontAlgn="b"/>
                      <a:r>
                        <a:rPr lang="en-US" sz="1200" b="0" i="0" u="none" strike="noStrike" dirty="0">
                          <a:solidFill>
                            <a:schemeClr val="tx1"/>
                          </a:solidFill>
                          <a:effectLst/>
                          <a:latin typeface="Arial" panose="020B0604020202020204" pitchFamily="34" charset="0"/>
                        </a:rPr>
                        <a:t>Insurance Holdback</a:t>
                      </a:r>
                    </a:p>
                  </a:txBody>
                  <a:tcPr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200" b="0" i="0" u="none" strike="noStrike" dirty="0">
                          <a:solidFill>
                            <a:schemeClr val="tx1"/>
                          </a:solidFill>
                          <a:effectLst/>
                          <a:latin typeface="Arial" panose="020B0604020202020204" pitchFamily="34" charset="0"/>
                        </a:rPr>
                        <a:t> $              600,000 </a:t>
                      </a:r>
                    </a:p>
                  </a:txBody>
                  <a:tcPr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33879892"/>
                  </a:ext>
                </a:extLst>
              </a:tr>
              <a:tr h="217264">
                <a:tc>
                  <a:txBody>
                    <a:bodyPr/>
                    <a:lstStyle/>
                    <a:p>
                      <a:pPr algn="l" fontAlgn="b"/>
                      <a:r>
                        <a:rPr lang="en-US" sz="1200" b="0" i="0" u="none" strike="noStrike" dirty="0">
                          <a:solidFill>
                            <a:schemeClr val="tx1"/>
                          </a:solidFill>
                          <a:effectLst/>
                          <a:latin typeface="Arial" panose="020B0604020202020204" pitchFamily="34" charset="0"/>
                        </a:rPr>
                        <a:t>Senior Loan Interest Holdback</a:t>
                      </a:r>
                    </a:p>
                  </a:txBody>
                  <a:tcPr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200" b="0" i="0" u="none" strike="noStrike" dirty="0">
                          <a:solidFill>
                            <a:schemeClr val="tx1"/>
                          </a:solidFill>
                          <a:effectLst/>
                          <a:latin typeface="Arial" panose="020B0604020202020204" pitchFamily="34" charset="0"/>
                        </a:rPr>
                        <a:t> $           5,452,967 </a:t>
                      </a:r>
                    </a:p>
                  </a:txBody>
                  <a:tcPr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08577356"/>
                  </a:ext>
                </a:extLst>
              </a:tr>
              <a:tr h="217264">
                <a:tc>
                  <a:txBody>
                    <a:bodyPr/>
                    <a:lstStyle/>
                    <a:p>
                      <a:pPr algn="l" fontAlgn="b"/>
                      <a:r>
                        <a:rPr lang="en-US" sz="1200" b="0" i="0" u="none" strike="noStrike" dirty="0">
                          <a:solidFill>
                            <a:schemeClr val="tx1"/>
                          </a:solidFill>
                          <a:effectLst/>
                          <a:latin typeface="Arial" panose="020B0604020202020204" pitchFamily="34" charset="0"/>
                        </a:rPr>
                        <a:t>Closing Costs </a:t>
                      </a:r>
                    </a:p>
                  </a:txBody>
                  <a:tcPr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200" b="0" i="0" u="none" strike="noStrike" dirty="0">
                          <a:solidFill>
                            <a:schemeClr val="tx1"/>
                          </a:solidFill>
                          <a:effectLst/>
                          <a:latin typeface="Arial" panose="020B0604020202020204" pitchFamily="34" charset="0"/>
                        </a:rPr>
                        <a:t> $           1,700,000 </a:t>
                      </a:r>
                    </a:p>
                  </a:txBody>
                  <a:tcPr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44413107"/>
                  </a:ext>
                </a:extLst>
              </a:tr>
              <a:tr h="217264">
                <a:tc>
                  <a:txBody>
                    <a:bodyPr/>
                    <a:lstStyle/>
                    <a:p>
                      <a:pPr algn="l" fontAlgn="b"/>
                      <a:r>
                        <a:rPr lang="en-US" sz="1200" b="0" i="0" u="none" strike="noStrike" dirty="0">
                          <a:solidFill>
                            <a:schemeClr val="tx1"/>
                          </a:solidFill>
                          <a:effectLst/>
                          <a:latin typeface="Arial" panose="020B0604020202020204" pitchFamily="34" charset="0"/>
                        </a:rPr>
                        <a:t>Engineering</a:t>
                      </a:r>
                    </a:p>
                  </a:txBody>
                  <a:tcPr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200" b="0" i="0" u="none" strike="noStrike" dirty="0">
                          <a:solidFill>
                            <a:schemeClr val="tx1"/>
                          </a:solidFill>
                          <a:effectLst/>
                          <a:latin typeface="Arial" panose="020B0604020202020204" pitchFamily="34" charset="0"/>
                        </a:rPr>
                        <a:t> $              400,000 </a:t>
                      </a:r>
                    </a:p>
                  </a:txBody>
                  <a:tcPr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21604459"/>
                  </a:ext>
                </a:extLst>
              </a:tr>
              <a:tr h="217264">
                <a:tc>
                  <a:txBody>
                    <a:bodyPr/>
                    <a:lstStyle/>
                    <a:p>
                      <a:pPr algn="l" fontAlgn="b"/>
                      <a:r>
                        <a:rPr lang="en-US" sz="1200" b="0" i="0" u="none" strike="noStrike" dirty="0">
                          <a:solidFill>
                            <a:schemeClr val="tx1"/>
                          </a:solidFill>
                          <a:effectLst/>
                          <a:latin typeface="Arial" panose="020B0604020202020204" pitchFamily="34" charset="0"/>
                        </a:rPr>
                        <a:t>Plans </a:t>
                      </a:r>
                    </a:p>
                  </a:txBody>
                  <a:tcPr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200" b="0" i="0" u="none" strike="noStrike" dirty="0">
                          <a:solidFill>
                            <a:schemeClr val="tx1"/>
                          </a:solidFill>
                          <a:effectLst/>
                          <a:latin typeface="Arial" panose="020B0604020202020204" pitchFamily="34" charset="0"/>
                        </a:rPr>
                        <a:t> $              550,000 </a:t>
                      </a:r>
                    </a:p>
                  </a:txBody>
                  <a:tcPr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71735530"/>
                  </a:ext>
                </a:extLst>
              </a:tr>
              <a:tr h="217264">
                <a:tc>
                  <a:txBody>
                    <a:bodyPr/>
                    <a:lstStyle/>
                    <a:p>
                      <a:pPr algn="l" fontAlgn="b"/>
                      <a:r>
                        <a:rPr lang="en-US" sz="1200" b="0" i="0" u="none" strike="noStrike" dirty="0">
                          <a:solidFill>
                            <a:schemeClr val="tx1"/>
                          </a:solidFill>
                          <a:effectLst/>
                          <a:latin typeface="Arial" panose="020B0604020202020204" pitchFamily="34" charset="0"/>
                        </a:rPr>
                        <a:t>Permits</a:t>
                      </a:r>
                    </a:p>
                  </a:txBody>
                  <a:tcPr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200" b="0" i="0" u="none" strike="noStrike" dirty="0">
                          <a:solidFill>
                            <a:schemeClr val="tx1"/>
                          </a:solidFill>
                          <a:effectLst/>
                          <a:latin typeface="Arial" panose="020B0604020202020204" pitchFamily="34" charset="0"/>
                        </a:rPr>
                        <a:t> $              250,000 </a:t>
                      </a:r>
                    </a:p>
                  </a:txBody>
                  <a:tcPr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03725935"/>
                  </a:ext>
                </a:extLst>
              </a:tr>
              <a:tr h="217264">
                <a:tc>
                  <a:txBody>
                    <a:bodyPr/>
                    <a:lstStyle/>
                    <a:p>
                      <a:pPr algn="l" fontAlgn="b"/>
                      <a:r>
                        <a:rPr lang="en-US" sz="1200" b="0" i="0" u="none" strike="noStrike" dirty="0">
                          <a:solidFill>
                            <a:schemeClr val="tx1"/>
                          </a:solidFill>
                          <a:effectLst/>
                          <a:latin typeface="Arial" panose="020B0604020202020204" pitchFamily="34" charset="0"/>
                        </a:rPr>
                        <a:t>Impact Fees </a:t>
                      </a:r>
                    </a:p>
                  </a:txBody>
                  <a:tcPr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200" b="0" i="0" u="none" strike="noStrike" dirty="0">
                          <a:solidFill>
                            <a:schemeClr val="tx1"/>
                          </a:solidFill>
                          <a:effectLst/>
                          <a:latin typeface="Arial" panose="020B0604020202020204" pitchFamily="34" charset="0"/>
                        </a:rPr>
                        <a:t> $           1,000,000 </a:t>
                      </a:r>
                    </a:p>
                  </a:txBody>
                  <a:tcPr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437216335"/>
                  </a:ext>
                </a:extLst>
              </a:tr>
              <a:tr h="217264">
                <a:tc>
                  <a:txBody>
                    <a:bodyPr/>
                    <a:lstStyle/>
                    <a:p>
                      <a:pPr algn="l" fontAlgn="b"/>
                      <a:r>
                        <a:rPr lang="en-US" sz="1200" b="0" i="0" u="none" strike="noStrike" dirty="0">
                          <a:solidFill>
                            <a:schemeClr val="tx1"/>
                          </a:solidFill>
                          <a:effectLst/>
                          <a:latin typeface="Arial" panose="020B0604020202020204" pitchFamily="34" charset="0"/>
                        </a:rPr>
                        <a:t>Operating Start Up Cost</a:t>
                      </a:r>
                    </a:p>
                  </a:txBody>
                  <a:tcPr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200" b="0" i="0" u="none" strike="noStrike" dirty="0">
                          <a:solidFill>
                            <a:schemeClr val="tx1"/>
                          </a:solidFill>
                          <a:effectLst/>
                          <a:latin typeface="Arial" panose="020B0604020202020204" pitchFamily="34" charset="0"/>
                        </a:rPr>
                        <a:t> $              300,000 </a:t>
                      </a:r>
                    </a:p>
                  </a:txBody>
                  <a:tcPr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76263549"/>
                  </a:ext>
                </a:extLst>
              </a:tr>
              <a:tr h="217264">
                <a:tc>
                  <a:txBody>
                    <a:bodyPr/>
                    <a:lstStyle/>
                    <a:p>
                      <a:pPr algn="l" fontAlgn="b"/>
                      <a:r>
                        <a:rPr lang="en-US" sz="1200" b="0" i="0" u="none" strike="noStrike" dirty="0">
                          <a:solidFill>
                            <a:schemeClr val="tx1"/>
                          </a:solidFill>
                          <a:effectLst/>
                          <a:latin typeface="Arial" panose="020B0604020202020204" pitchFamily="34" charset="0"/>
                        </a:rPr>
                        <a:t>Waterproofing Consultant/CMT</a:t>
                      </a:r>
                    </a:p>
                  </a:txBody>
                  <a:tcPr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200" b="0" i="0" u="none" strike="noStrike" dirty="0">
                          <a:solidFill>
                            <a:schemeClr val="tx1"/>
                          </a:solidFill>
                          <a:effectLst/>
                          <a:latin typeface="Arial" panose="020B0604020202020204" pitchFamily="34" charset="0"/>
                        </a:rPr>
                        <a:t> $              100,000 </a:t>
                      </a:r>
                    </a:p>
                  </a:txBody>
                  <a:tcPr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97226378"/>
                  </a:ext>
                </a:extLst>
              </a:tr>
              <a:tr h="217264">
                <a:tc>
                  <a:txBody>
                    <a:bodyPr/>
                    <a:lstStyle/>
                    <a:p>
                      <a:pPr algn="l" fontAlgn="b"/>
                      <a:r>
                        <a:rPr lang="en-US" sz="1200" b="0" i="0" u="none" strike="noStrike" dirty="0">
                          <a:solidFill>
                            <a:schemeClr val="tx1"/>
                          </a:solidFill>
                          <a:effectLst/>
                          <a:latin typeface="Arial" panose="020B0604020202020204" pitchFamily="34" charset="0"/>
                        </a:rPr>
                        <a:t>Fulcrum</a:t>
                      </a:r>
                    </a:p>
                  </a:txBody>
                  <a:tcPr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200" b="0" i="0" u="none" strike="noStrike" dirty="0">
                          <a:solidFill>
                            <a:schemeClr val="tx1"/>
                          </a:solidFill>
                          <a:effectLst/>
                          <a:latin typeface="Arial" panose="020B0604020202020204" pitchFamily="34" charset="0"/>
                        </a:rPr>
                        <a:t> $                75,000 </a:t>
                      </a:r>
                    </a:p>
                  </a:txBody>
                  <a:tcPr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92000589"/>
                  </a:ext>
                </a:extLst>
              </a:tr>
              <a:tr h="217264">
                <a:tc>
                  <a:txBody>
                    <a:bodyPr/>
                    <a:lstStyle/>
                    <a:p>
                      <a:pPr algn="l" fontAlgn="b"/>
                      <a:r>
                        <a:rPr lang="en-US" sz="1200" b="0" i="0" u="none" strike="noStrike" dirty="0">
                          <a:solidFill>
                            <a:schemeClr val="tx1"/>
                          </a:solidFill>
                          <a:effectLst/>
                          <a:latin typeface="Arial" panose="020B0604020202020204" pitchFamily="34" charset="0"/>
                        </a:rPr>
                        <a:t>SWPPP</a:t>
                      </a:r>
                    </a:p>
                  </a:txBody>
                  <a:tcPr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200" b="0" i="0" u="none" strike="noStrike" dirty="0">
                          <a:solidFill>
                            <a:schemeClr val="tx1"/>
                          </a:solidFill>
                          <a:effectLst/>
                          <a:latin typeface="Arial" panose="020B0604020202020204" pitchFamily="34" charset="0"/>
                        </a:rPr>
                        <a:t> $                17,000 </a:t>
                      </a:r>
                    </a:p>
                  </a:txBody>
                  <a:tcPr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0242192"/>
                  </a:ext>
                </a:extLst>
              </a:tr>
              <a:tr h="217264">
                <a:tc>
                  <a:txBody>
                    <a:bodyPr/>
                    <a:lstStyle/>
                    <a:p>
                      <a:pPr algn="l" fontAlgn="b"/>
                      <a:r>
                        <a:rPr lang="en-US" sz="1200" b="0" i="0" u="none" strike="noStrike" dirty="0">
                          <a:solidFill>
                            <a:schemeClr val="tx1"/>
                          </a:solidFill>
                          <a:effectLst/>
                          <a:latin typeface="Arial" panose="020B0604020202020204" pitchFamily="34" charset="0"/>
                        </a:rPr>
                        <a:t>Designer FF&amp;E</a:t>
                      </a:r>
                    </a:p>
                  </a:txBody>
                  <a:tcPr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dirty="0">
                          <a:solidFill>
                            <a:schemeClr val="tx1"/>
                          </a:solidFill>
                          <a:effectLst/>
                          <a:latin typeface="Arial" panose="020B0604020202020204" pitchFamily="34" charset="0"/>
                        </a:rPr>
                        <a:t> $              450,000 </a:t>
                      </a:r>
                    </a:p>
                  </a:txBody>
                  <a:tcPr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8572851"/>
                  </a:ext>
                </a:extLst>
              </a:tr>
              <a:tr h="217264">
                <a:tc>
                  <a:txBody>
                    <a:bodyPr/>
                    <a:lstStyle/>
                    <a:p>
                      <a:pPr algn="l" fontAlgn="b"/>
                      <a:r>
                        <a:rPr lang="en-US" sz="1200" b="0" i="0" u="none" strike="noStrike" dirty="0">
                          <a:solidFill>
                            <a:schemeClr val="tx1"/>
                          </a:solidFill>
                          <a:effectLst/>
                          <a:latin typeface="Arial" panose="020B0604020202020204" pitchFamily="34" charset="0"/>
                        </a:rPr>
                        <a:t>B/D Fee </a:t>
                      </a:r>
                    </a:p>
                  </a:txBody>
                  <a:tcPr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dirty="0">
                          <a:solidFill>
                            <a:schemeClr val="tx1"/>
                          </a:solidFill>
                          <a:effectLst/>
                          <a:latin typeface="Arial" panose="020B0604020202020204" pitchFamily="34" charset="0"/>
                        </a:rPr>
                        <a:t> $           1,760,000 </a:t>
                      </a:r>
                    </a:p>
                  </a:txBody>
                  <a:tcPr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87541830"/>
                  </a:ext>
                </a:extLst>
              </a:tr>
              <a:tr h="217264">
                <a:tc>
                  <a:txBody>
                    <a:bodyPr/>
                    <a:lstStyle/>
                    <a:p>
                      <a:pPr algn="l" fontAlgn="ctr"/>
                      <a:r>
                        <a:rPr lang="en-US" sz="1200" b="0" i="0" u="none" strike="noStrike" dirty="0">
                          <a:solidFill>
                            <a:schemeClr val="tx1"/>
                          </a:solidFill>
                          <a:effectLst/>
                          <a:latin typeface="Arial" panose="020B0604020202020204" pitchFamily="34" charset="0"/>
                        </a:rPr>
                        <a:t>Total Soft Costs</a:t>
                      </a:r>
                    </a:p>
                  </a:txBody>
                  <a:tcPr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US" sz="1200" b="0" i="0" u="none" strike="noStrike" dirty="0">
                          <a:solidFill>
                            <a:schemeClr val="tx1"/>
                          </a:solidFill>
                          <a:effectLst/>
                          <a:latin typeface="Arial" panose="020B0604020202020204" pitchFamily="34" charset="0"/>
                        </a:rPr>
                        <a:t> $         13,054,967 </a:t>
                      </a:r>
                    </a:p>
                  </a:txBody>
                  <a:tcPr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493298315"/>
                  </a:ext>
                </a:extLst>
              </a:tr>
              <a:tr h="217264">
                <a:tc>
                  <a:txBody>
                    <a:bodyPr/>
                    <a:lstStyle/>
                    <a:p>
                      <a:pPr algn="l" fontAlgn="b"/>
                      <a:r>
                        <a:rPr lang="en-US" sz="1200" b="0" i="0" u="none" strike="noStrike" dirty="0">
                          <a:solidFill>
                            <a:schemeClr val="tx1"/>
                          </a:solidFill>
                          <a:effectLst/>
                          <a:latin typeface="Arial" panose="020B0604020202020204" pitchFamily="34" charset="0"/>
                        </a:rPr>
                        <a:t>Soft Cost Contingency (2%)</a:t>
                      </a:r>
                    </a:p>
                  </a:txBody>
                  <a:tcPr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200" b="0" i="0" u="none" strike="noStrike" dirty="0">
                          <a:solidFill>
                            <a:schemeClr val="tx1"/>
                          </a:solidFill>
                          <a:effectLst/>
                          <a:latin typeface="Arial" panose="020B0604020202020204" pitchFamily="34" charset="0"/>
                        </a:rPr>
                        <a:t> $              265,099 </a:t>
                      </a:r>
                    </a:p>
                  </a:txBody>
                  <a:tcPr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79466080"/>
                  </a:ext>
                </a:extLst>
              </a:tr>
              <a:tr h="217264">
                <a:tc>
                  <a:txBody>
                    <a:bodyPr/>
                    <a:lstStyle/>
                    <a:p>
                      <a:pPr algn="l" fontAlgn="b"/>
                      <a:r>
                        <a:rPr lang="en-US" sz="1200" b="0" i="0" u="none" strike="noStrike" dirty="0">
                          <a:solidFill>
                            <a:schemeClr val="tx1"/>
                          </a:solidFill>
                          <a:effectLst/>
                          <a:latin typeface="Arial" panose="020B0604020202020204" pitchFamily="34" charset="0"/>
                        </a:rPr>
                        <a:t>Developer Fee (4%)</a:t>
                      </a:r>
                    </a:p>
                  </a:txBody>
                  <a:tcPr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US" sz="1200" b="0" i="0" u="none" strike="noStrike" dirty="0">
                          <a:solidFill>
                            <a:schemeClr val="tx1"/>
                          </a:solidFill>
                          <a:effectLst/>
                          <a:latin typeface="Arial" panose="020B0604020202020204" pitchFamily="34" charset="0"/>
                        </a:rPr>
                        <a:t> $           3,380,403 </a:t>
                      </a:r>
                    </a:p>
                  </a:txBody>
                  <a:tcPr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83971646"/>
                  </a:ext>
                </a:extLst>
              </a:tr>
              <a:tr h="217264">
                <a:tc>
                  <a:txBody>
                    <a:bodyPr/>
                    <a:lstStyle/>
                    <a:p>
                      <a:pPr algn="l" fontAlgn="b"/>
                      <a:endParaRPr lang="en-US" sz="1200" b="0" i="0" u="none" strike="noStrike" dirty="0">
                        <a:solidFill>
                          <a:schemeClr val="tx1"/>
                        </a:solidFill>
                        <a:effectLst/>
                        <a:latin typeface="Arial" panose="020B0604020202020204"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r" fontAlgn="ctr"/>
                      <a:endParaRPr lang="en-US" sz="1200" b="0" i="0" u="none" strike="noStrike" dirty="0">
                        <a:solidFill>
                          <a:schemeClr val="tx1"/>
                        </a:solidFill>
                        <a:effectLst/>
                        <a:latin typeface="Arial" panose="020B0604020202020204" pitchFamily="34"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1267778"/>
                  </a:ext>
                </a:extLst>
              </a:tr>
              <a:tr h="456255">
                <a:tc>
                  <a:txBody>
                    <a:bodyPr/>
                    <a:lstStyle/>
                    <a:p>
                      <a:pPr algn="l" fontAlgn="ctr"/>
                      <a:r>
                        <a:rPr lang="en-US" sz="1600" b="0" i="0" u="none" strike="noStrike" dirty="0">
                          <a:solidFill>
                            <a:schemeClr val="tx1"/>
                          </a:solidFill>
                          <a:effectLst/>
                          <a:latin typeface="Arial" panose="020B0604020202020204" pitchFamily="34" charset="0"/>
                        </a:rPr>
                        <a:t>Total Contract</a:t>
                      </a:r>
                    </a:p>
                  </a:txBody>
                  <a:tcPr anchor="ctr">
                    <a:lnL w="190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5D9F1"/>
                    </a:solidFill>
                  </a:tcPr>
                </a:tc>
                <a:tc>
                  <a:txBody>
                    <a:bodyPr/>
                    <a:lstStyle/>
                    <a:p>
                      <a:pPr algn="r" fontAlgn="ctr"/>
                      <a:r>
                        <a:rPr lang="en-US" sz="1600" b="0" i="0" u="none" strike="noStrike" dirty="0">
                          <a:solidFill>
                            <a:schemeClr val="tx1"/>
                          </a:solidFill>
                          <a:effectLst/>
                          <a:latin typeface="Arial" panose="020B0604020202020204" pitchFamily="34" charset="0"/>
                        </a:rPr>
                        <a:t> $    87,890,469,18</a:t>
                      </a:r>
                    </a:p>
                  </a:txBody>
                  <a:tcPr anchor="ctr">
                    <a:lnL w="635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5D9F1"/>
                    </a:solidFill>
                  </a:tcPr>
                </a:tc>
                <a:extLst>
                  <a:ext uri="{0D108BD9-81ED-4DB2-BD59-A6C34878D82A}">
                    <a16:rowId xmlns:a16="http://schemas.microsoft.com/office/drawing/2014/main" val="4193814423"/>
                  </a:ext>
                </a:extLst>
              </a:tr>
            </a:tbl>
          </a:graphicData>
        </a:graphic>
      </p:graphicFrame>
    </p:spTree>
    <p:extLst>
      <p:ext uri="{BB962C8B-B14F-4D97-AF65-F5344CB8AC3E}">
        <p14:creationId xmlns:p14="http://schemas.microsoft.com/office/powerpoint/2010/main" val="2818409055"/>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AD585A2F-5EF4-BB40-B819-5DADAC78F049}"/>
              </a:ext>
            </a:extLst>
          </p:cNvPr>
          <p:cNvSpPr txBox="1">
            <a:spLocks noGrp="1"/>
          </p:cNvSpPr>
          <p:nvPr>
            <p:ph type="title"/>
          </p:nvPr>
        </p:nvSpPr>
        <p:spPr>
          <a:xfrm>
            <a:off x="274320" y="91440"/>
            <a:ext cx="11099800" cy="929341"/>
          </a:xfrm>
          <a:prstGeom prst="rect">
            <a:avLst/>
          </a:prstGeom>
        </p:spPr>
        <p:txBody>
          <a:bodyPr>
            <a:normAutofit/>
          </a:bodyPr>
          <a:lstStyle/>
          <a:p>
            <a:r>
              <a:rPr lang="en-US" sz="4400" dirty="0">
                <a:latin typeface="+mj-lt"/>
              </a:rPr>
              <a:t>Operating</a:t>
            </a:r>
            <a:r>
              <a:rPr lang="en-US" sz="4400" dirty="0"/>
              <a:t> Budget</a:t>
            </a:r>
            <a:endParaRPr sz="4400" dirty="0"/>
          </a:p>
        </p:txBody>
      </p:sp>
      <p:sp>
        <p:nvSpPr>
          <p:cNvPr id="2" name="Slide Number Placeholder 1">
            <a:extLst>
              <a:ext uri="{FF2B5EF4-FFF2-40B4-BE49-F238E27FC236}">
                <a16:creationId xmlns:a16="http://schemas.microsoft.com/office/drawing/2014/main" id="{BEBE286F-1294-2F4A-9C0E-77791D2D091D}"/>
              </a:ext>
            </a:extLst>
          </p:cNvPr>
          <p:cNvSpPr>
            <a:spLocks noGrp="1"/>
          </p:cNvSpPr>
          <p:nvPr>
            <p:ph type="sldNum" sz="quarter" idx="2"/>
          </p:nvPr>
        </p:nvSpPr>
        <p:spPr/>
        <p:txBody>
          <a:bodyPr/>
          <a:lstStyle/>
          <a:p>
            <a:fld id="{86CB4B4D-7CA3-9044-876B-883B54F8677D}" type="slidenum">
              <a:rPr lang="en-US" smtClean="0"/>
              <a:t>16</a:t>
            </a:fld>
            <a:endParaRPr lang="en-US"/>
          </a:p>
        </p:txBody>
      </p:sp>
      <p:graphicFrame>
        <p:nvGraphicFramePr>
          <p:cNvPr id="3" name="Table 2">
            <a:extLst>
              <a:ext uri="{FF2B5EF4-FFF2-40B4-BE49-F238E27FC236}">
                <a16:creationId xmlns:a16="http://schemas.microsoft.com/office/drawing/2014/main" id="{A1D1AE5C-F6FE-2046-98D4-EDA7BDEB0CD9}"/>
              </a:ext>
            </a:extLst>
          </p:cNvPr>
          <p:cNvGraphicFramePr>
            <a:graphicFrameLocks noGrp="1"/>
          </p:cNvGraphicFramePr>
          <p:nvPr>
            <p:extLst>
              <p:ext uri="{D42A27DB-BD31-4B8C-83A1-F6EECF244321}">
                <p14:modId xmlns:p14="http://schemas.microsoft.com/office/powerpoint/2010/main" val="791063466"/>
              </p:ext>
            </p:extLst>
          </p:nvPr>
        </p:nvGraphicFramePr>
        <p:xfrm>
          <a:off x="332509" y="1219200"/>
          <a:ext cx="12482945" cy="6172200"/>
        </p:xfrm>
        <a:graphic>
          <a:graphicData uri="http://schemas.openxmlformats.org/drawingml/2006/table">
            <a:tbl>
              <a:tblPr/>
              <a:tblGrid>
                <a:gridCol w="3768436">
                  <a:extLst>
                    <a:ext uri="{9D8B030D-6E8A-4147-A177-3AD203B41FA5}">
                      <a16:colId xmlns:a16="http://schemas.microsoft.com/office/drawing/2014/main" val="4292010891"/>
                    </a:ext>
                  </a:extLst>
                </a:gridCol>
                <a:gridCol w="943571">
                  <a:extLst>
                    <a:ext uri="{9D8B030D-6E8A-4147-A177-3AD203B41FA5}">
                      <a16:colId xmlns:a16="http://schemas.microsoft.com/office/drawing/2014/main" val="310864822"/>
                    </a:ext>
                  </a:extLst>
                </a:gridCol>
                <a:gridCol w="1090743">
                  <a:extLst>
                    <a:ext uri="{9D8B030D-6E8A-4147-A177-3AD203B41FA5}">
                      <a16:colId xmlns:a16="http://schemas.microsoft.com/office/drawing/2014/main" val="2881052944"/>
                    </a:ext>
                  </a:extLst>
                </a:gridCol>
                <a:gridCol w="1861534">
                  <a:extLst>
                    <a:ext uri="{9D8B030D-6E8A-4147-A177-3AD203B41FA5}">
                      <a16:colId xmlns:a16="http://schemas.microsoft.com/office/drawing/2014/main" val="2008374677"/>
                    </a:ext>
                  </a:extLst>
                </a:gridCol>
                <a:gridCol w="1672473">
                  <a:extLst>
                    <a:ext uri="{9D8B030D-6E8A-4147-A177-3AD203B41FA5}">
                      <a16:colId xmlns:a16="http://schemas.microsoft.com/office/drawing/2014/main" val="493978228"/>
                    </a:ext>
                  </a:extLst>
                </a:gridCol>
                <a:gridCol w="1299196">
                  <a:extLst>
                    <a:ext uri="{9D8B030D-6E8A-4147-A177-3AD203B41FA5}">
                      <a16:colId xmlns:a16="http://schemas.microsoft.com/office/drawing/2014/main" val="4204995684"/>
                    </a:ext>
                  </a:extLst>
                </a:gridCol>
                <a:gridCol w="1846992">
                  <a:extLst>
                    <a:ext uri="{9D8B030D-6E8A-4147-A177-3AD203B41FA5}">
                      <a16:colId xmlns:a16="http://schemas.microsoft.com/office/drawing/2014/main" val="2261597323"/>
                    </a:ext>
                  </a:extLst>
                </a:gridCol>
              </a:tblGrid>
              <a:tr h="91440">
                <a:tc>
                  <a:txBody>
                    <a:bodyPr/>
                    <a:lstStyle/>
                    <a:p>
                      <a:pPr algn="l" fontAlgn="b"/>
                      <a:r>
                        <a:rPr lang="en-US" sz="1500" b="1" i="0" u="none" strike="noStrike">
                          <a:solidFill>
                            <a:srgbClr val="000000"/>
                          </a:solidFill>
                          <a:effectLst/>
                          <a:latin typeface="Arial" panose="020B0604020202020204" pitchFamily="34" charset="0"/>
                          <a:cs typeface="Arial" panose="020B0604020202020204" pitchFamily="34" charset="0"/>
                        </a:rPr>
                        <a:t>Number of Units</a:t>
                      </a:r>
                    </a:p>
                  </a:txBody>
                  <a:tcPr marL="0" marR="0" marT="0" marB="0" anchor="b">
                    <a:lnL>
                      <a:noFill/>
                    </a:lnL>
                    <a:lnR>
                      <a:noFill/>
                    </a:lnR>
                    <a:lnT>
                      <a:noFill/>
                    </a:lnT>
                    <a:lnB>
                      <a:noFill/>
                    </a:lnB>
                  </a:tcPr>
                </a:tc>
                <a:tc>
                  <a:txBody>
                    <a:bodyPr/>
                    <a:lstStyle/>
                    <a:p>
                      <a:pPr algn="r" fontAlgn="b"/>
                      <a:r>
                        <a:rPr lang="en-US" sz="1500" b="1" i="0" u="none" strike="noStrike" dirty="0">
                          <a:solidFill>
                            <a:srgbClr val="000000"/>
                          </a:solidFill>
                          <a:effectLst/>
                          <a:latin typeface="Arial" panose="020B0604020202020204" pitchFamily="34" charset="0"/>
                          <a:cs typeface="Arial" panose="020B0604020202020204" pitchFamily="34" charset="0"/>
                        </a:rPr>
                        <a:t>350</a:t>
                      </a:r>
                    </a:p>
                  </a:txBody>
                  <a:tcPr marL="0" marR="0" marT="0" marB="0" anchor="b">
                    <a:lnL>
                      <a:noFill/>
                    </a:lnL>
                    <a:lnR>
                      <a:noFill/>
                    </a:lnR>
                    <a:lnT>
                      <a:noFill/>
                    </a:lnT>
                    <a:lnB>
                      <a:noFill/>
                    </a:lnB>
                  </a:tcPr>
                </a:tc>
                <a:tc>
                  <a:txBody>
                    <a:bodyPr/>
                    <a:lstStyle/>
                    <a:p>
                      <a:pPr algn="l" fontAlgn="b"/>
                      <a:endParaRPr lang="en-US" sz="15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b">
                    <a:lnL>
                      <a:noFill/>
                    </a:lnL>
                    <a:lnR w="6350" cap="flat" cmpd="sng" algn="ctr">
                      <a:noFill/>
                      <a:prstDash val="solid"/>
                      <a:round/>
                      <a:headEnd type="none" w="med" len="med"/>
                      <a:tailEnd type="none" w="med" len="med"/>
                    </a:lnR>
                    <a:lnT>
                      <a:noFill/>
                    </a:lnT>
                    <a:lnB>
                      <a:noFill/>
                    </a:lnB>
                  </a:tcPr>
                </a:tc>
                <a:tc gridSpan="4">
                  <a:txBody>
                    <a:bodyPr/>
                    <a:lstStyle/>
                    <a:p>
                      <a:pPr algn="ctr" fontAlgn="b"/>
                      <a:r>
                        <a:rPr lang="en-US" sz="1500" b="0" i="0" u="none" strike="noStrike" dirty="0">
                          <a:solidFill>
                            <a:srgbClr val="000000"/>
                          </a:solidFill>
                          <a:effectLst/>
                          <a:latin typeface="Arial" panose="020B0604020202020204" pitchFamily="34" charset="0"/>
                          <a:cs typeface="Arial" panose="020B0604020202020204" pitchFamily="34" charset="0"/>
                        </a:rPr>
                        <a:t> </a:t>
                      </a:r>
                    </a:p>
                  </a:txBody>
                  <a:tcPr marL="0" marR="0" marT="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122568390"/>
                  </a:ext>
                </a:extLst>
              </a:tr>
              <a:tr h="91440">
                <a:tc>
                  <a:txBody>
                    <a:bodyPr/>
                    <a:lstStyle/>
                    <a:p>
                      <a:pPr algn="l" fontAlgn="b"/>
                      <a:endParaRPr lang="en-US" sz="15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b">
                    <a:lnL>
                      <a:noFill/>
                    </a:lnL>
                    <a:lnR>
                      <a:noFill/>
                    </a:lnR>
                    <a:lnT>
                      <a:noFill/>
                    </a:lnT>
                    <a:lnB>
                      <a:noFill/>
                    </a:lnB>
                  </a:tcPr>
                </a:tc>
                <a:tc>
                  <a:txBody>
                    <a:bodyPr/>
                    <a:lstStyle/>
                    <a:p>
                      <a:pPr algn="l" fontAlgn="b"/>
                      <a:r>
                        <a:rPr lang="en-US" sz="1500" b="0" i="0" u="none" strike="noStrike">
                          <a:solidFill>
                            <a:srgbClr val="000000"/>
                          </a:solidFill>
                          <a:effectLst/>
                          <a:latin typeface="Arial" panose="020B0604020202020204" pitchFamily="34" charset="0"/>
                          <a:cs typeface="Arial" panose="020B0604020202020204" pitchFamily="34" charset="0"/>
                        </a:rPr>
                        <a:t>Per Unit</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5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500" b="0" i="0" u="none" strike="noStrike">
                          <a:solidFill>
                            <a:srgbClr val="000000"/>
                          </a:solidFill>
                          <a:effectLst/>
                          <a:latin typeface="Arial" panose="020B0604020202020204" pitchFamily="34" charset="0"/>
                          <a:cs typeface="Arial" panose="020B0604020202020204" pitchFamily="34" charset="0"/>
                        </a:rPr>
                        <a:t> Year 1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Arial" panose="020B0604020202020204" pitchFamily="34" charset="0"/>
                          <a:cs typeface="Arial" panose="020B0604020202020204" pitchFamily="34" charset="0"/>
                        </a:rPr>
                        <a:t> Year 2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Arial" panose="020B0604020202020204" pitchFamily="34" charset="0"/>
                          <a:cs typeface="Arial" panose="020B0604020202020204" pitchFamily="34" charset="0"/>
                        </a:rPr>
                        <a:t> Year 3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Arial" panose="020B0604020202020204" pitchFamily="34" charset="0"/>
                          <a:cs typeface="Arial" panose="020B0604020202020204" pitchFamily="34" charset="0"/>
                        </a:rPr>
                        <a:t> Year 4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26256843"/>
                  </a:ext>
                </a:extLst>
              </a:tr>
              <a:tr h="91440">
                <a:tc>
                  <a:txBody>
                    <a:bodyPr/>
                    <a:lstStyle/>
                    <a:p>
                      <a:pPr algn="l" fontAlgn="b"/>
                      <a:r>
                        <a:rPr lang="en-US" sz="1500" b="0" i="0" u="none" strike="noStrike">
                          <a:solidFill>
                            <a:srgbClr val="000000"/>
                          </a:solidFill>
                          <a:effectLst/>
                          <a:latin typeface="Arial" panose="020B0604020202020204" pitchFamily="34" charset="0"/>
                          <a:cs typeface="Arial" panose="020B0604020202020204" pitchFamily="34" charset="0"/>
                        </a:rPr>
                        <a:t>Scheduled Market Rent</a:t>
                      </a:r>
                    </a:p>
                  </a:txBody>
                  <a:tcPr marL="0" marR="0" marT="0" marB="0" anchor="b">
                    <a:lnL>
                      <a:noFill/>
                    </a:lnL>
                    <a:lnR>
                      <a:noFill/>
                    </a:lnR>
                    <a:lnT>
                      <a:noFill/>
                    </a:lnT>
                    <a:lnB>
                      <a:noFill/>
                    </a:lnB>
                  </a:tcPr>
                </a:tc>
                <a:tc>
                  <a:txBody>
                    <a:bodyPr/>
                    <a:lstStyle/>
                    <a:p>
                      <a:pPr algn="l" fontAlgn="b"/>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5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b">
                    <a:lnL>
                      <a:noFill/>
                    </a:lnL>
                    <a:lnR>
                      <a:noFill/>
                    </a:lnR>
                    <a:lnT>
                      <a:noFill/>
                    </a:lnT>
                    <a:lnB>
                      <a:noFill/>
                    </a:lnB>
                  </a:tcPr>
                </a:tc>
                <a:tc>
                  <a:txBody>
                    <a:bodyPr/>
                    <a:lstStyle/>
                    <a:p>
                      <a:pPr algn="r" fontAlgn="b"/>
                      <a:r>
                        <a:rPr lang="en-US" sz="1500" b="0" i="0" u="none" strike="noStrike" dirty="0">
                          <a:solidFill>
                            <a:srgbClr val="000000"/>
                          </a:solidFill>
                          <a:effectLst/>
                          <a:latin typeface="Arial" panose="020B0604020202020204" pitchFamily="34" charset="0"/>
                          <a:cs typeface="Arial" panose="020B0604020202020204" pitchFamily="34" charset="0"/>
                        </a:rPr>
                        <a:t>$7,232,044</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500" b="0" i="0" u="none" strike="noStrike">
                          <a:solidFill>
                            <a:srgbClr val="000000"/>
                          </a:solidFill>
                          <a:effectLst/>
                          <a:latin typeface="Arial" panose="020B0604020202020204" pitchFamily="34" charset="0"/>
                          <a:cs typeface="Arial" panose="020B0604020202020204" pitchFamily="34" charset="0"/>
                        </a:rPr>
                        <a:t>$7,420,077</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500" b="0" i="0" u="none" strike="noStrike">
                          <a:solidFill>
                            <a:srgbClr val="000000"/>
                          </a:solidFill>
                          <a:effectLst/>
                          <a:latin typeface="Arial" panose="020B0604020202020204" pitchFamily="34" charset="0"/>
                          <a:cs typeface="Arial" panose="020B0604020202020204" pitchFamily="34" charset="0"/>
                        </a:rPr>
                        <a:t>$7,612,999</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500" b="0" i="0" u="none" strike="noStrike">
                          <a:solidFill>
                            <a:srgbClr val="000000"/>
                          </a:solidFill>
                          <a:effectLst/>
                          <a:latin typeface="Arial" panose="020B0604020202020204" pitchFamily="34" charset="0"/>
                          <a:cs typeface="Arial" panose="020B0604020202020204" pitchFamily="34" charset="0"/>
                        </a:rPr>
                        <a:t>$7,810,937</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234060845"/>
                  </a:ext>
                </a:extLst>
              </a:tr>
              <a:tr h="91440">
                <a:tc>
                  <a:txBody>
                    <a:bodyPr/>
                    <a:lstStyle/>
                    <a:p>
                      <a:pPr lvl="1" algn="l" fontAlgn="b"/>
                      <a:r>
                        <a:rPr lang="en-US" sz="1500" b="0" i="0" u="none" strike="noStrike">
                          <a:solidFill>
                            <a:srgbClr val="000000"/>
                          </a:solidFill>
                          <a:effectLst/>
                          <a:latin typeface="Arial" panose="020B0604020202020204" pitchFamily="34" charset="0"/>
                          <a:cs typeface="Arial" panose="020B0604020202020204" pitchFamily="34" charset="0"/>
                        </a:rPr>
                        <a:t>RUBS Income</a:t>
                      </a:r>
                    </a:p>
                  </a:txBody>
                  <a:tcPr marL="0" marR="0" marT="0" marB="0" anchor="b">
                    <a:lnL>
                      <a:noFill/>
                    </a:lnL>
                    <a:lnR>
                      <a:noFill/>
                    </a:lnR>
                    <a:lnT>
                      <a:noFill/>
                    </a:lnT>
                    <a:lnB>
                      <a:noFill/>
                    </a:lnB>
                  </a:tcPr>
                </a:tc>
                <a:tc>
                  <a:txBody>
                    <a:bodyPr/>
                    <a:lstStyle/>
                    <a:p>
                      <a:pPr algn="r" fontAlgn="b"/>
                      <a:r>
                        <a:rPr lang="en-US" sz="1500" b="0" i="0" u="none" strike="noStrike" dirty="0">
                          <a:solidFill>
                            <a:srgbClr val="000000"/>
                          </a:solidFill>
                          <a:effectLst/>
                          <a:latin typeface="Arial" panose="020B0604020202020204" pitchFamily="34" charset="0"/>
                          <a:cs typeface="Arial" panose="020B0604020202020204" pitchFamily="34" charset="0"/>
                        </a:rPr>
                        <a:t>$690.05</a:t>
                      </a:r>
                    </a:p>
                  </a:txBody>
                  <a:tcPr marL="0" marR="0" marT="0" marB="0" anchor="b">
                    <a:lnL>
                      <a:noFill/>
                    </a:lnL>
                    <a:lnR>
                      <a:noFill/>
                    </a:lnR>
                    <a:lnT>
                      <a:noFill/>
                    </a:lnT>
                    <a:lnB>
                      <a:noFill/>
                    </a:lnB>
                  </a:tcPr>
                </a:tc>
                <a:tc>
                  <a:txBody>
                    <a:bodyPr/>
                    <a:lstStyle/>
                    <a:p>
                      <a:pPr algn="l" fontAlgn="b"/>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b">
                    <a:lnL>
                      <a:noFill/>
                    </a:lnL>
                    <a:lnR>
                      <a:noFill/>
                    </a:lnR>
                    <a:lnT>
                      <a:noFill/>
                    </a:lnT>
                    <a:lnB>
                      <a:noFill/>
                    </a:lnB>
                  </a:tcPr>
                </a:tc>
                <a:tc>
                  <a:txBody>
                    <a:bodyPr/>
                    <a:lstStyle/>
                    <a:p>
                      <a:pPr algn="r" fontAlgn="b"/>
                      <a:r>
                        <a:rPr lang="en-US" sz="1500" b="0" i="0" u="none" strike="noStrike" dirty="0">
                          <a:solidFill>
                            <a:srgbClr val="000000"/>
                          </a:solidFill>
                          <a:effectLst/>
                          <a:latin typeface="Arial" panose="020B0604020202020204" pitchFamily="34" charset="0"/>
                          <a:cs typeface="Arial" panose="020B0604020202020204" pitchFamily="34" charset="0"/>
                        </a:rPr>
                        <a:t>$241,516</a:t>
                      </a:r>
                    </a:p>
                  </a:txBody>
                  <a:tcPr marL="0" marR="0" marT="0" marB="0" anchor="b">
                    <a:lnL>
                      <a:noFill/>
                    </a:lnL>
                    <a:lnR>
                      <a:noFill/>
                    </a:lnR>
                    <a:lnT>
                      <a:noFill/>
                    </a:lnT>
                    <a:lnB>
                      <a:noFill/>
                    </a:lnB>
                  </a:tcPr>
                </a:tc>
                <a:tc>
                  <a:txBody>
                    <a:bodyPr/>
                    <a:lstStyle/>
                    <a:p>
                      <a:pPr algn="r" fontAlgn="b"/>
                      <a:r>
                        <a:rPr lang="en-US" sz="1500" b="0" i="0" u="none" strike="noStrike" dirty="0">
                          <a:solidFill>
                            <a:srgbClr val="000000"/>
                          </a:solidFill>
                          <a:effectLst/>
                          <a:latin typeface="Arial" panose="020B0604020202020204" pitchFamily="34" charset="0"/>
                          <a:cs typeface="Arial" panose="020B0604020202020204" pitchFamily="34" charset="0"/>
                        </a:rPr>
                        <a:t>$247,795</a:t>
                      </a:r>
                    </a:p>
                  </a:txBody>
                  <a:tcPr marL="0" marR="0" marT="0" marB="0" anchor="b">
                    <a:lnL>
                      <a:noFill/>
                    </a:lnL>
                    <a:lnR>
                      <a:noFill/>
                    </a:lnR>
                    <a:lnT>
                      <a:noFill/>
                    </a:lnT>
                    <a:lnB>
                      <a:noFill/>
                    </a:lnB>
                  </a:tcPr>
                </a:tc>
                <a:tc>
                  <a:txBody>
                    <a:bodyPr/>
                    <a:lstStyle/>
                    <a:p>
                      <a:pPr algn="r" fontAlgn="b"/>
                      <a:r>
                        <a:rPr lang="en-US" sz="1500" b="0" i="0" u="none" strike="noStrike">
                          <a:solidFill>
                            <a:srgbClr val="000000"/>
                          </a:solidFill>
                          <a:effectLst/>
                          <a:latin typeface="Arial" panose="020B0604020202020204" pitchFamily="34" charset="0"/>
                          <a:cs typeface="Arial" panose="020B0604020202020204" pitchFamily="34" charset="0"/>
                        </a:rPr>
                        <a:t>$254,238</a:t>
                      </a:r>
                    </a:p>
                  </a:txBody>
                  <a:tcPr marL="0" marR="0" marT="0" marB="0" anchor="b">
                    <a:lnL>
                      <a:noFill/>
                    </a:lnL>
                    <a:lnR>
                      <a:noFill/>
                    </a:lnR>
                    <a:lnT>
                      <a:noFill/>
                    </a:lnT>
                    <a:lnB>
                      <a:noFill/>
                    </a:lnB>
                  </a:tcPr>
                </a:tc>
                <a:tc>
                  <a:txBody>
                    <a:bodyPr/>
                    <a:lstStyle/>
                    <a:p>
                      <a:pPr algn="r" fontAlgn="b"/>
                      <a:r>
                        <a:rPr lang="en-US" sz="1500" b="0" i="0" u="none" strike="noStrike">
                          <a:solidFill>
                            <a:srgbClr val="000000"/>
                          </a:solidFill>
                          <a:effectLst/>
                          <a:latin typeface="Arial" panose="020B0604020202020204" pitchFamily="34" charset="0"/>
                          <a:cs typeface="Arial" panose="020B0604020202020204" pitchFamily="34" charset="0"/>
                        </a:rPr>
                        <a:t>$260,848</a:t>
                      </a:r>
                    </a:p>
                  </a:txBody>
                  <a:tcPr marL="0" marR="0" marT="0" marB="0" anchor="b">
                    <a:lnL>
                      <a:noFill/>
                    </a:lnL>
                    <a:lnR>
                      <a:noFill/>
                    </a:lnR>
                    <a:lnT>
                      <a:noFill/>
                    </a:lnT>
                    <a:lnB>
                      <a:noFill/>
                    </a:lnB>
                  </a:tcPr>
                </a:tc>
                <a:extLst>
                  <a:ext uri="{0D108BD9-81ED-4DB2-BD59-A6C34878D82A}">
                    <a16:rowId xmlns:a16="http://schemas.microsoft.com/office/drawing/2014/main" val="2818317960"/>
                  </a:ext>
                </a:extLst>
              </a:tr>
              <a:tr h="195349">
                <a:tc>
                  <a:txBody>
                    <a:bodyPr/>
                    <a:lstStyle/>
                    <a:p>
                      <a:pPr lvl="1" algn="l" fontAlgn="b"/>
                      <a:r>
                        <a:rPr lang="en-US" sz="1500" b="0" i="0" u="none" strike="noStrike" dirty="0" err="1">
                          <a:solidFill>
                            <a:srgbClr val="000000"/>
                          </a:solidFill>
                          <a:effectLst/>
                          <a:latin typeface="Arial" panose="020B0604020202020204" pitchFamily="34" charset="0"/>
                          <a:cs typeface="Arial" panose="020B0604020202020204" pitchFamily="34" charset="0"/>
                        </a:rPr>
                        <a:t>Ancilliary</a:t>
                      </a:r>
                      <a:r>
                        <a:rPr lang="en-US" sz="1500" b="0" i="0" u="none" strike="noStrike" dirty="0">
                          <a:solidFill>
                            <a:srgbClr val="000000"/>
                          </a:solidFill>
                          <a:effectLst/>
                          <a:latin typeface="Arial" panose="020B0604020202020204" pitchFamily="34" charset="0"/>
                          <a:cs typeface="Arial" panose="020B0604020202020204" pitchFamily="34" charset="0"/>
                        </a:rPr>
                        <a:t> Income</a:t>
                      </a:r>
                    </a:p>
                  </a:txBody>
                  <a:tcPr marL="0" marR="0" marT="0" marB="0" anchor="b">
                    <a:lnL>
                      <a:noFill/>
                    </a:lnL>
                    <a:lnR>
                      <a:noFill/>
                    </a:lnR>
                    <a:lnT>
                      <a:noFill/>
                    </a:lnT>
                    <a:lnB>
                      <a:noFill/>
                    </a:lnB>
                  </a:tcPr>
                </a:tc>
                <a:tc>
                  <a:txBody>
                    <a:bodyPr/>
                    <a:lstStyle/>
                    <a:p>
                      <a:pPr algn="r" fontAlgn="b"/>
                      <a:r>
                        <a:rPr lang="en-US" sz="1500" b="0" i="0" u="none" strike="noStrike">
                          <a:solidFill>
                            <a:srgbClr val="000000"/>
                          </a:solidFill>
                          <a:effectLst/>
                          <a:latin typeface="Arial" panose="020B0604020202020204" pitchFamily="34" charset="0"/>
                          <a:cs typeface="Arial" panose="020B0604020202020204" pitchFamily="34" charset="0"/>
                        </a:rPr>
                        <a:t>$168.07</a:t>
                      </a:r>
                    </a:p>
                  </a:txBody>
                  <a:tcPr marL="0" marR="0" marT="0" marB="0" anchor="b">
                    <a:lnL>
                      <a:noFill/>
                    </a:lnL>
                    <a:lnR>
                      <a:noFill/>
                    </a:lnR>
                    <a:lnT>
                      <a:noFill/>
                    </a:lnT>
                    <a:lnB>
                      <a:noFill/>
                    </a:lnB>
                  </a:tcPr>
                </a:tc>
                <a:tc>
                  <a:txBody>
                    <a:bodyPr/>
                    <a:lstStyle/>
                    <a:p>
                      <a:pPr algn="l" fontAlgn="b"/>
                      <a:endParaRPr lang="en-US" sz="15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b">
                    <a:lnL>
                      <a:noFill/>
                    </a:lnL>
                    <a:lnR>
                      <a:noFill/>
                    </a:lnR>
                    <a:lnT>
                      <a:noFill/>
                    </a:lnT>
                    <a:lnB>
                      <a:noFill/>
                    </a:lnB>
                  </a:tcPr>
                </a:tc>
                <a:tc>
                  <a:txBody>
                    <a:bodyPr/>
                    <a:lstStyle/>
                    <a:p>
                      <a:pPr algn="r" fontAlgn="b"/>
                      <a:r>
                        <a:rPr lang="en-US" sz="1500" b="0" i="0" u="none" strike="noStrike">
                          <a:solidFill>
                            <a:srgbClr val="000000"/>
                          </a:solidFill>
                          <a:effectLst/>
                          <a:latin typeface="Arial" panose="020B0604020202020204" pitchFamily="34" charset="0"/>
                          <a:cs typeface="Arial" panose="020B0604020202020204" pitchFamily="34" charset="0"/>
                        </a:rPr>
                        <a:t>$58,826</a:t>
                      </a:r>
                    </a:p>
                  </a:txBody>
                  <a:tcPr marL="0" marR="0" marT="0" marB="0" anchor="b">
                    <a:lnL>
                      <a:noFill/>
                    </a:lnL>
                    <a:lnR>
                      <a:noFill/>
                    </a:lnR>
                    <a:lnT>
                      <a:noFill/>
                    </a:lnT>
                    <a:lnB>
                      <a:noFill/>
                    </a:lnB>
                  </a:tcPr>
                </a:tc>
                <a:tc>
                  <a:txBody>
                    <a:bodyPr/>
                    <a:lstStyle/>
                    <a:p>
                      <a:pPr algn="r" fontAlgn="b"/>
                      <a:r>
                        <a:rPr lang="en-US" sz="1500" b="0" i="0" u="none" strike="noStrike" dirty="0">
                          <a:solidFill>
                            <a:srgbClr val="000000"/>
                          </a:solidFill>
                          <a:effectLst/>
                          <a:latin typeface="Arial" panose="020B0604020202020204" pitchFamily="34" charset="0"/>
                          <a:cs typeface="Arial" panose="020B0604020202020204" pitchFamily="34" charset="0"/>
                        </a:rPr>
                        <a:t>$60,355</a:t>
                      </a:r>
                    </a:p>
                  </a:txBody>
                  <a:tcPr marL="0" marR="0" marT="0" marB="0" anchor="b">
                    <a:lnL>
                      <a:noFill/>
                    </a:lnL>
                    <a:lnR>
                      <a:noFill/>
                    </a:lnR>
                    <a:lnT>
                      <a:noFill/>
                    </a:lnT>
                    <a:lnB>
                      <a:noFill/>
                    </a:lnB>
                  </a:tcPr>
                </a:tc>
                <a:tc>
                  <a:txBody>
                    <a:bodyPr/>
                    <a:lstStyle/>
                    <a:p>
                      <a:pPr algn="r" fontAlgn="b"/>
                      <a:r>
                        <a:rPr lang="en-US" sz="1500" b="0" i="0" u="none" strike="noStrike">
                          <a:solidFill>
                            <a:srgbClr val="000000"/>
                          </a:solidFill>
                          <a:effectLst/>
                          <a:latin typeface="Arial" panose="020B0604020202020204" pitchFamily="34" charset="0"/>
                          <a:cs typeface="Arial" panose="020B0604020202020204" pitchFamily="34" charset="0"/>
                        </a:rPr>
                        <a:t>$61,925</a:t>
                      </a:r>
                    </a:p>
                  </a:txBody>
                  <a:tcPr marL="0" marR="0" marT="0" marB="0" anchor="b">
                    <a:lnL>
                      <a:noFill/>
                    </a:lnL>
                    <a:lnR>
                      <a:noFill/>
                    </a:lnR>
                    <a:lnT>
                      <a:noFill/>
                    </a:lnT>
                    <a:lnB>
                      <a:noFill/>
                    </a:lnB>
                  </a:tcPr>
                </a:tc>
                <a:tc>
                  <a:txBody>
                    <a:bodyPr/>
                    <a:lstStyle/>
                    <a:p>
                      <a:pPr algn="r" fontAlgn="b"/>
                      <a:r>
                        <a:rPr lang="en-US" sz="1500" b="0" i="0" u="none" strike="noStrike">
                          <a:solidFill>
                            <a:srgbClr val="000000"/>
                          </a:solidFill>
                          <a:effectLst/>
                          <a:latin typeface="Arial" panose="020B0604020202020204" pitchFamily="34" charset="0"/>
                          <a:cs typeface="Arial" panose="020B0604020202020204" pitchFamily="34" charset="0"/>
                        </a:rPr>
                        <a:t>$63,535</a:t>
                      </a:r>
                    </a:p>
                  </a:txBody>
                  <a:tcPr marL="0" marR="0" marT="0" marB="0" anchor="b">
                    <a:lnL>
                      <a:noFill/>
                    </a:lnL>
                    <a:lnR>
                      <a:noFill/>
                    </a:lnR>
                    <a:lnT>
                      <a:noFill/>
                    </a:lnT>
                    <a:lnB>
                      <a:noFill/>
                    </a:lnB>
                  </a:tcPr>
                </a:tc>
                <a:extLst>
                  <a:ext uri="{0D108BD9-81ED-4DB2-BD59-A6C34878D82A}">
                    <a16:rowId xmlns:a16="http://schemas.microsoft.com/office/drawing/2014/main" val="3629680297"/>
                  </a:ext>
                </a:extLst>
              </a:tr>
              <a:tr h="91440">
                <a:tc>
                  <a:txBody>
                    <a:bodyPr/>
                    <a:lstStyle/>
                    <a:p>
                      <a:pPr lvl="1" algn="l" fontAlgn="b"/>
                      <a:r>
                        <a:rPr lang="en-US" sz="1500" b="0" i="0" u="none" strike="noStrike" dirty="0">
                          <a:solidFill>
                            <a:srgbClr val="000000"/>
                          </a:solidFill>
                          <a:effectLst/>
                          <a:latin typeface="Arial" panose="020B0604020202020204" pitchFamily="34" charset="0"/>
                          <a:cs typeface="Arial" panose="020B0604020202020204" pitchFamily="34" charset="0"/>
                        </a:rPr>
                        <a:t>Other Income</a:t>
                      </a:r>
                    </a:p>
                  </a:txBody>
                  <a:tcPr marL="0" marR="0" marT="0" marB="0" anchor="b">
                    <a:lnL>
                      <a:noFill/>
                    </a:lnL>
                    <a:lnR>
                      <a:noFill/>
                    </a:lnR>
                    <a:lnT>
                      <a:noFill/>
                    </a:lnT>
                    <a:lnB>
                      <a:noFill/>
                    </a:lnB>
                  </a:tcPr>
                </a:tc>
                <a:tc>
                  <a:txBody>
                    <a:bodyPr/>
                    <a:lstStyle/>
                    <a:p>
                      <a:pPr algn="r" fontAlgn="b"/>
                      <a:r>
                        <a:rPr lang="en-US" sz="1500" b="0" i="0" u="none" strike="noStrike" dirty="0">
                          <a:solidFill>
                            <a:srgbClr val="000000"/>
                          </a:solidFill>
                          <a:effectLst/>
                          <a:latin typeface="Arial" panose="020B0604020202020204" pitchFamily="34" charset="0"/>
                          <a:cs typeface="Arial" panose="020B0604020202020204" pitchFamily="34" charset="0"/>
                        </a:rPr>
                        <a:t>$659.40</a:t>
                      </a:r>
                    </a:p>
                  </a:txBody>
                  <a:tcPr marL="0" marR="0" marT="0" marB="0" anchor="b">
                    <a:lnL>
                      <a:noFill/>
                    </a:lnL>
                    <a:lnR>
                      <a:noFill/>
                    </a:lnR>
                    <a:lnT>
                      <a:noFill/>
                    </a:lnT>
                    <a:lnB>
                      <a:noFill/>
                    </a:lnB>
                  </a:tcPr>
                </a:tc>
                <a:tc>
                  <a:txBody>
                    <a:bodyPr/>
                    <a:lstStyle/>
                    <a:p>
                      <a:pPr algn="l" fontAlgn="b"/>
                      <a:endParaRPr lang="en-US" sz="15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b">
                    <a:lnL>
                      <a:noFill/>
                    </a:lnL>
                    <a:lnR>
                      <a:noFill/>
                    </a:lnR>
                    <a:lnT>
                      <a:noFill/>
                    </a:lnT>
                    <a:lnB>
                      <a:noFill/>
                    </a:lnB>
                  </a:tcPr>
                </a:tc>
                <a:tc>
                  <a:txBody>
                    <a:bodyPr/>
                    <a:lstStyle/>
                    <a:p>
                      <a:pPr algn="r" fontAlgn="b"/>
                      <a:r>
                        <a:rPr lang="en-US" sz="1500" b="0" i="0" u="none" strike="noStrike">
                          <a:solidFill>
                            <a:srgbClr val="000000"/>
                          </a:solidFill>
                          <a:effectLst/>
                          <a:latin typeface="Arial" panose="020B0604020202020204" pitchFamily="34" charset="0"/>
                          <a:cs typeface="Arial" panose="020B0604020202020204" pitchFamily="34" charset="0"/>
                        </a:rPr>
                        <a:t>$230,790</a:t>
                      </a:r>
                    </a:p>
                  </a:txBody>
                  <a:tcPr marL="0" marR="0" marT="0"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r" fontAlgn="b"/>
                      <a:r>
                        <a:rPr lang="en-US" sz="1500" b="0" i="0" u="none" strike="noStrike">
                          <a:solidFill>
                            <a:srgbClr val="000000"/>
                          </a:solidFill>
                          <a:effectLst/>
                          <a:latin typeface="Arial" panose="020B0604020202020204" pitchFamily="34" charset="0"/>
                          <a:cs typeface="Arial" panose="020B0604020202020204" pitchFamily="34" charset="0"/>
                        </a:rPr>
                        <a:t>$236,791</a:t>
                      </a:r>
                    </a:p>
                  </a:txBody>
                  <a:tcPr marL="0" marR="0" marT="0"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r" fontAlgn="b"/>
                      <a:r>
                        <a:rPr lang="en-US" sz="1500" b="0" i="0" u="none" strike="noStrike">
                          <a:solidFill>
                            <a:srgbClr val="000000"/>
                          </a:solidFill>
                          <a:effectLst/>
                          <a:latin typeface="Arial" panose="020B0604020202020204" pitchFamily="34" charset="0"/>
                          <a:cs typeface="Arial" panose="020B0604020202020204" pitchFamily="34" charset="0"/>
                        </a:rPr>
                        <a:t>$242,947</a:t>
                      </a:r>
                    </a:p>
                  </a:txBody>
                  <a:tcPr marL="0" marR="0" marT="0"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r" fontAlgn="b"/>
                      <a:r>
                        <a:rPr lang="en-US" sz="1500" b="0" i="0" u="none" strike="noStrike" dirty="0">
                          <a:solidFill>
                            <a:srgbClr val="000000"/>
                          </a:solidFill>
                          <a:effectLst/>
                          <a:latin typeface="Arial" panose="020B0604020202020204" pitchFamily="34" charset="0"/>
                          <a:cs typeface="Arial" panose="020B0604020202020204" pitchFamily="34" charset="0"/>
                        </a:rPr>
                        <a:t>$249,264</a:t>
                      </a:r>
                    </a:p>
                  </a:txBody>
                  <a:tcPr marL="0" marR="0" marT="0" marB="0" anchor="b">
                    <a:lnL>
                      <a:noFill/>
                    </a:lnL>
                    <a:lnR>
                      <a:noFill/>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23400081"/>
                  </a:ext>
                </a:extLst>
              </a:tr>
              <a:tr h="91440">
                <a:tc>
                  <a:txBody>
                    <a:bodyPr/>
                    <a:lstStyle/>
                    <a:p>
                      <a:pPr algn="l" fontAlgn="b"/>
                      <a:r>
                        <a:rPr lang="en-US" sz="1500" b="1" i="0" u="none" strike="noStrike" dirty="0">
                          <a:solidFill>
                            <a:srgbClr val="000000"/>
                          </a:solidFill>
                          <a:effectLst/>
                          <a:latin typeface="Arial" panose="020B0604020202020204" pitchFamily="34" charset="0"/>
                          <a:cs typeface="Arial" panose="020B0604020202020204" pitchFamily="34" charset="0"/>
                        </a:rPr>
                        <a:t>Gross Potential Income</a:t>
                      </a:r>
                    </a:p>
                  </a:txBody>
                  <a:tcPr marL="0" marR="0" marT="0" marB="0" anchor="b">
                    <a:lnL>
                      <a:noFill/>
                    </a:lnL>
                    <a:lnR>
                      <a:noFill/>
                    </a:lnR>
                    <a:lnT w="6350" cap="flat" cmpd="sng" algn="ctr">
                      <a:noFill/>
                      <a:prstDash val="solid"/>
                      <a:round/>
                      <a:headEnd type="none" w="med" len="med"/>
                      <a:tailEnd type="none" w="med" len="med"/>
                    </a:lnT>
                    <a:lnB>
                      <a:noFill/>
                    </a:lnB>
                  </a:tcPr>
                </a:tc>
                <a:tc>
                  <a:txBody>
                    <a:bodyPr/>
                    <a:lstStyle/>
                    <a:p>
                      <a:pPr algn="l" fontAlgn="b"/>
                      <a:r>
                        <a:rPr lang="en-US" sz="1500" b="0" i="0" u="none" strike="noStrike">
                          <a:solidFill>
                            <a:srgbClr val="000000"/>
                          </a:solidFill>
                          <a:effectLst/>
                          <a:latin typeface="Arial" panose="020B0604020202020204" pitchFamily="34" charset="0"/>
                          <a:cs typeface="Arial" panose="020B0604020202020204" pitchFamily="34" charset="0"/>
                        </a:rPr>
                        <a:t> </a:t>
                      </a:r>
                    </a:p>
                  </a:txBody>
                  <a:tcPr marL="0" marR="0" marT="0" marB="0" anchor="b">
                    <a:lnL>
                      <a:noFill/>
                    </a:lnL>
                    <a:lnR>
                      <a:noFill/>
                    </a:lnR>
                    <a:lnT w="6350" cap="flat" cmpd="sng" algn="ctr">
                      <a:noFill/>
                      <a:prstDash val="solid"/>
                      <a:round/>
                      <a:headEnd type="none" w="med" len="med"/>
                      <a:tailEnd type="none" w="med" len="med"/>
                    </a:lnT>
                    <a:lnB>
                      <a:noFill/>
                    </a:lnB>
                  </a:tcPr>
                </a:tc>
                <a:tc>
                  <a:txBody>
                    <a:bodyPr/>
                    <a:lstStyle/>
                    <a:p>
                      <a:pPr algn="l" fontAlgn="b"/>
                      <a:r>
                        <a:rPr lang="en-US" sz="1500" b="0" i="0" u="none" strike="noStrike">
                          <a:solidFill>
                            <a:srgbClr val="000000"/>
                          </a:solidFill>
                          <a:effectLst/>
                          <a:latin typeface="Arial" panose="020B0604020202020204" pitchFamily="34" charset="0"/>
                          <a:cs typeface="Arial" panose="020B0604020202020204" pitchFamily="34" charset="0"/>
                        </a:rPr>
                        <a:t> </a:t>
                      </a:r>
                    </a:p>
                  </a:txBody>
                  <a:tcPr marL="0" marR="0" marT="0" marB="0" anchor="b">
                    <a:lnL>
                      <a:noFill/>
                    </a:lnL>
                    <a:lnR>
                      <a:noFill/>
                    </a:lnR>
                    <a:lnT w="6350" cap="flat" cmpd="sng" algn="ctr">
                      <a:noFill/>
                      <a:prstDash val="solid"/>
                      <a:round/>
                      <a:headEnd type="none" w="med" len="med"/>
                      <a:tailEnd type="none" w="med" len="med"/>
                    </a:lnT>
                    <a:lnB>
                      <a:noFill/>
                    </a:lnB>
                  </a:tcPr>
                </a:tc>
                <a:tc>
                  <a:txBody>
                    <a:bodyPr/>
                    <a:lstStyle/>
                    <a:p>
                      <a:pPr algn="r" fontAlgn="b"/>
                      <a:r>
                        <a:rPr lang="en-US" sz="1500" b="1" i="0" u="none" strike="noStrike" dirty="0">
                          <a:solidFill>
                            <a:srgbClr val="000000"/>
                          </a:solidFill>
                          <a:effectLst/>
                          <a:latin typeface="Arial" panose="020B0604020202020204" pitchFamily="34" charset="0"/>
                          <a:cs typeface="Arial" panose="020B0604020202020204" pitchFamily="34" charset="0"/>
                        </a:rPr>
                        <a:t>$7,763,176</a:t>
                      </a:r>
                    </a:p>
                  </a:txBody>
                  <a:tcPr marL="0" marR="0" marT="0" marB="0" anchor="b">
                    <a:lnL>
                      <a:noFill/>
                    </a:lnL>
                    <a:lnR>
                      <a:noFill/>
                    </a:lnR>
                    <a:lnT w="12700" cap="flat" cmpd="sng" algn="ctr">
                      <a:solidFill>
                        <a:schemeClr val="tx1"/>
                      </a:solidFill>
                      <a:prstDash val="solid"/>
                      <a:round/>
                      <a:headEnd type="none" w="med" len="med"/>
                      <a:tailEnd type="none" w="med" len="med"/>
                    </a:lnT>
                    <a:lnB>
                      <a:noFill/>
                    </a:lnB>
                  </a:tcPr>
                </a:tc>
                <a:tc>
                  <a:txBody>
                    <a:bodyPr/>
                    <a:lstStyle/>
                    <a:p>
                      <a:pPr algn="r" fontAlgn="b"/>
                      <a:r>
                        <a:rPr lang="en-US" sz="1500" b="1" i="0" u="none" strike="noStrike">
                          <a:solidFill>
                            <a:srgbClr val="000000"/>
                          </a:solidFill>
                          <a:effectLst/>
                          <a:latin typeface="Arial" panose="020B0604020202020204" pitchFamily="34" charset="0"/>
                          <a:cs typeface="Arial" panose="020B0604020202020204" pitchFamily="34" charset="0"/>
                        </a:rPr>
                        <a:t>$7,965,019</a:t>
                      </a:r>
                    </a:p>
                  </a:txBody>
                  <a:tcPr marL="0" marR="0" marT="0" marB="0" anchor="b">
                    <a:lnL>
                      <a:noFill/>
                    </a:lnL>
                    <a:lnR>
                      <a:noFill/>
                    </a:lnR>
                    <a:lnT w="12700" cap="flat" cmpd="sng" algn="ctr">
                      <a:solidFill>
                        <a:schemeClr val="tx1"/>
                      </a:solidFill>
                      <a:prstDash val="solid"/>
                      <a:round/>
                      <a:headEnd type="none" w="med" len="med"/>
                      <a:tailEnd type="none" w="med" len="med"/>
                    </a:lnT>
                    <a:lnB>
                      <a:noFill/>
                    </a:lnB>
                  </a:tcPr>
                </a:tc>
                <a:tc>
                  <a:txBody>
                    <a:bodyPr/>
                    <a:lstStyle/>
                    <a:p>
                      <a:pPr algn="r" fontAlgn="b"/>
                      <a:r>
                        <a:rPr lang="en-US" sz="1500" b="1" i="0" u="none" strike="noStrike" dirty="0">
                          <a:solidFill>
                            <a:srgbClr val="000000"/>
                          </a:solidFill>
                          <a:effectLst/>
                          <a:latin typeface="Arial" panose="020B0604020202020204" pitchFamily="34" charset="0"/>
                          <a:cs typeface="Arial" panose="020B0604020202020204" pitchFamily="34" charset="0"/>
                        </a:rPr>
                        <a:t>$8,172,109</a:t>
                      </a:r>
                    </a:p>
                  </a:txBody>
                  <a:tcPr marL="0" marR="0" marT="0" marB="0" anchor="b">
                    <a:lnL>
                      <a:noFill/>
                    </a:lnL>
                    <a:lnR>
                      <a:noFill/>
                    </a:lnR>
                    <a:lnT w="12700" cap="flat" cmpd="sng" algn="ctr">
                      <a:solidFill>
                        <a:schemeClr val="tx1"/>
                      </a:solidFill>
                      <a:prstDash val="solid"/>
                      <a:round/>
                      <a:headEnd type="none" w="med" len="med"/>
                      <a:tailEnd type="none" w="med" len="med"/>
                    </a:lnT>
                    <a:lnB>
                      <a:noFill/>
                    </a:lnB>
                  </a:tcPr>
                </a:tc>
                <a:tc>
                  <a:txBody>
                    <a:bodyPr/>
                    <a:lstStyle/>
                    <a:p>
                      <a:pPr algn="r" fontAlgn="b"/>
                      <a:r>
                        <a:rPr lang="en-US" sz="1500" b="1" i="0" u="none" strike="noStrike">
                          <a:solidFill>
                            <a:srgbClr val="000000"/>
                          </a:solidFill>
                          <a:effectLst/>
                          <a:latin typeface="Arial" panose="020B0604020202020204" pitchFamily="34" charset="0"/>
                          <a:cs typeface="Arial" panose="020B0604020202020204" pitchFamily="34" charset="0"/>
                        </a:rPr>
                        <a:t>$8,384,584</a:t>
                      </a:r>
                    </a:p>
                  </a:txBody>
                  <a:tcPr marL="0" marR="0" marT="0" marB="0" anchor="b">
                    <a:lnL>
                      <a:noFill/>
                    </a:lnL>
                    <a:lnR>
                      <a:noFill/>
                    </a:lnR>
                    <a:lnT w="12700" cap="flat" cmpd="sng" algn="ctr">
                      <a:solidFill>
                        <a:schemeClr val="tx1"/>
                      </a:solidFill>
                      <a:prstDash val="solid"/>
                      <a:round/>
                      <a:headEnd type="none" w="med" len="med"/>
                      <a:tailEnd type="none" w="med" len="med"/>
                    </a:lnT>
                    <a:lnB>
                      <a:noFill/>
                    </a:lnB>
                  </a:tcPr>
                </a:tc>
                <a:extLst>
                  <a:ext uri="{0D108BD9-81ED-4DB2-BD59-A6C34878D82A}">
                    <a16:rowId xmlns:a16="http://schemas.microsoft.com/office/drawing/2014/main" val="2848903399"/>
                  </a:ext>
                </a:extLst>
              </a:tr>
              <a:tr h="91440">
                <a:tc>
                  <a:txBody>
                    <a:bodyPr/>
                    <a:lstStyle/>
                    <a:p>
                      <a:pPr lvl="1" algn="l" fontAlgn="b"/>
                      <a:r>
                        <a:rPr lang="en-US" sz="1500" b="0" i="1" u="none" strike="noStrike" dirty="0">
                          <a:solidFill>
                            <a:srgbClr val="000000"/>
                          </a:solidFill>
                          <a:effectLst/>
                          <a:latin typeface="Arial" panose="020B0604020202020204" pitchFamily="34" charset="0"/>
                          <a:cs typeface="Arial" panose="020B0604020202020204" pitchFamily="34" charset="0"/>
                        </a:rPr>
                        <a:t>Less: Vacancy &amp; Collection Loss</a:t>
                      </a:r>
                    </a:p>
                  </a:txBody>
                  <a:tcPr marL="0" marR="0" marT="0" marB="0" anchor="b">
                    <a:lnL>
                      <a:noFill/>
                    </a:lnL>
                    <a:lnR>
                      <a:noFill/>
                    </a:lnR>
                    <a:lnT>
                      <a:noFill/>
                    </a:lnT>
                    <a:lnB>
                      <a:noFill/>
                    </a:lnB>
                  </a:tcPr>
                </a:tc>
                <a:tc>
                  <a:txBody>
                    <a:bodyPr/>
                    <a:lstStyle/>
                    <a:p>
                      <a:pPr algn="r" fontAlgn="b"/>
                      <a:r>
                        <a:rPr lang="en-US" sz="1500" b="0" i="1" u="none" strike="noStrike">
                          <a:solidFill>
                            <a:srgbClr val="0000EF"/>
                          </a:solidFill>
                          <a:effectLst/>
                          <a:latin typeface="Arial" panose="020B0604020202020204" pitchFamily="34" charset="0"/>
                          <a:cs typeface="Arial" panose="020B0604020202020204" pitchFamily="34" charset="0"/>
                        </a:rPr>
                        <a:t>5.0%</a:t>
                      </a:r>
                    </a:p>
                  </a:txBody>
                  <a:tcPr marL="0" marR="0" marT="0" marB="0" anchor="b">
                    <a:lnL>
                      <a:noFill/>
                    </a:lnL>
                    <a:lnR>
                      <a:noFill/>
                    </a:lnR>
                    <a:lnT>
                      <a:noFill/>
                    </a:lnT>
                    <a:lnB>
                      <a:noFill/>
                    </a:lnB>
                  </a:tcPr>
                </a:tc>
                <a:tc>
                  <a:txBody>
                    <a:bodyPr/>
                    <a:lstStyle/>
                    <a:p>
                      <a:pPr algn="l" fontAlgn="b"/>
                      <a:endParaRPr lang="en-US" sz="1500" b="0" i="1" u="none" strike="noStrike">
                        <a:solidFill>
                          <a:srgbClr val="000000"/>
                        </a:solidFill>
                        <a:effectLst/>
                        <a:latin typeface="Arial" panose="020B0604020202020204" pitchFamily="34" charset="0"/>
                        <a:cs typeface="Arial" panose="020B0604020202020204" pitchFamily="34" charset="0"/>
                      </a:endParaRPr>
                    </a:p>
                  </a:txBody>
                  <a:tcPr marL="0" marR="0" marT="0" marB="0" anchor="b">
                    <a:lnL>
                      <a:noFill/>
                    </a:lnL>
                    <a:lnR>
                      <a:noFill/>
                    </a:lnR>
                    <a:lnT>
                      <a:noFill/>
                    </a:lnT>
                    <a:lnB>
                      <a:noFill/>
                    </a:lnB>
                  </a:tcPr>
                </a:tc>
                <a:tc>
                  <a:txBody>
                    <a:bodyPr/>
                    <a:lstStyle/>
                    <a:p>
                      <a:pPr algn="r" fontAlgn="b"/>
                      <a:r>
                        <a:rPr lang="en-US" sz="1500" b="0" i="1" u="none" strike="noStrike">
                          <a:solidFill>
                            <a:srgbClr val="000000"/>
                          </a:solidFill>
                          <a:effectLst/>
                          <a:latin typeface="Arial" panose="020B0604020202020204" pitchFamily="34" charset="0"/>
                          <a:cs typeface="Arial" panose="020B0604020202020204" pitchFamily="34" charset="0"/>
                        </a:rPr>
                        <a:t>-$388,159</a:t>
                      </a:r>
                    </a:p>
                  </a:txBody>
                  <a:tcPr marL="0" marR="0" marT="0" marB="0" anchor="b">
                    <a:lnL>
                      <a:noFill/>
                    </a:lnL>
                    <a:lnR>
                      <a:noFill/>
                    </a:lnR>
                    <a:lnT>
                      <a:noFill/>
                    </a:lnT>
                    <a:lnB>
                      <a:noFill/>
                    </a:lnB>
                  </a:tcPr>
                </a:tc>
                <a:tc>
                  <a:txBody>
                    <a:bodyPr/>
                    <a:lstStyle/>
                    <a:p>
                      <a:pPr algn="r" fontAlgn="b"/>
                      <a:r>
                        <a:rPr lang="en-US" sz="1500" b="0" i="1" u="none" strike="noStrike">
                          <a:solidFill>
                            <a:srgbClr val="000000"/>
                          </a:solidFill>
                          <a:effectLst/>
                          <a:latin typeface="Arial" panose="020B0604020202020204" pitchFamily="34" charset="0"/>
                          <a:cs typeface="Arial" panose="020B0604020202020204" pitchFamily="34" charset="0"/>
                        </a:rPr>
                        <a:t>-$398,251</a:t>
                      </a:r>
                    </a:p>
                  </a:txBody>
                  <a:tcPr marL="0" marR="0" marT="0" marB="0" anchor="b">
                    <a:lnL>
                      <a:noFill/>
                    </a:lnL>
                    <a:lnR>
                      <a:noFill/>
                    </a:lnR>
                    <a:lnT>
                      <a:noFill/>
                    </a:lnT>
                    <a:lnB>
                      <a:noFill/>
                    </a:lnB>
                  </a:tcPr>
                </a:tc>
                <a:tc>
                  <a:txBody>
                    <a:bodyPr/>
                    <a:lstStyle/>
                    <a:p>
                      <a:pPr algn="r" fontAlgn="b"/>
                      <a:r>
                        <a:rPr lang="en-US" sz="1500" b="0" i="1" u="none" strike="noStrike">
                          <a:solidFill>
                            <a:srgbClr val="000000"/>
                          </a:solidFill>
                          <a:effectLst/>
                          <a:latin typeface="Arial" panose="020B0604020202020204" pitchFamily="34" charset="0"/>
                          <a:cs typeface="Arial" panose="020B0604020202020204" pitchFamily="34" charset="0"/>
                        </a:rPr>
                        <a:t>-$408,605</a:t>
                      </a:r>
                    </a:p>
                  </a:txBody>
                  <a:tcPr marL="0" marR="0" marT="0" marB="0" anchor="b">
                    <a:lnL>
                      <a:noFill/>
                    </a:lnL>
                    <a:lnR>
                      <a:noFill/>
                    </a:lnR>
                    <a:lnT>
                      <a:noFill/>
                    </a:lnT>
                    <a:lnB>
                      <a:noFill/>
                    </a:lnB>
                  </a:tcPr>
                </a:tc>
                <a:tc>
                  <a:txBody>
                    <a:bodyPr/>
                    <a:lstStyle/>
                    <a:p>
                      <a:pPr algn="r" fontAlgn="b"/>
                      <a:r>
                        <a:rPr lang="en-US" sz="1500" b="0" i="1" u="none" strike="noStrike" dirty="0">
                          <a:solidFill>
                            <a:srgbClr val="000000"/>
                          </a:solidFill>
                          <a:effectLst/>
                          <a:latin typeface="Arial" panose="020B0604020202020204" pitchFamily="34" charset="0"/>
                          <a:cs typeface="Arial" panose="020B0604020202020204" pitchFamily="34" charset="0"/>
                        </a:rPr>
                        <a:t>-$419,229</a:t>
                      </a:r>
                    </a:p>
                  </a:txBody>
                  <a:tcPr marL="0" marR="0" marT="0" marB="0" anchor="b">
                    <a:lnL>
                      <a:noFill/>
                    </a:lnL>
                    <a:lnR>
                      <a:noFill/>
                    </a:lnR>
                    <a:lnT>
                      <a:noFill/>
                    </a:lnT>
                    <a:lnB>
                      <a:noFill/>
                    </a:lnB>
                  </a:tcPr>
                </a:tc>
                <a:extLst>
                  <a:ext uri="{0D108BD9-81ED-4DB2-BD59-A6C34878D82A}">
                    <a16:rowId xmlns:a16="http://schemas.microsoft.com/office/drawing/2014/main" val="3914308634"/>
                  </a:ext>
                </a:extLst>
              </a:tr>
              <a:tr h="91440">
                <a:tc>
                  <a:txBody>
                    <a:bodyPr/>
                    <a:lstStyle/>
                    <a:p>
                      <a:pPr algn="l" fontAlgn="b"/>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b">
                    <a:lnL>
                      <a:noFill/>
                    </a:lnL>
                    <a:lnR>
                      <a:noFill/>
                    </a:lnR>
                    <a:lnT>
                      <a:noFill/>
                    </a:lnT>
                    <a:lnB>
                      <a:noFill/>
                    </a:lnB>
                  </a:tcPr>
                </a:tc>
                <a:tc>
                  <a:txBody>
                    <a:bodyPr/>
                    <a:lstStyle/>
                    <a:p>
                      <a:pPr algn="l" fontAlgn="b"/>
                      <a:endParaRPr lang="en-US" sz="15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b">
                    <a:lnL>
                      <a:noFill/>
                    </a:lnL>
                    <a:lnR>
                      <a:noFill/>
                    </a:lnR>
                    <a:lnT>
                      <a:noFill/>
                    </a:lnT>
                    <a:lnB>
                      <a:noFill/>
                    </a:lnB>
                  </a:tcPr>
                </a:tc>
                <a:tc>
                  <a:txBody>
                    <a:bodyPr/>
                    <a:lstStyle/>
                    <a:p>
                      <a:pPr algn="l" fontAlgn="b"/>
                      <a:endParaRPr lang="en-US" sz="15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b">
                    <a:lnL>
                      <a:noFill/>
                    </a:lnL>
                    <a:lnR>
                      <a:noFill/>
                    </a:lnR>
                    <a:lnT>
                      <a:noFill/>
                    </a:lnT>
                    <a:lnB>
                      <a:noFill/>
                    </a:lnB>
                  </a:tcPr>
                </a:tc>
                <a:tc>
                  <a:txBody>
                    <a:bodyPr/>
                    <a:lstStyle/>
                    <a:p>
                      <a:pPr algn="l" fontAlgn="b"/>
                      <a:endParaRPr lang="en-US" sz="15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5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5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5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82314044"/>
                  </a:ext>
                </a:extLst>
              </a:tr>
              <a:tr h="91440">
                <a:tc>
                  <a:txBody>
                    <a:bodyPr/>
                    <a:lstStyle/>
                    <a:p>
                      <a:pPr algn="l" fontAlgn="b"/>
                      <a:r>
                        <a:rPr lang="en-US" sz="1500" b="1" i="0" u="none" strike="noStrike">
                          <a:solidFill>
                            <a:srgbClr val="000000"/>
                          </a:solidFill>
                          <a:effectLst/>
                          <a:latin typeface="Arial" panose="020B0604020202020204" pitchFamily="34" charset="0"/>
                          <a:cs typeface="Arial" panose="020B0604020202020204" pitchFamily="34" charset="0"/>
                        </a:rPr>
                        <a:t>EFFECTIVE GROSS INCOME (EGI)</a:t>
                      </a:r>
                    </a:p>
                  </a:txBody>
                  <a:tcPr marL="0" marR="0" marT="0" marB="0" anchor="b">
                    <a:lnL>
                      <a:noFill/>
                    </a:lnL>
                    <a:lnR>
                      <a:noFill/>
                    </a:lnR>
                    <a:lnT>
                      <a:noFill/>
                    </a:lnT>
                    <a:lnB>
                      <a:noFill/>
                    </a:lnB>
                  </a:tcPr>
                </a:tc>
                <a:tc>
                  <a:txBody>
                    <a:bodyPr/>
                    <a:lstStyle/>
                    <a:p>
                      <a:pPr algn="l" fontAlgn="b"/>
                      <a:endParaRPr lang="en-US" sz="1500" b="1" i="0" u="none" strike="noStrike">
                        <a:solidFill>
                          <a:srgbClr val="000000"/>
                        </a:solidFill>
                        <a:effectLst/>
                        <a:latin typeface="Arial" panose="020B0604020202020204" pitchFamily="34" charset="0"/>
                        <a:cs typeface="Arial" panose="020B0604020202020204" pitchFamily="34" charset="0"/>
                      </a:endParaRPr>
                    </a:p>
                  </a:txBody>
                  <a:tcPr marL="0" marR="0" marT="0" marB="0" anchor="b">
                    <a:lnL>
                      <a:noFill/>
                    </a:lnL>
                    <a:lnR>
                      <a:noFill/>
                    </a:lnR>
                    <a:lnT>
                      <a:noFill/>
                    </a:lnT>
                    <a:lnB>
                      <a:noFill/>
                    </a:lnB>
                  </a:tcPr>
                </a:tc>
                <a:tc>
                  <a:txBody>
                    <a:bodyPr/>
                    <a:lstStyle/>
                    <a:p>
                      <a:pPr algn="l" fontAlgn="b"/>
                      <a:endParaRPr lang="en-US" sz="1500" b="1" i="0" u="none" strike="noStrike">
                        <a:solidFill>
                          <a:srgbClr val="000000"/>
                        </a:solidFill>
                        <a:effectLst/>
                        <a:latin typeface="Arial" panose="020B0604020202020204" pitchFamily="34" charset="0"/>
                        <a:cs typeface="Arial" panose="020B0604020202020204" pitchFamily="34" charset="0"/>
                      </a:endParaRPr>
                    </a:p>
                  </a:txBody>
                  <a:tcPr marL="0" marR="0" marT="0" marB="0" anchor="b">
                    <a:lnL>
                      <a:noFill/>
                    </a:lnL>
                    <a:lnR>
                      <a:noFill/>
                    </a:lnR>
                    <a:lnT>
                      <a:noFill/>
                    </a:lnT>
                    <a:lnB>
                      <a:noFill/>
                    </a:lnB>
                  </a:tcPr>
                </a:tc>
                <a:tc>
                  <a:txBody>
                    <a:bodyPr/>
                    <a:lstStyle/>
                    <a:p>
                      <a:pPr algn="r" fontAlgn="b"/>
                      <a:r>
                        <a:rPr lang="en-US" sz="1500" b="1" i="0" u="none" strike="noStrike" dirty="0">
                          <a:solidFill>
                            <a:srgbClr val="000000"/>
                          </a:solidFill>
                          <a:effectLst/>
                          <a:latin typeface="Arial" panose="020B0604020202020204" pitchFamily="34" charset="0"/>
                          <a:cs typeface="Arial" panose="020B0604020202020204" pitchFamily="34" charset="0"/>
                        </a:rPr>
                        <a:t>$7,375,017</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500" b="1" i="0" u="none" strike="noStrike">
                          <a:solidFill>
                            <a:srgbClr val="000000"/>
                          </a:solidFill>
                          <a:effectLst/>
                          <a:latin typeface="Arial" panose="020B0604020202020204" pitchFamily="34" charset="0"/>
                          <a:cs typeface="Arial" panose="020B0604020202020204" pitchFamily="34" charset="0"/>
                        </a:rPr>
                        <a:t>$7,566,768</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500" b="1" i="0" u="none" strike="noStrike" dirty="0">
                          <a:solidFill>
                            <a:srgbClr val="000000"/>
                          </a:solidFill>
                          <a:effectLst/>
                          <a:latin typeface="Arial" panose="020B0604020202020204" pitchFamily="34" charset="0"/>
                          <a:cs typeface="Arial" panose="020B0604020202020204" pitchFamily="34" charset="0"/>
                        </a:rPr>
                        <a:t>$7,763,504</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500" b="1" i="0" u="none" strike="noStrike" dirty="0">
                          <a:solidFill>
                            <a:srgbClr val="000000"/>
                          </a:solidFill>
                          <a:effectLst/>
                          <a:latin typeface="Arial" panose="020B0604020202020204" pitchFamily="34" charset="0"/>
                          <a:cs typeface="Arial" panose="020B0604020202020204" pitchFamily="34" charset="0"/>
                        </a:rPr>
                        <a:t>$7,965,355</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96478625"/>
                  </a:ext>
                </a:extLst>
              </a:tr>
              <a:tr h="91440">
                <a:tc>
                  <a:txBody>
                    <a:bodyPr/>
                    <a:lstStyle/>
                    <a:p>
                      <a:pPr algn="l" fontAlgn="b"/>
                      <a:endParaRPr lang="en-US" sz="15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b">
                    <a:lnL>
                      <a:noFill/>
                    </a:lnL>
                    <a:lnR>
                      <a:noFill/>
                    </a:lnR>
                    <a:lnT>
                      <a:noFill/>
                    </a:lnT>
                    <a:lnB>
                      <a:noFill/>
                    </a:lnB>
                  </a:tcPr>
                </a:tc>
                <a:tc>
                  <a:txBody>
                    <a:bodyPr/>
                    <a:lstStyle/>
                    <a:p>
                      <a:pPr algn="l" fontAlgn="b"/>
                      <a:r>
                        <a:rPr lang="en-US" sz="1500" b="0" i="0" u="none" strike="noStrike">
                          <a:solidFill>
                            <a:srgbClr val="000000"/>
                          </a:solidFill>
                          <a:effectLst/>
                          <a:latin typeface="Arial" panose="020B0604020202020204" pitchFamily="34" charset="0"/>
                          <a:cs typeface="Arial" panose="020B0604020202020204" pitchFamily="34" charset="0"/>
                        </a:rPr>
                        <a:t>Stabilized</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5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endParaRPr lang="en-US" sz="15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endParaRPr lang="en-US" sz="15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endParaRPr lang="en-US" sz="15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endParaRPr lang="en-US" sz="15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622525712"/>
                  </a:ext>
                </a:extLst>
              </a:tr>
              <a:tr h="91440">
                <a:tc>
                  <a:txBody>
                    <a:bodyPr/>
                    <a:lstStyle/>
                    <a:p>
                      <a:pPr algn="l" fontAlgn="b"/>
                      <a:r>
                        <a:rPr lang="en-US" sz="1500" b="0" i="0" u="none" strike="noStrike">
                          <a:solidFill>
                            <a:srgbClr val="000000"/>
                          </a:solidFill>
                          <a:effectLst/>
                          <a:latin typeface="Arial" panose="020B0604020202020204" pitchFamily="34" charset="0"/>
                          <a:cs typeface="Arial" panose="020B0604020202020204" pitchFamily="34" charset="0"/>
                        </a:rPr>
                        <a:t>Operating Expenses:</a:t>
                      </a:r>
                    </a:p>
                  </a:txBody>
                  <a:tcPr marL="0" marR="0" marT="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500" b="0" i="0" u="none" strike="noStrike">
                          <a:solidFill>
                            <a:srgbClr val="000000"/>
                          </a:solidFill>
                          <a:effectLst/>
                          <a:latin typeface="Arial" panose="020B0604020202020204" pitchFamily="34" charset="0"/>
                          <a:cs typeface="Arial" panose="020B0604020202020204" pitchFamily="34" charset="0"/>
                        </a:rPr>
                        <a:t>$ Per Unit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Arial" panose="020B0604020202020204" pitchFamily="34" charset="0"/>
                          <a:cs typeface="Arial" panose="020B0604020202020204" pitchFamily="34" charset="0"/>
                        </a:rPr>
                        <a:t>% of EGI</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en-US" sz="15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endParaRPr lang="en-US" sz="15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b">
                    <a:lnL>
                      <a:noFill/>
                    </a:lnL>
                    <a:lnR>
                      <a:noFill/>
                    </a:lnR>
                    <a:lnT>
                      <a:noFill/>
                    </a:lnT>
                    <a:lnB>
                      <a:noFill/>
                    </a:lnB>
                  </a:tcPr>
                </a:tc>
                <a:tc>
                  <a:txBody>
                    <a:bodyPr/>
                    <a:lstStyle/>
                    <a:p>
                      <a:pPr algn="r" fontAlgn="b"/>
                      <a:endParaRPr lang="en-US" sz="15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b">
                    <a:lnL>
                      <a:noFill/>
                    </a:lnL>
                    <a:lnR>
                      <a:noFill/>
                    </a:lnR>
                    <a:lnT>
                      <a:noFill/>
                    </a:lnT>
                    <a:lnB>
                      <a:noFill/>
                    </a:lnB>
                  </a:tcPr>
                </a:tc>
                <a:tc>
                  <a:txBody>
                    <a:bodyPr/>
                    <a:lstStyle/>
                    <a:p>
                      <a:pPr algn="r" fontAlgn="b"/>
                      <a:endParaRPr lang="en-US" sz="15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1279284128"/>
                  </a:ext>
                </a:extLst>
              </a:tr>
              <a:tr h="91440">
                <a:tc>
                  <a:txBody>
                    <a:bodyPr/>
                    <a:lstStyle/>
                    <a:p>
                      <a:pPr lvl="1" algn="l" fontAlgn="b"/>
                      <a:r>
                        <a:rPr lang="en-US" sz="1500" b="0" i="0" u="none" strike="noStrike">
                          <a:solidFill>
                            <a:srgbClr val="000000"/>
                          </a:solidFill>
                          <a:effectLst/>
                          <a:latin typeface="Arial" panose="020B0604020202020204" pitchFamily="34" charset="0"/>
                          <a:cs typeface="Arial" panose="020B0604020202020204" pitchFamily="34" charset="0"/>
                        </a:rPr>
                        <a:t>Management Fee</a:t>
                      </a:r>
                    </a:p>
                  </a:txBody>
                  <a:tcPr marL="0" marR="0" marT="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500" b="0" i="0" u="none" strike="noStrike" dirty="0">
                          <a:solidFill>
                            <a:srgbClr val="000000"/>
                          </a:solidFill>
                          <a:effectLst/>
                          <a:latin typeface="Arial" panose="020B0604020202020204" pitchFamily="34" charset="0"/>
                          <a:cs typeface="Arial" panose="020B0604020202020204" pitchFamily="34" charset="0"/>
                        </a:rPr>
                        <a:t>345.91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b"/>
                      <a:r>
                        <a:rPr lang="en-US" sz="1500" b="0" i="0" u="none" strike="noStrike" dirty="0">
                          <a:solidFill>
                            <a:srgbClr val="000000"/>
                          </a:solidFill>
                          <a:effectLst/>
                          <a:latin typeface="Arial" panose="020B0604020202020204" pitchFamily="34" charset="0"/>
                          <a:cs typeface="Arial" panose="020B0604020202020204" pitchFamily="34" charset="0"/>
                        </a:rPr>
                        <a:t>2.25%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b"/>
                      <a:r>
                        <a:rPr lang="en-US" sz="1500" b="0" i="0" u="none" strike="noStrike" dirty="0">
                          <a:solidFill>
                            <a:srgbClr val="000000"/>
                          </a:solidFill>
                          <a:effectLst/>
                          <a:latin typeface="Arial" panose="020B0604020202020204" pitchFamily="34" charset="0"/>
                          <a:cs typeface="Arial" panose="020B0604020202020204" pitchFamily="34" charset="0"/>
                        </a:rPr>
                        <a:t>$165,938</a:t>
                      </a: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500" b="0" i="0" u="none" strike="noStrike">
                          <a:solidFill>
                            <a:srgbClr val="000000"/>
                          </a:solidFill>
                          <a:effectLst/>
                          <a:latin typeface="Arial" panose="020B0604020202020204" pitchFamily="34" charset="0"/>
                          <a:cs typeface="Arial" panose="020B0604020202020204" pitchFamily="34" charset="0"/>
                        </a:rPr>
                        <a:t>$170,916</a:t>
                      </a:r>
                    </a:p>
                  </a:txBody>
                  <a:tcPr marL="0" marR="0" marT="0" marB="0" anchor="b">
                    <a:lnL>
                      <a:noFill/>
                    </a:lnL>
                    <a:lnR>
                      <a:noFill/>
                    </a:lnR>
                    <a:lnT>
                      <a:noFill/>
                    </a:lnT>
                    <a:lnB>
                      <a:noFill/>
                    </a:lnB>
                  </a:tcPr>
                </a:tc>
                <a:tc>
                  <a:txBody>
                    <a:bodyPr/>
                    <a:lstStyle/>
                    <a:p>
                      <a:pPr algn="r" fontAlgn="b"/>
                      <a:r>
                        <a:rPr lang="en-US" sz="1500" b="0" i="0" u="none" strike="noStrike">
                          <a:solidFill>
                            <a:srgbClr val="000000"/>
                          </a:solidFill>
                          <a:effectLst/>
                          <a:latin typeface="Arial" panose="020B0604020202020204" pitchFamily="34" charset="0"/>
                          <a:cs typeface="Arial" panose="020B0604020202020204" pitchFamily="34" charset="0"/>
                        </a:rPr>
                        <a:t>$176,044</a:t>
                      </a:r>
                    </a:p>
                  </a:txBody>
                  <a:tcPr marL="0" marR="0" marT="0" marB="0" anchor="b">
                    <a:lnL>
                      <a:noFill/>
                    </a:lnL>
                    <a:lnR>
                      <a:noFill/>
                    </a:lnR>
                    <a:lnT>
                      <a:noFill/>
                    </a:lnT>
                    <a:lnB>
                      <a:noFill/>
                    </a:lnB>
                  </a:tcPr>
                </a:tc>
                <a:tc>
                  <a:txBody>
                    <a:bodyPr/>
                    <a:lstStyle/>
                    <a:p>
                      <a:pPr algn="r" fontAlgn="b"/>
                      <a:r>
                        <a:rPr lang="en-US" sz="1500" b="0" i="0" u="none" strike="noStrike">
                          <a:solidFill>
                            <a:srgbClr val="000000"/>
                          </a:solidFill>
                          <a:effectLst/>
                          <a:latin typeface="Arial" panose="020B0604020202020204" pitchFamily="34" charset="0"/>
                          <a:cs typeface="Arial" panose="020B0604020202020204" pitchFamily="34" charset="0"/>
                        </a:rPr>
                        <a:t>$181,325</a:t>
                      </a:r>
                    </a:p>
                  </a:txBody>
                  <a:tcPr marL="0" marR="0" marT="0" marB="0" anchor="b">
                    <a:lnL>
                      <a:noFill/>
                    </a:lnL>
                    <a:lnR>
                      <a:noFill/>
                    </a:lnR>
                    <a:lnT>
                      <a:noFill/>
                    </a:lnT>
                    <a:lnB>
                      <a:noFill/>
                    </a:lnB>
                  </a:tcPr>
                </a:tc>
                <a:extLst>
                  <a:ext uri="{0D108BD9-81ED-4DB2-BD59-A6C34878D82A}">
                    <a16:rowId xmlns:a16="http://schemas.microsoft.com/office/drawing/2014/main" val="3407955019"/>
                  </a:ext>
                </a:extLst>
              </a:tr>
              <a:tr h="91440">
                <a:tc>
                  <a:txBody>
                    <a:bodyPr/>
                    <a:lstStyle/>
                    <a:p>
                      <a:pPr lvl="1" algn="l" fontAlgn="b"/>
                      <a:r>
                        <a:rPr lang="en-US" sz="1500" b="0" i="0" u="none" strike="noStrike">
                          <a:solidFill>
                            <a:srgbClr val="000000"/>
                          </a:solidFill>
                          <a:effectLst/>
                          <a:latin typeface="Arial" panose="020B0604020202020204" pitchFamily="34" charset="0"/>
                          <a:cs typeface="Arial" panose="020B0604020202020204" pitchFamily="34" charset="0"/>
                        </a:rPr>
                        <a:t>Payroll</a:t>
                      </a:r>
                    </a:p>
                  </a:txBody>
                  <a:tcPr marL="0" marR="0" marT="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500" b="0" i="0" u="none" strike="noStrike" dirty="0">
                          <a:solidFill>
                            <a:srgbClr val="000000"/>
                          </a:solidFill>
                          <a:effectLst/>
                          <a:latin typeface="Arial" panose="020B0604020202020204" pitchFamily="34" charset="0"/>
                          <a:cs typeface="Arial" panose="020B0604020202020204" pitchFamily="34" charset="0"/>
                        </a:rPr>
                        <a:t>437.68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500" b="0" i="0" u="none" strike="noStrike">
                          <a:solidFill>
                            <a:srgbClr val="000000"/>
                          </a:solidFill>
                          <a:effectLst/>
                          <a:latin typeface="Arial" panose="020B0604020202020204" pitchFamily="34" charset="0"/>
                          <a:cs typeface="Arial" panose="020B0604020202020204" pitchFamily="34" charset="0"/>
                        </a:rPr>
                        <a:t>2.08%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500" b="0" i="0" u="none" strike="noStrike">
                          <a:solidFill>
                            <a:srgbClr val="000000"/>
                          </a:solidFill>
                          <a:effectLst/>
                          <a:latin typeface="Arial" panose="020B0604020202020204" pitchFamily="34" charset="0"/>
                          <a:cs typeface="Arial" panose="020B0604020202020204" pitchFamily="34" charset="0"/>
                        </a:rPr>
                        <a:t>$153,187</a:t>
                      </a: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500" b="0" i="0" u="none" strike="noStrike">
                          <a:solidFill>
                            <a:srgbClr val="000000"/>
                          </a:solidFill>
                          <a:effectLst/>
                          <a:latin typeface="Arial" panose="020B0604020202020204" pitchFamily="34" charset="0"/>
                          <a:cs typeface="Arial" panose="020B0604020202020204" pitchFamily="34" charset="0"/>
                        </a:rPr>
                        <a:t>$157,782</a:t>
                      </a:r>
                    </a:p>
                  </a:txBody>
                  <a:tcPr marL="0" marR="0" marT="0" marB="0" anchor="b">
                    <a:lnL>
                      <a:noFill/>
                    </a:lnL>
                    <a:lnR>
                      <a:noFill/>
                    </a:lnR>
                    <a:lnT>
                      <a:noFill/>
                    </a:lnT>
                    <a:lnB>
                      <a:noFill/>
                    </a:lnB>
                  </a:tcPr>
                </a:tc>
                <a:tc>
                  <a:txBody>
                    <a:bodyPr/>
                    <a:lstStyle/>
                    <a:p>
                      <a:pPr algn="r" fontAlgn="b"/>
                      <a:r>
                        <a:rPr lang="en-US" sz="1500" b="0" i="0" u="none" strike="noStrike">
                          <a:solidFill>
                            <a:srgbClr val="000000"/>
                          </a:solidFill>
                          <a:effectLst/>
                          <a:latin typeface="Arial" panose="020B0604020202020204" pitchFamily="34" charset="0"/>
                          <a:cs typeface="Arial" panose="020B0604020202020204" pitchFamily="34" charset="0"/>
                        </a:rPr>
                        <a:t>$162,516</a:t>
                      </a:r>
                    </a:p>
                  </a:txBody>
                  <a:tcPr marL="0" marR="0" marT="0" marB="0" anchor="b">
                    <a:lnL>
                      <a:noFill/>
                    </a:lnL>
                    <a:lnR>
                      <a:noFill/>
                    </a:lnR>
                    <a:lnT>
                      <a:noFill/>
                    </a:lnT>
                    <a:lnB>
                      <a:noFill/>
                    </a:lnB>
                  </a:tcPr>
                </a:tc>
                <a:tc>
                  <a:txBody>
                    <a:bodyPr/>
                    <a:lstStyle/>
                    <a:p>
                      <a:pPr algn="r" fontAlgn="b"/>
                      <a:r>
                        <a:rPr lang="en-US" sz="1500" b="0" i="0" u="none" strike="noStrike">
                          <a:solidFill>
                            <a:srgbClr val="000000"/>
                          </a:solidFill>
                          <a:effectLst/>
                          <a:latin typeface="Arial" panose="020B0604020202020204" pitchFamily="34" charset="0"/>
                          <a:cs typeface="Arial" panose="020B0604020202020204" pitchFamily="34" charset="0"/>
                        </a:rPr>
                        <a:t>$167,391</a:t>
                      </a:r>
                    </a:p>
                  </a:txBody>
                  <a:tcPr marL="0" marR="0" marT="0" marB="0" anchor="b">
                    <a:lnL>
                      <a:noFill/>
                    </a:lnL>
                    <a:lnR>
                      <a:noFill/>
                    </a:lnR>
                    <a:lnT>
                      <a:noFill/>
                    </a:lnT>
                    <a:lnB>
                      <a:noFill/>
                    </a:lnB>
                  </a:tcPr>
                </a:tc>
                <a:extLst>
                  <a:ext uri="{0D108BD9-81ED-4DB2-BD59-A6C34878D82A}">
                    <a16:rowId xmlns:a16="http://schemas.microsoft.com/office/drawing/2014/main" val="3488466657"/>
                  </a:ext>
                </a:extLst>
              </a:tr>
              <a:tr h="91440">
                <a:tc>
                  <a:txBody>
                    <a:bodyPr/>
                    <a:lstStyle/>
                    <a:p>
                      <a:pPr lvl="1" algn="l" fontAlgn="b"/>
                      <a:r>
                        <a:rPr lang="en-US" sz="1500" b="0" i="0" u="none" strike="noStrike">
                          <a:solidFill>
                            <a:srgbClr val="000000"/>
                          </a:solidFill>
                          <a:effectLst/>
                          <a:latin typeface="Arial" panose="020B0604020202020204" pitchFamily="34" charset="0"/>
                          <a:cs typeface="Arial" panose="020B0604020202020204" pitchFamily="34" charset="0"/>
                        </a:rPr>
                        <a:t>Leasing &amp; Advertising</a:t>
                      </a:r>
                    </a:p>
                  </a:txBody>
                  <a:tcPr marL="0" marR="0" marT="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500" b="0" i="0" u="none" strike="noStrike" dirty="0">
                          <a:solidFill>
                            <a:srgbClr val="000000"/>
                          </a:solidFill>
                          <a:effectLst/>
                          <a:latin typeface="Arial" panose="020B0604020202020204" pitchFamily="34" charset="0"/>
                          <a:cs typeface="Arial" panose="020B0604020202020204" pitchFamily="34" charset="0"/>
                        </a:rPr>
                        <a:t>500.00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500" b="0" i="0" u="none" strike="noStrike">
                          <a:solidFill>
                            <a:srgbClr val="000000"/>
                          </a:solidFill>
                          <a:effectLst/>
                          <a:latin typeface="Arial" panose="020B0604020202020204" pitchFamily="34" charset="0"/>
                          <a:cs typeface="Arial" panose="020B0604020202020204" pitchFamily="34" charset="0"/>
                        </a:rPr>
                        <a:t>2.37%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500" b="0" i="0" u="none" strike="noStrike">
                          <a:solidFill>
                            <a:srgbClr val="000000"/>
                          </a:solidFill>
                          <a:effectLst/>
                          <a:latin typeface="Arial" panose="020B0604020202020204" pitchFamily="34" charset="0"/>
                          <a:cs typeface="Arial" panose="020B0604020202020204" pitchFamily="34" charset="0"/>
                        </a:rPr>
                        <a:t>$175,000</a:t>
                      </a: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500" b="0" i="0" u="none" strike="noStrike">
                          <a:solidFill>
                            <a:srgbClr val="000000"/>
                          </a:solidFill>
                          <a:effectLst/>
                          <a:latin typeface="Arial" panose="020B0604020202020204" pitchFamily="34" charset="0"/>
                          <a:cs typeface="Arial" panose="020B0604020202020204" pitchFamily="34" charset="0"/>
                        </a:rPr>
                        <a:t>$180,250</a:t>
                      </a:r>
                    </a:p>
                  </a:txBody>
                  <a:tcPr marL="0" marR="0" marT="0" marB="0" anchor="b">
                    <a:lnL>
                      <a:noFill/>
                    </a:lnL>
                    <a:lnR>
                      <a:noFill/>
                    </a:lnR>
                    <a:lnT>
                      <a:noFill/>
                    </a:lnT>
                    <a:lnB>
                      <a:noFill/>
                    </a:lnB>
                  </a:tcPr>
                </a:tc>
                <a:tc>
                  <a:txBody>
                    <a:bodyPr/>
                    <a:lstStyle/>
                    <a:p>
                      <a:pPr algn="r" fontAlgn="b"/>
                      <a:r>
                        <a:rPr lang="en-US" sz="1500" b="0" i="0" u="none" strike="noStrike">
                          <a:solidFill>
                            <a:srgbClr val="000000"/>
                          </a:solidFill>
                          <a:effectLst/>
                          <a:latin typeface="Arial" panose="020B0604020202020204" pitchFamily="34" charset="0"/>
                          <a:cs typeface="Arial" panose="020B0604020202020204" pitchFamily="34" charset="0"/>
                        </a:rPr>
                        <a:t>$185,658</a:t>
                      </a:r>
                    </a:p>
                  </a:txBody>
                  <a:tcPr marL="0" marR="0" marT="0" marB="0" anchor="b">
                    <a:lnL>
                      <a:noFill/>
                    </a:lnL>
                    <a:lnR>
                      <a:noFill/>
                    </a:lnR>
                    <a:lnT>
                      <a:noFill/>
                    </a:lnT>
                    <a:lnB>
                      <a:noFill/>
                    </a:lnB>
                  </a:tcPr>
                </a:tc>
                <a:tc>
                  <a:txBody>
                    <a:bodyPr/>
                    <a:lstStyle/>
                    <a:p>
                      <a:pPr algn="r" fontAlgn="b"/>
                      <a:r>
                        <a:rPr lang="en-US" sz="1500" b="0" i="0" u="none" strike="noStrike">
                          <a:solidFill>
                            <a:srgbClr val="000000"/>
                          </a:solidFill>
                          <a:effectLst/>
                          <a:latin typeface="Arial" panose="020B0604020202020204" pitchFamily="34" charset="0"/>
                          <a:cs typeface="Arial" panose="020B0604020202020204" pitchFamily="34" charset="0"/>
                        </a:rPr>
                        <a:t>$191,227</a:t>
                      </a:r>
                    </a:p>
                  </a:txBody>
                  <a:tcPr marL="0" marR="0" marT="0" marB="0" anchor="b">
                    <a:lnL>
                      <a:noFill/>
                    </a:lnL>
                    <a:lnR>
                      <a:noFill/>
                    </a:lnR>
                    <a:lnT>
                      <a:noFill/>
                    </a:lnT>
                    <a:lnB>
                      <a:noFill/>
                    </a:lnB>
                  </a:tcPr>
                </a:tc>
                <a:extLst>
                  <a:ext uri="{0D108BD9-81ED-4DB2-BD59-A6C34878D82A}">
                    <a16:rowId xmlns:a16="http://schemas.microsoft.com/office/drawing/2014/main" val="3347118918"/>
                  </a:ext>
                </a:extLst>
              </a:tr>
              <a:tr h="91440">
                <a:tc>
                  <a:txBody>
                    <a:bodyPr/>
                    <a:lstStyle/>
                    <a:p>
                      <a:pPr lvl="1" algn="l" fontAlgn="b"/>
                      <a:r>
                        <a:rPr lang="en-US" sz="1500" b="0" i="0" u="none" strike="noStrike">
                          <a:solidFill>
                            <a:srgbClr val="000000"/>
                          </a:solidFill>
                          <a:effectLst/>
                          <a:latin typeface="Arial" panose="020B0604020202020204" pitchFamily="34" charset="0"/>
                          <a:cs typeface="Arial" panose="020B0604020202020204" pitchFamily="34" charset="0"/>
                        </a:rPr>
                        <a:t>Utilities</a:t>
                      </a:r>
                    </a:p>
                  </a:txBody>
                  <a:tcPr marL="0" marR="0" marT="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500" b="0" i="0" u="none" strike="noStrike" dirty="0">
                          <a:solidFill>
                            <a:srgbClr val="000000"/>
                          </a:solidFill>
                          <a:effectLst/>
                          <a:latin typeface="Arial" panose="020B0604020202020204" pitchFamily="34" charset="0"/>
                          <a:cs typeface="Arial" panose="020B0604020202020204" pitchFamily="34" charset="0"/>
                        </a:rPr>
                        <a:t>811.82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500" b="0" i="0" u="none" strike="noStrike">
                          <a:solidFill>
                            <a:srgbClr val="000000"/>
                          </a:solidFill>
                          <a:effectLst/>
                          <a:latin typeface="Arial" panose="020B0604020202020204" pitchFamily="34" charset="0"/>
                          <a:cs typeface="Arial" panose="020B0604020202020204" pitchFamily="34" charset="0"/>
                        </a:rPr>
                        <a:t>3.85%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500" b="0" i="0" u="none" strike="noStrike">
                          <a:solidFill>
                            <a:srgbClr val="000000"/>
                          </a:solidFill>
                          <a:effectLst/>
                          <a:latin typeface="Arial" panose="020B0604020202020204" pitchFamily="34" charset="0"/>
                          <a:cs typeface="Arial" panose="020B0604020202020204" pitchFamily="34" charset="0"/>
                        </a:rPr>
                        <a:t>$284,136</a:t>
                      </a: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500" b="0" i="0" u="none" strike="noStrike">
                          <a:solidFill>
                            <a:srgbClr val="000000"/>
                          </a:solidFill>
                          <a:effectLst/>
                          <a:latin typeface="Arial" panose="020B0604020202020204" pitchFamily="34" charset="0"/>
                          <a:cs typeface="Arial" panose="020B0604020202020204" pitchFamily="34" charset="0"/>
                        </a:rPr>
                        <a:t>$292,660</a:t>
                      </a:r>
                    </a:p>
                  </a:txBody>
                  <a:tcPr marL="0" marR="0" marT="0" marB="0" anchor="b">
                    <a:lnL>
                      <a:noFill/>
                    </a:lnL>
                    <a:lnR>
                      <a:noFill/>
                    </a:lnR>
                    <a:lnT>
                      <a:noFill/>
                    </a:lnT>
                    <a:lnB>
                      <a:noFill/>
                    </a:lnB>
                  </a:tcPr>
                </a:tc>
                <a:tc>
                  <a:txBody>
                    <a:bodyPr/>
                    <a:lstStyle/>
                    <a:p>
                      <a:pPr algn="r" fontAlgn="b"/>
                      <a:r>
                        <a:rPr lang="en-US" sz="1500" b="0" i="0" u="none" strike="noStrike">
                          <a:solidFill>
                            <a:srgbClr val="000000"/>
                          </a:solidFill>
                          <a:effectLst/>
                          <a:latin typeface="Arial" panose="020B0604020202020204" pitchFamily="34" charset="0"/>
                          <a:cs typeface="Arial" panose="020B0604020202020204" pitchFamily="34" charset="0"/>
                        </a:rPr>
                        <a:t>$301,440</a:t>
                      </a:r>
                    </a:p>
                  </a:txBody>
                  <a:tcPr marL="0" marR="0" marT="0" marB="0" anchor="b">
                    <a:lnL>
                      <a:noFill/>
                    </a:lnL>
                    <a:lnR>
                      <a:noFill/>
                    </a:lnR>
                    <a:lnT>
                      <a:noFill/>
                    </a:lnT>
                    <a:lnB>
                      <a:noFill/>
                    </a:lnB>
                  </a:tcPr>
                </a:tc>
                <a:tc>
                  <a:txBody>
                    <a:bodyPr/>
                    <a:lstStyle/>
                    <a:p>
                      <a:pPr algn="r" fontAlgn="b"/>
                      <a:r>
                        <a:rPr lang="en-US" sz="1500" b="0" i="0" u="none" strike="noStrike">
                          <a:solidFill>
                            <a:srgbClr val="000000"/>
                          </a:solidFill>
                          <a:effectLst/>
                          <a:latin typeface="Arial" panose="020B0604020202020204" pitchFamily="34" charset="0"/>
                          <a:cs typeface="Arial" panose="020B0604020202020204" pitchFamily="34" charset="0"/>
                        </a:rPr>
                        <a:t>$310,483</a:t>
                      </a:r>
                    </a:p>
                  </a:txBody>
                  <a:tcPr marL="0" marR="0" marT="0" marB="0" anchor="b">
                    <a:lnL>
                      <a:noFill/>
                    </a:lnL>
                    <a:lnR>
                      <a:noFill/>
                    </a:lnR>
                    <a:lnT>
                      <a:noFill/>
                    </a:lnT>
                    <a:lnB>
                      <a:noFill/>
                    </a:lnB>
                  </a:tcPr>
                </a:tc>
                <a:extLst>
                  <a:ext uri="{0D108BD9-81ED-4DB2-BD59-A6C34878D82A}">
                    <a16:rowId xmlns:a16="http://schemas.microsoft.com/office/drawing/2014/main" val="21779400"/>
                  </a:ext>
                </a:extLst>
              </a:tr>
              <a:tr h="91440">
                <a:tc>
                  <a:txBody>
                    <a:bodyPr/>
                    <a:lstStyle/>
                    <a:p>
                      <a:pPr lvl="1" algn="l" fontAlgn="b"/>
                      <a:r>
                        <a:rPr lang="en-US" sz="1500" b="0" i="0" u="none" strike="noStrike">
                          <a:solidFill>
                            <a:srgbClr val="000000"/>
                          </a:solidFill>
                          <a:effectLst/>
                          <a:latin typeface="Arial" panose="020B0604020202020204" pitchFamily="34" charset="0"/>
                          <a:cs typeface="Arial" panose="020B0604020202020204" pitchFamily="34" charset="0"/>
                        </a:rPr>
                        <a:t>Repairs &amp; Maintenance</a:t>
                      </a:r>
                    </a:p>
                  </a:txBody>
                  <a:tcPr marL="0" marR="0" marT="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500" b="0" i="0" u="none" strike="noStrike" dirty="0">
                          <a:solidFill>
                            <a:srgbClr val="000000"/>
                          </a:solidFill>
                          <a:effectLst/>
                          <a:latin typeface="Arial" panose="020B0604020202020204" pitchFamily="34" charset="0"/>
                          <a:cs typeface="Arial" panose="020B0604020202020204" pitchFamily="34" charset="0"/>
                        </a:rPr>
                        <a:t>875.35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500" b="0" i="0" u="none" strike="noStrike">
                          <a:solidFill>
                            <a:srgbClr val="000000"/>
                          </a:solidFill>
                          <a:effectLst/>
                          <a:latin typeface="Arial" panose="020B0604020202020204" pitchFamily="34" charset="0"/>
                          <a:cs typeface="Arial" panose="020B0604020202020204" pitchFamily="34" charset="0"/>
                        </a:rPr>
                        <a:t>4.15%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500" b="0" i="0" u="none" strike="noStrike">
                          <a:solidFill>
                            <a:srgbClr val="000000"/>
                          </a:solidFill>
                          <a:effectLst/>
                          <a:latin typeface="Arial" panose="020B0604020202020204" pitchFamily="34" charset="0"/>
                          <a:cs typeface="Arial" panose="020B0604020202020204" pitchFamily="34" charset="0"/>
                        </a:rPr>
                        <a:t>$306,373</a:t>
                      </a: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500" b="0" i="0" u="none" strike="noStrike">
                          <a:solidFill>
                            <a:srgbClr val="000000"/>
                          </a:solidFill>
                          <a:effectLst/>
                          <a:latin typeface="Arial" panose="020B0604020202020204" pitchFamily="34" charset="0"/>
                          <a:cs typeface="Arial" panose="020B0604020202020204" pitchFamily="34" charset="0"/>
                        </a:rPr>
                        <a:t>$315,564</a:t>
                      </a:r>
                    </a:p>
                  </a:txBody>
                  <a:tcPr marL="0" marR="0" marT="0" marB="0" anchor="b">
                    <a:lnL>
                      <a:noFill/>
                    </a:lnL>
                    <a:lnR>
                      <a:noFill/>
                    </a:lnR>
                    <a:lnT>
                      <a:noFill/>
                    </a:lnT>
                    <a:lnB>
                      <a:noFill/>
                    </a:lnB>
                  </a:tcPr>
                </a:tc>
                <a:tc>
                  <a:txBody>
                    <a:bodyPr/>
                    <a:lstStyle/>
                    <a:p>
                      <a:pPr algn="r" fontAlgn="b"/>
                      <a:r>
                        <a:rPr lang="en-US" sz="1500" b="0" i="0" u="none" strike="noStrike" dirty="0">
                          <a:solidFill>
                            <a:srgbClr val="000000"/>
                          </a:solidFill>
                          <a:effectLst/>
                          <a:latin typeface="Arial" panose="020B0604020202020204" pitchFamily="34" charset="0"/>
                          <a:cs typeface="Arial" panose="020B0604020202020204" pitchFamily="34" charset="0"/>
                        </a:rPr>
                        <a:t>$325,031</a:t>
                      </a:r>
                    </a:p>
                  </a:txBody>
                  <a:tcPr marL="0" marR="0" marT="0" marB="0" anchor="b">
                    <a:lnL>
                      <a:noFill/>
                    </a:lnL>
                    <a:lnR>
                      <a:noFill/>
                    </a:lnR>
                    <a:lnT>
                      <a:noFill/>
                    </a:lnT>
                    <a:lnB>
                      <a:noFill/>
                    </a:lnB>
                  </a:tcPr>
                </a:tc>
                <a:tc>
                  <a:txBody>
                    <a:bodyPr/>
                    <a:lstStyle/>
                    <a:p>
                      <a:pPr algn="r" fontAlgn="b"/>
                      <a:r>
                        <a:rPr lang="en-US" sz="1500" b="0" i="0" u="none" strike="noStrike">
                          <a:solidFill>
                            <a:srgbClr val="000000"/>
                          </a:solidFill>
                          <a:effectLst/>
                          <a:latin typeface="Arial" panose="020B0604020202020204" pitchFamily="34" charset="0"/>
                          <a:cs typeface="Arial" panose="020B0604020202020204" pitchFamily="34" charset="0"/>
                        </a:rPr>
                        <a:t>$334,782</a:t>
                      </a:r>
                    </a:p>
                  </a:txBody>
                  <a:tcPr marL="0" marR="0" marT="0" marB="0" anchor="b">
                    <a:lnL>
                      <a:noFill/>
                    </a:lnL>
                    <a:lnR>
                      <a:noFill/>
                    </a:lnR>
                    <a:lnT>
                      <a:noFill/>
                    </a:lnT>
                    <a:lnB>
                      <a:noFill/>
                    </a:lnB>
                  </a:tcPr>
                </a:tc>
                <a:extLst>
                  <a:ext uri="{0D108BD9-81ED-4DB2-BD59-A6C34878D82A}">
                    <a16:rowId xmlns:a16="http://schemas.microsoft.com/office/drawing/2014/main" val="73378229"/>
                  </a:ext>
                </a:extLst>
              </a:tr>
              <a:tr h="91440">
                <a:tc>
                  <a:txBody>
                    <a:bodyPr/>
                    <a:lstStyle/>
                    <a:p>
                      <a:pPr lvl="1" algn="l" fontAlgn="b"/>
                      <a:r>
                        <a:rPr lang="en-US" sz="1500" b="0" i="0" u="none" strike="noStrike">
                          <a:solidFill>
                            <a:srgbClr val="000000"/>
                          </a:solidFill>
                          <a:effectLst/>
                          <a:latin typeface="Arial" panose="020B0604020202020204" pitchFamily="34" charset="0"/>
                          <a:cs typeface="Arial" panose="020B0604020202020204" pitchFamily="34" charset="0"/>
                        </a:rPr>
                        <a:t>Real Estate Taxes</a:t>
                      </a:r>
                    </a:p>
                  </a:txBody>
                  <a:tcPr marL="0" marR="0" marT="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500" b="0" i="0" u="none" strike="noStrike" dirty="0">
                          <a:solidFill>
                            <a:srgbClr val="000000"/>
                          </a:solidFill>
                          <a:effectLst/>
                          <a:latin typeface="Arial" panose="020B0604020202020204" pitchFamily="34" charset="0"/>
                          <a:cs typeface="Arial" panose="020B0604020202020204" pitchFamily="34" charset="0"/>
                        </a:rPr>
                        <a:t>1,545.98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500" b="0" i="0" u="none" strike="noStrike">
                          <a:solidFill>
                            <a:srgbClr val="000000"/>
                          </a:solidFill>
                          <a:effectLst/>
                          <a:latin typeface="Arial" panose="020B0604020202020204" pitchFamily="34" charset="0"/>
                          <a:cs typeface="Arial" panose="020B0604020202020204" pitchFamily="34" charset="0"/>
                        </a:rPr>
                        <a:t>7.34%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500" b="0" i="0" u="none" strike="noStrike">
                          <a:solidFill>
                            <a:srgbClr val="000000"/>
                          </a:solidFill>
                          <a:effectLst/>
                          <a:latin typeface="Arial" panose="020B0604020202020204" pitchFamily="34" charset="0"/>
                          <a:cs typeface="Arial" panose="020B0604020202020204" pitchFamily="34" charset="0"/>
                        </a:rPr>
                        <a:t>$541,094</a:t>
                      </a: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500" b="0" i="0" u="none" strike="noStrike">
                          <a:solidFill>
                            <a:srgbClr val="000000"/>
                          </a:solidFill>
                          <a:effectLst/>
                          <a:latin typeface="Arial" panose="020B0604020202020204" pitchFamily="34" charset="0"/>
                          <a:cs typeface="Arial" panose="020B0604020202020204" pitchFamily="34" charset="0"/>
                        </a:rPr>
                        <a:t>$557,327</a:t>
                      </a:r>
                    </a:p>
                  </a:txBody>
                  <a:tcPr marL="0" marR="0" marT="0" marB="0" anchor="b">
                    <a:lnL>
                      <a:noFill/>
                    </a:lnL>
                    <a:lnR>
                      <a:noFill/>
                    </a:lnR>
                    <a:lnT>
                      <a:noFill/>
                    </a:lnT>
                    <a:lnB>
                      <a:noFill/>
                    </a:lnB>
                  </a:tcPr>
                </a:tc>
                <a:tc>
                  <a:txBody>
                    <a:bodyPr/>
                    <a:lstStyle/>
                    <a:p>
                      <a:pPr algn="r" fontAlgn="b"/>
                      <a:r>
                        <a:rPr lang="en-US" sz="1500" b="0" i="0" u="none" strike="noStrike" dirty="0">
                          <a:solidFill>
                            <a:srgbClr val="000000"/>
                          </a:solidFill>
                          <a:effectLst/>
                          <a:latin typeface="Arial" panose="020B0604020202020204" pitchFamily="34" charset="0"/>
                          <a:cs typeface="Arial" panose="020B0604020202020204" pitchFamily="34" charset="0"/>
                        </a:rPr>
                        <a:t>$574,047</a:t>
                      </a:r>
                    </a:p>
                  </a:txBody>
                  <a:tcPr marL="0" marR="0" marT="0" marB="0" anchor="b">
                    <a:lnL>
                      <a:noFill/>
                    </a:lnL>
                    <a:lnR>
                      <a:noFill/>
                    </a:lnR>
                    <a:lnT>
                      <a:noFill/>
                    </a:lnT>
                    <a:lnB>
                      <a:noFill/>
                    </a:lnB>
                  </a:tcPr>
                </a:tc>
                <a:tc>
                  <a:txBody>
                    <a:bodyPr/>
                    <a:lstStyle/>
                    <a:p>
                      <a:pPr algn="r" fontAlgn="b"/>
                      <a:r>
                        <a:rPr lang="en-US" sz="1500" b="0" i="0" u="none" strike="noStrike">
                          <a:solidFill>
                            <a:srgbClr val="000000"/>
                          </a:solidFill>
                          <a:effectLst/>
                          <a:latin typeface="Arial" panose="020B0604020202020204" pitchFamily="34" charset="0"/>
                          <a:cs typeface="Arial" panose="020B0604020202020204" pitchFamily="34" charset="0"/>
                        </a:rPr>
                        <a:t>$591,268</a:t>
                      </a:r>
                    </a:p>
                  </a:txBody>
                  <a:tcPr marL="0" marR="0" marT="0" marB="0" anchor="b">
                    <a:lnL>
                      <a:noFill/>
                    </a:lnL>
                    <a:lnR>
                      <a:noFill/>
                    </a:lnR>
                    <a:lnT>
                      <a:noFill/>
                    </a:lnT>
                    <a:lnB>
                      <a:noFill/>
                    </a:lnB>
                  </a:tcPr>
                </a:tc>
                <a:extLst>
                  <a:ext uri="{0D108BD9-81ED-4DB2-BD59-A6C34878D82A}">
                    <a16:rowId xmlns:a16="http://schemas.microsoft.com/office/drawing/2014/main" val="3411862739"/>
                  </a:ext>
                </a:extLst>
              </a:tr>
              <a:tr h="91440">
                <a:tc>
                  <a:txBody>
                    <a:bodyPr/>
                    <a:lstStyle/>
                    <a:p>
                      <a:pPr lvl="1" algn="l" fontAlgn="b"/>
                      <a:r>
                        <a:rPr lang="en-US" sz="1500" b="0" i="0" u="none" strike="noStrike">
                          <a:solidFill>
                            <a:srgbClr val="000000"/>
                          </a:solidFill>
                          <a:effectLst/>
                          <a:latin typeface="Arial" panose="020B0604020202020204" pitchFamily="34" charset="0"/>
                          <a:cs typeface="Arial" panose="020B0604020202020204" pitchFamily="34" charset="0"/>
                        </a:rPr>
                        <a:t>Administrative Expense</a:t>
                      </a:r>
                    </a:p>
                  </a:txBody>
                  <a:tcPr marL="0" marR="0" marT="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500" b="0" i="0" u="none" strike="noStrike" dirty="0">
                          <a:solidFill>
                            <a:srgbClr val="000000"/>
                          </a:solidFill>
                          <a:effectLst/>
                          <a:latin typeface="Arial" panose="020B0604020202020204" pitchFamily="34" charset="0"/>
                          <a:cs typeface="Arial" panose="020B0604020202020204" pitchFamily="34" charset="0"/>
                        </a:rPr>
                        <a:t>663.57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500" b="0" i="0" u="none" strike="noStrike">
                          <a:solidFill>
                            <a:srgbClr val="000000"/>
                          </a:solidFill>
                          <a:effectLst/>
                          <a:latin typeface="Arial" panose="020B0604020202020204" pitchFamily="34" charset="0"/>
                          <a:cs typeface="Arial" panose="020B0604020202020204" pitchFamily="34" charset="0"/>
                        </a:rPr>
                        <a:t>3.15%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500" b="0" i="0" u="none" strike="noStrike">
                          <a:solidFill>
                            <a:srgbClr val="000000"/>
                          </a:solidFill>
                          <a:effectLst/>
                          <a:latin typeface="Arial" panose="020B0604020202020204" pitchFamily="34" charset="0"/>
                          <a:cs typeface="Arial" panose="020B0604020202020204" pitchFamily="34" charset="0"/>
                        </a:rPr>
                        <a:t>$232,251</a:t>
                      </a: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500" b="0" i="0" u="none" strike="noStrike">
                          <a:solidFill>
                            <a:srgbClr val="000000"/>
                          </a:solidFill>
                          <a:effectLst/>
                          <a:latin typeface="Arial" panose="020B0604020202020204" pitchFamily="34" charset="0"/>
                          <a:cs typeface="Arial" panose="020B0604020202020204" pitchFamily="34" charset="0"/>
                        </a:rPr>
                        <a:t>$239,218</a:t>
                      </a:r>
                    </a:p>
                  </a:txBody>
                  <a:tcPr marL="0" marR="0" marT="0" marB="0" anchor="b">
                    <a:lnL>
                      <a:noFill/>
                    </a:lnL>
                    <a:lnR>
                      <a:noFill/>
                    </a:lnR>
                    <a:lnT>
                      <a:noFill/>
                    </a:lnT>
                    <a:lnB>
                      <a:noFill/>
                    </a:lnB>
                  </a:tcPr>
                </a:tc>
                <a:tc>
                  <a:txBody>
                    <a:bodyPr/>
                    <a:lstStyle/>
                    <a:p>
                      <a:pPr algn="r" fontAlgn="b"/>
                      <a:r>
                        <a:rPr lang="en-US" sz="1500" b="0" i="0" u="none" strike="noStrike" dirty="0">
                          <a:solidFill>
                            <a:srgbClr val="000000"/>
                          </a:solidFill>
                          <a:effectLst/>
                          <a:latin typeface="Arial" panose="020B0604020202020204" pitchFamily="34" charset="0"/>
                          <a:cs typeface="Arial" panose="020B0604020202020204" pitchFamily="34" charset="0"/>
                        </a:rPr>
                        <a:t>$246,395</a:t>
                      </a:r>
                    </a:p>
                  </a:txBody>
                  <a:tcPr marL="0" marR="0" marT="0" marB="0" anchor="b">
                    <a:lnL>
                      <a:noFill/>
                    </a:lnL>
                    <a:lnR>
                      <a:noFill/>
                    </a:lnR>
                    <a:lnT>
                      <a:noFill/>
                    </a:lnT>
                    <a:lnB>
                      <a:noFill/>
                    </a:lnB>
                  </a:tcPr>
                </a:tc>
                <a:tc>
                  <a:txBody>
                    <a:bodyPr/>
                    <a:lstStyle/>
                    <a:p>
                      <a:pPr algn="r" fontAlgn="b"/>
                      <a:r>
                        <a:rPr lang="en-US" sz="1500" b="0" i="0" u="none" strike="noStrike">
                          <a:solidFill>
                            <a:srgbClr val="000000"/>
                          </a:solidFill>
                          <a:effectLst/>
                          <a:latin typeface="Arial" panose="020B0604020202020204" pitchFamily="34" charset="0"/>
                          <a:cs typeface="Arial" panose="020B0604020202020204" pitchFamily="34" charset="0"/>
                        </a:rPr>
                        <a:t>$253,786</a:t>
                      </a:r>
                    </a:p>
                  </a:txBody>
                  <a:tcPr marL="0" marR="0" marT="0" marB="0" anchor="b">
                    <a:lnL>
                      <a:noFill/>
                    </a:lnL>
                    <a:lnR>
                      <a:noFill/>
                    </a:lnR>
                    <a:lnT>
                      <a:noFill/>
                    </a:lnT>
                    <a:lnB>
                      <a:noFill/>
                    </a:lnB>
                  </a:tcPr>
                </a:tc>
                <a:extLst>
                  <a:ext uri="{0D108BD9-81ED-4DB2-BD59-A6C34878D82A}">
                    <a16:rowId xmlns:a16="http://schemas.microsoft.com/office/drawing/2014/main" val="3752916477"/>
                  </a:ext>
                </a:extLst>
              </a:tr>
              <a:tr h="91440">
                <a:tc>
                  <a:txBody>
                    <a:bodyPr/>
                    <a:lstStyle/>
                    <a:p>
                      <a:pPr lvl="1" algn="l" fontAlgn="b"/>
                      <a:r>
                        <a:rPr lang="en-US" sz="1500" b="0" i="0" u="none" strike="noStrike">
                          <a:solidFill>
                            <a:srgbClr val="000000"/>
                          </a:solidFill>
                          <a:effectLst/>
                          <a:latin typeface="Arial" panose="020B0604020202020204" pitchFamily="34" charset="0"/>
                          <a:cs typeface="Arial" panose="020B0604020202020204" pitchFamily="34" charset="0"/>
                        </a:rPr>
                        <a:t>Insurance</a:t>
                      </a:r>
                    </a:p>
                  </a:txBody>
                  <a:tcPr marL="0" marR="0" marT="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500" b="0" i="0" u="none" strike="noStrike" dirty="0">
                          <a:solidFill>
                            <a:srgbClr val="000000"/>
                          </a:solidFill>
                          <a:effectLst/>
                          <a:latin typeface="Arial" panose="020B0604020202020204" pitchFamily="34" charset="0"/>
                          <a:cs typeface="Arial" panose="020B0604020202020204" pitchFamily="34" charset="0"/>
                        </a:rPr>
                        <a:t>374.14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500" b="0" i="0" u="none" strike="noStrike">
                          <a:solidFill>
                            <a:srgbClr val="000000"/>
                          </a:solidFill>
                          <a:effectLst/>
                          <a:latin typeface="Arial" panose="020B0604020202020204" pitchFamily="34" charset="0"/>
                          <a:cs typeface="Arial" panose="020B0604020202020204" pitchFamily="34" charset="0"/>
                        </a:rPr>
                        <a:t>1.78%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500" b="0" i="0" u="none" strike="noStrike">
                          <a:solidFill>
                            <a:srgbClr val="000000"/>
                          </a:solidFill>
                          <a:effectLst/>
                          <a:latin typeface="Arial" panose="020B0604020202020204" pitchFamily="34" charset="0"/>
                          <a:cs typeface="Arial" panose="020B0604020202020204" pitchFamily="34" charset="0"/>
                        </a:rPr>
                        <a:t>$130,950</a:t>
                      </a: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500" b="0" i="0" u="none" strike="noStrike">
                          <a:solidFill>
                            <a:srgbClr val="000000"/>
                          </a:solidFill>
                          <a:effectLst/>
                          <a:latin typeface="Arial" panose="020B0604020202020204" pitchFamily="34" charset="0"/>
                          <a:cs typeface="Arial" panose="020B0604020202020204" pitchFamily="34" charset="0"/>
                        </a:rPr>
                        <a:t>$134,878</a:t>
                      </a:r>
                    </a:p>
                  </a:txBody>
                  <a:tcPr marL="0" marR="0" marT="0" marB="0" anchor="b">
                    <a:lnL>
                      <a:noFill/>
                    </a:lnL>
                    <a:lnR>
                      <a:noFill/>
                    </a:lnR>
                    <a:lnT>
                      <a:noFill/>
                    </a:lnT>
                    <a:lnB>
                      <a:noFill/>
                    </a:lnB>
                  </a:tcPr>
                </a:tc>
                <a:tc>
                  <a:txBody>
                    <a:bodyPr/>
                    <a:lstStyle/>
                    <a:p>
                      <a:pPr algn="r" fontAlgn="b"/>
                      <a:r>
                        <a:rPr lang="en-US" sz="1500" b="0" i="0" u="none" strike="noStrike" dirty="0">
                          <a:solidFill>
                            <a:srgbClr val="000000"/>
                          </a:solidFill>
                          <a:effectLst/>
                          <a:latin typeface="Arial" panose="020B0604020202020204" pitchFamily="34" charset="0"/>
                          <a:cs typeface="Arial" panose="020B0604020202020204" pitchFamily="34" charset="0"/>
                        </a:rPr>
                        <a:t>$138,925</a:t>
                      </a:r>
                    </a:p>
                  </a:txBody>
                  <a:tcPr marL="0" marR="0" marT="0" marB="0" anchor="b">
                    <a:lnL>
                      <a:noFill/>
                    </a:lnL>
                    <a:lnR>
                      <a:noFill/>
                    </a:lnR>
                    <a:lnT>
                      <a:noFill/>
                    </a:lnT>
                    <a:lnB>
                      <a:noFill/>
                    </a:lnB>
                  </a:tcPr>
                </a:tc>
                <a:tc>
                  <a:txBody>
                    <a:bodyPr/>
                    <a:lstStyle/>
                    <a:p>
                      <a:pPr algn="r" fontAlgn="b"/>
                      <a:r>
                        <a:rPr lang="en-US" sz="1500" b="0" i="0" u="none" strike="noStrike">
                          <a:solidFill>
                            <a:srgbClr val="000000"/>
                          </a:solidFill>
                          <a:effectLst/>
                          <a:latin typeface="Arial" panose="020B0604020202020204" pitchFamily="34" charset="0"/>
                          <a:cs typeface="Arial" panose="020B0604020202020204" pitchFamily="34" charset="0"/>
                        </a:rPr>
                        <a:t>$143,092</a:t>
                      </a:r>
                    </a:p>
                  </a:txBody>
                  <a:tcPr marL="0" marR="0" marT="0" marB="0" anchor="b">
                    <a:lnL>
                      <a:noFill/>
                    </a:lnL>
                    <a:lnR>
                      <a:noFill/>
                    </a:lnR>
                    <a:lnT>
                      <a:noFill/>
                    </a:lnT>
                    <a:lnB>
                      <a:noFill/>
                    </a:lnB>
                  </a:tcPr>
                </a:tc>
                <a:extLst>
                  <a:ext uri="{0D108BD9-81ED-4DB2-BD59-A6C34878D82A}">
                    <a16:rowId xmlns:a16="http://schemas.microsoft.com/office/drawing/2014/main" val="2465490617"/>
                  </a:ext>
                </a:extLst>
              </a:tr>
              <a:tr h="91440">
                <a:tc>
                  <a:txBody>
                    <a:bodyPr/>
                    <a:lstStyle/>
                    <a:p>
                      <a:pPr lvl="1" algn="l" fontAlgn="b"/>
                      <a:r>
                        <a:rPr lang="en-US" sz="1500" b="0" i="0" u="none" strike="noStrike" dirty="0">
                          <a:solidFill>
                            <a:srgbClr val="000000"/>
                          </a:solidFill>
                          <a:effectLst/>
                          <a:latin typeface="Arial" panose="020B0604020202020204" pitchFamily="34" charset="0"/>
                          <a:cs typeface="Arial" panose="020B0604020202020204" pitchFamily="34" charset="0"/>
                        </a:rPr>
                        <a:t>Replacement Reserve</a:t>
                      </a:r>
                    </a:p>
                  </a:txBody>
                  <a:tcPr marL="0" marR="0" marT="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500" b="0" i="0" u="none" strike="noStrike" dirty="0">
                          <a:solidFill>
                            <a:srgbClr val="000000"/>
                          </a:solidFill>
                          <a:effectLst/>
                          <a:latin typeface="Arial" panose="020B0604020202020204" pitchFamily="34" charset="0"/>
                          <a:cs typeface="Arial" panose="020B0604020202020204" pitchFamily="34" charset="0"/>
                        </a:rPr>
                        <a:t>600.04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b"/>
                      <a:r>
                        <a:rPr lang="en-US" sz="1500" b="0" i="0" u="none" strike="noStrike">
                          <a:solidFill>
                            <a:srgbClr val="000000"/>
                          </a:solidFill>
                          <a:effectLst/>
                          <a:latin typeface="Arial" panose="020B0604020202020204" pitchFamily="34" charset="0"/>
                          <a:cs typeface="Arial" panose="020B0604020202020204" pitchFamily="34" charset="0"/>
                        </a:rPr>
                        <a:t>2.85%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b"/>
                      <a:r>
                        <a:rPr lang="en-US" sz="1500" b="0" i="0" u="none" strike="noStrike">
                          <a:solidFill>
                            <a:srgbClr val="000000"/>
                          </a:solidFill>
                          <a:effectLst/>
                          <a:latin typeface="Arial" panose="020B0604020202020204" pitchFamily="34" charset="0"/>
                          <a:cs typeface="Arial" panose="020B0604020202020204" pitchFamily="34" charset="0"/>
                        </a:rPr>
                        <a:t>$210,014</a:t>
                      </a:r>
                    </a:p>
                  </a:txBody>
                  <a:tcPr marL="0" marR="0" marT="0"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500" b="0" i="0" u="none" strike="noStrike">
                          <a:solidFill>
                            <a:srgbClr val="000000"/>
                          </a:solidFill>
                          <a:effectLst/>
                          <a:latin typeface="Arial" panose="020B0604020202020204" pitchFamily="34" charset="0"/>
                          <a:cs typeface="Arial" panose="020B0604020202020204" pitchFamily="34" charset="0"/>
                        </a:rPr>
                        <a:t>$216,314</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500" b="0" i="0" u="none" strike="noStrike">
                          <a:solidFill>
                            <a:srgbClr val="000000"/>
                          </a:solidFill>
                          <a:effectLst/>
                          <a:latin typeface="Arial" panose="020B0604020202020204" pitchFamily="34" charset="0"/>
                          <a:cs typeface="Arial" panose="020B0604020202020204" pitchFamily="34" charset="0"/>
                        </a:rPr>
                        <a:t>$222,804</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500" b="0" i="0" u="none" strike="noStrike">
                          <a:solidFill>
                            <a:srgbClr val="000000"/>
                          </a:solidFill>
                          <a:effectLst/>
                          <a:latin typeface="Arial" panose="020B0604020202020204" pitchFamily="34" charset="0"/>
                          <a:cs typeface="Arial" panose="020B0604020202020204" pitchFamily="34" charset="0"/>
                        </a:rPr>
                        <a:t>$229,488</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00493873"/>
                  </a:ext>
                </a:extLst>
              </a:tr>
              <a:tr h="91440">
                <a:tc>
                  <a:txBody>
                    <a:bodyPr/>
                    <a:lstStyle/>
                    <a:p>
                      <a:pPr algn="l" fontAlgn="b"/>
                      <a:r>
                        <a:rPr lang="en-US" sz="1500" b="0" i="0" u="none" strike="noStrike" dirty="0">
                          <a:solidFill>
                            <a:srgbClr val="000000"/>
                          </a:solidFill>
                          <a:effectLst/>
                          <a:latin typeface="Arial" panose="020B0604020202020204" pitchFamily="34" charset="0"/>
                          <a:cs typeface="Arial" panose="020B0604020202020204" pitchFamily="34" charset="0"/>
                        </a:rPr>
                        <a:t>Total Operating Expenses</a:t>
                      </a:r>
                    </a:p>
                  </a:txBody>
                  <a:tcPr marL="0" marR="0" marT="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500" b="0" i="0" u="none" strike="noStrike" dirty="0">
                          <a:solidFill>
                            <a:srgbClr val="000000"/>
                          </a:solidFill>
                          <a:effectLst/>
                          <a:latin typeface="Arial" panose="020B0604020202020204" pitchFamily="34" charset="0"/>
                          <a:cs typeface="Arial" panose="020B0604020202020204" pitchFamily="34" charset="0"/>
                        </a:rPr>
                        <a:t>                6,154.49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500" b="0" i="0" u="none" strike="noStrike" dirty="0">
                          <a:solidFill>
                            <a:srgbClr val="000000"/>
                          </a:solidFill>
                          <a:effectLst/>
                          <a:latin typeface="Arial" panose="020B0604020202020204" pitchFamily="34" charset="0"/>
                          <a:cs typeface="Arial" panose="020B0604020202020204" pitchFamily="34" charset="0"/>
                        </a:rPr>
                        <a:t>29.82%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500" b="0" i="0" u="none" strike="noStrike">
                          <a:solidFill>
                            <a:srgbClr val="000000"/>
                          </a:solidFill>
                          <a:effectLst/>
                          <a:latin typeface="Arial" panose="020B0604020202020204" pitchFamily="34" charset="0"/>
                          <a:cs typeface="Arial" panose="020B0604020202020204" pitchFamily="34" charset="0"/>
                        </a:rPr>
                        <a:t>$2,198,942</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500" b="0" i="0" u="none" strike="noStrike">
                          <a:solidFill>
                            <a:srgbClr val="000000"/>
                          </a:solidFill>
                          <a:effectLst/>
                          <a:latin typeface="Arial" panose="020B0604020202020204" pitchFamily="34" charset="0"/>
                          <a:cs typeface="Arial" panose="020B0604020202020204" pitchFamily="34" charset="0"/>
                        </a:rPr>
                        <a:t>$2,264,910</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500" b="0" i="0" u="none" strike="noStrike" dirty="0">
                          <a:solidFill>
                            <a:srgbClr val="000000"/>
                          </a:solidFill>
                          <a:effectLst/>
                          <a:latin typeface="Arial" panose="020B0604020202020204" pitchFamily="34" charset="0"/>
                          <a:cs typeface="Arial" panose="020B0604020202020204" pitchFamily="34" charset="0"/>
                        </a:rPr>
                        <a:t>$2,332,857</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500" b="0" i="0" u="none" strike="noStrike" dirty="0">
                          <a:solidFill>
                            <a:srgbClr val="000000"/>
                          </a:solidFill>
                          <a:effectLst/>
                          <a:latin typeface="Arial" panose="020B0604020202020204" pitchFamily="34" charset="0"/>
                          <a:cs typeface="Arial" panose="020B0604020202020204" pitchFamily="34" charset="0"/>
                        </a:rPr>
                        <a:t>$2,402,843</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76216611"/>
                  </a:ext>
                </a:extLst>
              </a:tr>
              <a:tr h="91440">
                <a:tc>
                  <a:txBody>
                    <a:bodyPr/>
                    <a:lstStyle/>
                    <a:p>
                      <a:pPr algn="r" fontAlgn="b"/>
                      <a:r>
                        <a:rPr lang="en-US" sz="1500" b="1" i="0" u="none" strike="noStrike" dirty="0">
                          <a:solidFill>
                            <a:srgbClr val="000000"/>
                          </a:solidFill>
                          <a:effectLst/>
                          <a:latin typeface="Arial" panose="020B0604020202020204" pitchFamily="34" charset="0"/>
                          <a:cs typeface="Arial" panose="020B0604020202020204" pitchFamily="34" charset="0"/>
                        </a:rPr>
                        <a:t>APARTMENT NET OPERATING INCOME</a:t>
                      </a:r>
                    </a:p>
                  </a:txBody>
                  <a:tcPr marL="0" marR="0" marT="0" marB="0" anchor="b">
                    <a:lnL>
                      <a:noFill/>
                    </a:lnL>
                    <a:lnR>
                      <a:noFill/>
                    </a:lnR>
                    <a:lnT>
                      <a:noFill/>
                    </a:lnT>
                    <a:lnB>
                      <a:noFill/>
                    </a:lnB>
                  </a:tcPr>
                </a:tc>
                <a:tc>
                  <a:txBody>
                    <a:bodyPr/>
                    <a:lstStyle/>
                    <a:p>
                      <a:pPr algn="l" fontAlgn="b"/>
                      <a:endParaRPr lang="en-US" sz="1500" b="1" i="0" u="none" strike="noStrike">
                        <a:solidFill>
                          <a:srgbClr val="000000"/>
                        </a:solidFill>
                        <a:effectLst/>
                        <a:latin typeface="Arial" panose="020B0604020202020204" pitchFamily="34" charset="0"/>
                        <a:cs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500" b="1" i="0" u="none" strike="noStrike">
                        <a:solidFill>
                          <a:srgbClr val="000000"/>
                        </a:solidFill>
                        <a:effectLst/>
                        <a:latin typeface="Arial" panose="020B0604020202020204" pitchFamily="34" charset="0"/>
                        <a:cs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500" b="1" i="0" u="none" strike="noStrike">
                          <a:solidFill>
                            <a:srgbClr val="000000"/>
                          </a:solidFill>
                          <a:effectLst/>
                          <a:latin typeface="Arial" panose="020B0604020202020204" pitchFamily="34" charset="0"/>
                          <a:cs typeface="Arial" panose="020B0604020202020204" pitchFamily="34" charset="0"/>
                        </a:rPr>
                        <a:t>$5,176,075</a:t>
                      </a: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500" b="1" i="0" u="none" strike="noStrike">
                          <a:solidFill>
                            <a:srgbClr val="000000"/>
                          </a:solidFill>
                          <a:effectLst/>
                          <a:latin typeface="Arial" panose="020B0604020202020204" pitchFamily="34" charset="0"/>
                          <a:cs typeface="Arial" panose="020B0604020202020204" pitchFamily="34" charset="0"/>
                        </a:rPr>
                        <a:t>$5,301,858</a:t>
                      </a: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500" b="1" i="0" u="none" strike="noStrike">
                          <a:solidFill>
                            <a:srgbClr val="000000"/>
                          </a:solidFill>
                          <a:effectLst/>
                          <a:latin typeface="Arial" panose="020B0604020202020204" pitchFamily="34" charset="0"/>
                          <a:cs typeface="Arial" panose="020B0604020202020204" pitchFamily="34" charset="0"/>
                        </a:rPr>
                        <a:t>$5,430,646</a:t>
                      </a: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500" b="1" i="0" u="none" strike="noStrike" dirty="0">
                          <a:solidFill>
                            <a:srgbClr val="000000"/>
                          </a:solidFill>
                          <a:effectLst/>
                          <a:latin typeface="Arial" panose="020B0604020202020204" pitchFamily="34" charset="0"/>
                          <a:cs typeface="Arial" panose="020B0604020202020204" pitchFamily="34" charset="0"/>
                        </a:rPr>
                        <a:t>$5,562,512</a:t>
                      </a: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43617383"/>
                  </a:ext>
                </a:extLst>
              </a:tr>
              <a:tr h="91440">
                <a:tc>
                  <a:txBody>
                    <a:bodyPr/>
                    <a:lstStyle/>
                    <a:p>
                      <a:pPr algn="r" fontAlgn="b"/>
                      <a:endParaRPr lang="en-US" sz="1500" b="1" i="0" u="none" strike="noStrike">
                        <a:solidFill>
                          <a:srgbClr val="000000"/>
                        </a:solidFill>
                        <a:effectLst/>
                        <a:latin typeface="Arial" panose="020B0604020202020204" pitchFamily="34" charset="0"/>
                        <a:cs typeface="Arial" panose="020B0604020202020204" pitchFamily="34" charset="0"/>
                      </a:endParaRPr>
                    </a:p>
                  </a:txBody>
                  <a:tcPr marL="0" marR="0" marT="0" marB="0" anchor="b">
                    <a:lnL>
                      <a:noFill/>
                    </a:lnL>
                    <a:lnR>
                      <a:noFill/>
                    </a:lnR>
                    <a:lnT>
                      <a:noFill/>
                    </a:lnT>
                    <a:lnB>
                      <a:noFill/>
                    </a:lnB>
                  </a:tcPr>
                </a:tc>
                <a:tc>
                  <a:txBody>
                    <a:bodyPr/>
                    <a:lstStyle/>
                    <a:p>
                      <a:pPr algn="l" fontAlgn="b"/>
                      <a:endParaRPr lang="en-US" sz="1500" b="1" i="0" u="none" strike="noStrike">
                        <a:solidFill>
                          <a:srgbClr val="000000"/>
                        </a:solidFill>
                        <a:effectLst/>
                        <a:latin typeface="Arial" panose="020B0604020202020204" pitchFamily="34" charset="0"/>
                        <a:cs typeface="Arial" panose="020B0604020202020204" pitchFamily="34" charset="0"/>
                      </a:endParaRPr>
                    </a:p>
                  </a:txBody>
                  <a:tcPr marL="0" marR="0" marT="0" marB="0" anchor="b">
                    <a:lnL>
                      <a:noFill/>
                    </a:lnL>
                    <a:lnR>
                      <a:noFill/>
                    </a:lnR>
                    <a:lnT>
                      <a:noFill/>
                    </a:lnT>
                    <a:lnB>
                      <a:noFill/>
                    </a:lnB>
                  </a:tcPr>
                </a:tc>
                <a:tc>
                  <a:txBody>
                    <a:bodyPr/>
                    <a:lstStyle/>
                    <a:p>
                      <a:pPr algn="l" fontAlgn="b"/>
                      <a:endParaRPr lang="en-US" sz="1500" b="1" i="0" u="none" strike="noStrike">
                        <a:solidFill>
                          <a:srgbClr val="000000"/>
                        </a:solidFill>
                        <a:effectLst/>
                        <a:latin typeface="Arial" panose="020B0604020202020204" pitchFamily="34" charset="0"/>
                        <a:cs typeface="Arial" panose="020B0604020202020204" pitchFamily="34" charset="0"/>
                      </a:endParaRPr>
                    </a:p>
                  </a:txBody>
                  <a:tcPr marL="0" marR="0" marT="0" marB="0" anchor="b">
                    <a:lnL>
                      <a:noFill/>
                    </a:lnL>
                    <a:lnR>
                      <a:noFill/>
                    </a:lnR>
                    <a:lnT>
                      <a:noFill/>
                    </a:lnT>
                    <a:lnB>
                      <a:noFill/>
                    </a:lnB>
                  </a:tcPr>
                </a:tc>
                <a:tc>
                  <a:txBody>
                    <a:bodyPr/>
                    <a:lstStyle/>
                    <a:p>
                      <a:pPr algn="r" fontAlgn="b"/>
                      <a:endParaRPr lang="en-US" sz="1500" b="1" i="0" u="none" strike="noStrike">
                        <a:solidFill>
                          <a:srgbClr val="000000"/>
                        </a:solidFill>
                        <a:effectLst/>
                        <a:latin typeface="Arial" panose="020B0604020202020204" pitchFamily="34" charset="0"/>
                        <a:cs typeface="Arial" panose="020B060402020202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endParaRPr lang="en-US" sz="1500" b="1" i="0" u="none" strike="noStrike">
                        <a:solidFill>
                          <a:srgbClr val="000000"/>
                        </a:solidFill>
                        <a:effectLst/>
                        <a:latin typeface="Arial" panose="020B0604020202020204" pitchFamily="34" charset="0"/>
                        <a:cs typeface="Arial" panose="020B060402020202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endParaRPr lang="en-US" sz="1500" b="1" i="0" u="none" strike="noStrike">
                        <a:solidFill>
                          <a:srgbClr val="000000"/>
                        </a:solidFill>
                        <a:effectLst/>
                        <a:latin typeface="Arial" panose="020B0604020202020204" pitchFamily="34" charset="0"/>
                        <a:cs typeface="Arial" panose="020B060402020202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endParaRPr lang="en-US" sz="1500" b="1" i="0" u="none" strike="noStrike">
                        <a:solidFill>
                          <a:srgbClr val="000000"/>
                        </a:solidFill>
                        <a:effectLst/>
                        <a:latin typeface="Arial" panose="020B0604020202020204" pitchFamily="34" charset="0"/>
                        <a:cs typeface="Arial" panose="020B060402020202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8124560"/>
                  </a:ext>
                </a:extLst>
              </a:tr>
              <a:tr h="91440">
                <a:tc>
                  <a:txBody>
                    <a:bodyPr/>
                    <a:lstStyle/>
                    <a:p>
                      <a:pPr algn="l" fontAlgn="b"/>
                      <a:r>
                        <a:rPr lang="en-US" sz="1500" b="0" i="0" u="none" strike="noStrike" dirty="0">
                          <a:solidFill>
                            <a:srgbClr val="000000"/>
                          </a:solidFill>
                          <a:effectLst/>
                          <a:latin typeface="Arial" panose="020B0604020202020204" pitchFamily="34" charset="0"/>
                          <a:cs typeface="Arial" panose="020B0604020202020204" pitchFamily="34" charset="0"/>
                        </a:rPr>
                        <a:t>Office/Retail Income</a:t>
                      </a:r>
                    </a:p>
                  </a:txBody>
                  <a:tcPr marL="0" marR="0" marT="0" marB="0" anchor="b">
                    <a:lnL>
                      <a:noFill/>
                    </a:lnL>
                    <a:lnR>
                      <a:noFill/>
                    </a:lnR>
                    <a:lnT>
                      <a:noFill/>
                    </a:lnT>
                    <a:lnB>
                      <a:noFill/>
                    </a:lnB>
                  </a:tcPr>
                </a:tc>
                <a:tc>
                  <a:txBody>
                    <a:bodyPr/>
                    <a:lstStyle/>
                    <a:p>
                      <a:pPr algn="l" fontAlgn="b"/>
                      <a:endParaRPr lang="en-US" sz="15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b">
                    <a:lnL>
                      <a:noFill/>
                    </a:lnL>
                    <a:lnR>
                      <a:noFill/>
                    </a:lnR>
                    <a:lnT>
                      <a:noFill/>
                    </a:lnT>
                    <a:lnB>
                      <a:noFill/>
                    </a:lnB>
                  </a:tcPr>
                </a:tc>
                <a:tc>
                  <a:txBody>
                    <a:bodyPr/>
                    <a:lstStyle/>
                    <a:p>
                      <a:pPr algn="l" fontAlgn="b"/>
                      <a:endParaRPr lang="en-US" sz="15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b">
                    <a:lnL>
                      <a:noFill/>
                    </a:lnL>
                    <a:lnR>
                      <a:noFill/>
                    </a:lnR>
                    <a:lnT>
                      <a:noFill/>
                    </a:lnT>
                    <a:lnB>
                      <a:noFill/>
                    </a:lnB>
                  </a:tcPr>
                </a:tc>
                <a:tc>
                  <a:txBody>
                    <a:bodyPr/>
                    <a:lstStyle/>
                    <a:p>
                      <a:pPr algn="r" fontAlgn="b"/>
                      <a:r>
                        <a:rPr lang="en-US" sz="1500" b="0" i="0" u="none" strike="noStrike" dirty="0">
                          <a:solidFill>
                            <a:srgbClr val="000000"/>
                          </a:solidFill>
                          <a:effectLst/>
                          <a:latin typeface="Arial" panose="020B0604020202020204" pitchFamily="34" charset="0"/>
                          <a:cs typeface="Arial" panose="020B0604020202020204" pitchFamily="34" charset="0"/>
                        </a:rPr>
                        <a:t>$405,600</a:t>
                      </a:r>
                    </a:p>
                  </a:txBody>
                  <a:tcPr marL="0" marR="0" marT="0" marB="0" anchor="b">
                    <a:lnL>
                      <a:noFill/>
                    </a:lnL>
                    <a:lnR>
                      <a:noFill/>
                    </a:lnR>
                    <a:lnT>
                      <a:noFill/>
                    </a:lnT>
                    <a:lnB>
                      <a:noFill/>
                    </a:lnB>
                  </a:tcPr>
                </a:tc>
                <a:tc>
                  <a:txBody>
                    <a:bodyPr/>
                    <a:lstStyle/>
                    <a:p>
                      <a:pPr algn="r" fontAlgn="b"/>
                      <a:r>
                        <a:rPr lang="en-US" sz="1500" b="0" i="0" u="none" strike="noStrike">
                          <a:solidFill>
                            <a:srgbClr val="000000"/>
                          </a:solidFill>
                          <a:effectLst/>
                          <a:latin typeface="Arial" panose="020B0604020202020204" pitchFamily="34" charset="0"/>
                          <a:cs typeface="Arial" panose="020B0604020202020204" pitchFamily="34" charset="0"/>
                        </a:rPr>
                        <a:t>$417,768</a:t>
                      </a:r>
                    </a:p>
                  </a:txBody>
                  <a:tcPr marL="0" marR="0" marT="0" marB="0" anchor="b">
                    <a:lnL>
                      <a:noFill/>
                    </a:lnL>
                    <a:lnR>
                      <a:noFill/>
                    </a:lnR>
                    <a:lnT>
                      <a:noFill/>
                    </a:lnT>
                    <a:lnB>
                      <a:noFill/>
                    </a:lnB>
                  </a:tcPr>
                </a:tc>
                <a:tc>
                  <a:txBody>
                    <a:bodyPr/>
                    <a:lstStyle/>
                    <a:p>
                      <a:pPr algn="r" fontAlgn="b"/>
                      <a:r>
                        <a:rPr lang="en-US" sz="1500" b="0" i="0" u="none" strike="noStrike">
                          <a:solidFill>
                            <a:srgbClr val="000000"/>
                          </a:solidFill>
                          <a:effectLst/>
                          <a:latin typeface="Arial" panose="020B0604020202020204" pitchFamily="34" charset="0"/>
                          <a:cs typeface="Arial" panose="020B0604020202020204" pitchFamily="34" charset="0"/>
                        </a:rPr>
                        <a:t>$430,301</a:t>
                      </a:r>
                    </a:p>
                  </a:txBody>
                  <a:tcPr marL="0" marR="0" marT="0" marB="0" anchor="b">
                    <a:lnL>
                      <a:noFill/>
                    </a:lnL>
                    <a:lnR>
                      <a:noFill/>
                    </a:lnR>
                    <a:lnT>
                      <a:noFill/>
                    </a:lnT>
                    <a:lnB>
                      <a:noFill/>
                    </a:lnB>
                  </a:tcPr>
                </a:tc>
                <a:tc>
                  <a:txBody>
                    <a:bodyPr/>
                    <a:lstStyle/>
                    <a:p>
                      <a:pPr algn="r" fontAlgn="b"/>
                      <a:r>
                        <a:rPr lang="en-US" sz="1500" b="0" i="0" u="none" strike="noStrike">
                          <a:solidFill>
                            <a:srgbClr val="000000"/>
                          </a:solidFill>
                          <a:effectLst/>
                          <a:latin typeface="Arial" panose="020B0604020202020204" pitchFamily="34" charset="0"/>
                          <a:cs typeface="Arial" panose="020B0604020202020204" pitchFamily="34" charset="0"/>
                        </a:rPr>
                        <a:t>$443,210</a:t>
                      </a:r>
                    </a:p>
                  </a:txBody>
                  <a:tcPr marL="0" marR="0" marT="0" marB="0" anchor="b">
                    <a:lnL>
                      <a:noFill/>
                    </a:lnL>
                    <a:lnR>
                      <a:noFill/>
                    </a:lnR>
                    <a:lnT>
                      <a:noFill/>
                    </a:lnT>
                    <a:lnB>
                      <a:noFill/>
                    </a:lnB>
                  </a:tcPr>
                </a:tc>
                <a:extLst>
                  <a:ext uri="{0D108BD9-81ED-4DB2-BD59-A6C34878D82A}">
                    <a16:rowId xmlns:a16="http://schemas.microsoft.com/office/drawing/2014/main" val="831574053"/>
                  </a:ext>
                </a:extLst>
              </a:tr>
              <a:tr h="91440">
                <a:tc>
                  <a:txBody>
                    <a:bodyPr/>
                    <a:lstStyle/>
                    <a:p>
                      <a:pPr algn="l" fontAlgn="b"/>
                      <a:r>
                        <a:rPr lang="en-US" sz="1500" b="1" i="0" u="none" strike="noStrike" dirty="0">
                          <a:solidFill>
                            <a:srgbClr val="000000"/>
                          </a:solidFill>
                          <a:effectLst/>
                          <a:latin typeface="Arial" panose="020B0604020202020204" pitchFamily="34" charset="0"/>
                          <a:cs typeface="Arial" panose="020B0604020202020204" pitchFamily="34" charset="0"/>
                        </a:rPr>
                        <a:t>NET OPERATING INCOME</a:t>
                      </a:r>
                    </a:p>
                  </a:txBody>
                  <a:tcPr marL="0" marR="0" marT="0" marB="0" anchor="b">
                    <a:lnL>
                      <a:noFill/>
                    </a:lnL>
                    <a:lnR>
                      <a:noFill/>
                    </a:lnR>
                    <a:lnT>
                      <a:noFill/>
                    </a:lnT>
                    <a:lnB>
                      <a:noFill/>
                    </a:lnB>
                  </a:tcPr>
                </a:tc>
                <a:tc>
                  <a:txBody>
                    <a:bodyPr/>
                    <a:lstStyle/>
                    <a:p>
                      <a:pPr algn="l" fontAlgn="b"/>
                      <a:endParaRPr lang="en-US" sz="15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b">
                    <a:lnL>
                      <a:noFill/>
                    </a:lnL>
                    <a:lnR>
                      <a:noFill/>
                    </a:lnR>
                    <a:lnT>
                      <a:noFill/>
                    </a:lnT>
                    <a:lnB>
                      <a:noFill/>
                    </a:lnB>
                  </a:tcPr>
                </a:tc>
                <a:tc>
                  <a:txBody>
                    <a:bodyPr/>
                    <a:lstStyle/>
                    <a:p>
                      <a:pPr algn="l" fontAlgn="b"/>
                      <a:endParaRPr lang="en-US" sz="15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b">
                    <a:lnL>
                      <a:noFill/>
                    </a:lnL>
                    <a:lnR>
                      <a:noFill/>
                    </a:lnR>
                    <a:lnT>
                      <a:noFill/>
                    </a:lnT>
                    <a:lnB>
                      <a:noFill/>
                    </a:lnB>
                  </a:tcPr>
                </a:tc>
                <a:tc>
                  <a:txBody>
                    <a:bodyPr/>
                    <a:lstStyle/>
                    <a:p>
                      <a:pPr algn="r" fontAlgn="b"/>
                      <a:r>
                        <a:rPr lang="en-US" sz="1500" b="1" i="0" u="none" strike="noStrike">
                          <a:solidFill>
                            <a:srgbClr val="000000"/>
                          </a:solidFill>
                          <a:effectLst/>
                          <a:latin typeface="Arial" panose="020B0604020202020204" pitchFamily="34" charset="0"/>
                          <a:cs typeface="Arial" panose="020B0604020202020204" pitchFamily="34" charset="0"/>
                        </a:rPr>
                        <a:t>$5,581,675</a:t>
                      </a:r>
                    </a:p>
                  </a:txBody>
                  <a:tcPr marL="0" marR="0" marT="0" marB="0" anchor="b">
                    <a:lnL>
                      <a:noFill/>
                    </a:lnL>
                    <a:lnR>
                      <a:noFill/>
                    </a:lnR>
                    <a:lnT>
                      <a:noFill/>
                    </a:lnT>
                    <a:lnB>
                      <a:noFill/>
                    </a:lnB>
                  </a:tcPr>
                </a:tc>
                <a:tc>
                  <a:txBody>
                    <a:bodyPr/>
                    <a:lstStyle/>
                    <a:p>
                      <a:pPr algn="r" fontAlgn="b"/>
                      <a:r>
                        <a:rPr lang="en-US" sz="1500" b="1" i="0" u="none" strike="noStrike">
                          <a:solidFill>
                            <a:srgbClr val="000000"/>
                          </a:solidFill>
                          <a:effectLst/>
                          <a:latin typeface="Arial" panose="020B0604020202020204" pitchFamily="34" charset="0"/>
                          <a:cs typeface="Arial" panose="020B0604020202020204" pitchFamily="34" charset="0"/>
                        </a:rPr>
                        <a:t>$5,719,626</a:t>
                      </a:r>
                    </a:p>
                  </a:txBody>
                  <a:tcPr marL="0" marR="0" marT="0" marB="0" anchor="b">
                    <a:lnL>
                      <a:noFill/>
                    </a:lnL>
                    <a:lnR>
                      <a:noFill/>
                    </a:lnR>
                    <a:lnT>
                      <a:noFill/>
                    </a:lnT>
                    <a:lnB>
                      <a:noFill/>
                    </a:lnB>
                  </a:tcPr>
                </a:tc>
                <a:tc>
                  <a:txBody>
                    <a:bodyPr/>
                    <a:lstStyle/>
                    <a:p>
                      <a:pPr algn="r" fontAlgn="b"/>
                      <a:r>
                        <a:rPr lang="en-US" sz="1500" b="1" i="0" u="none" strike="noStrike">
                          <a:solidFill>
                            <a:srgbClr val="000000"/>
                          </a:solidFill>
                          <a:effectLst/>
                          <a:latin typeface="Arial" panose="020B0604020202020204" pitchFamily="34" charset="0"/>
                          <a:cs typeface="Arial" panose="020B0604020202020204" pitchFamily="34" charset="0"/>
                        </a:rPr>
                        <a:t>$5,860,947</a:t>
                      </a:r>
                    </a:p>
                  </a:txBody>
                  <a:tcPr marL="0" marR="0" marT="0" marB="0" anchor="b">
                    <a:lnL>
                      <a:noFill/>
                    </a:lnL>
                    <a:lnR>
                      <a:noFill/>
                    </a:lnR>
                    <a:lnT>
                      <a:noFill/>
                    </a:lnT>
                    <a:lnB>
                      <a:noFill/>
                    </a:lnB>
                  </a:tcPr>
                </a:tc>
                <a:tc>
                  <a:txBody>
                    <a:bodyPr/>
                    <a:lstStyle/>
                    <a:p>
                      <a:pPr algn="r" fontAlgn="b"/>
                      <a:r>
                        <a:rPr lang="en-US" sz="1500" b="1" i="0" u="none" strike="noStrike" dirty="0">
                          <a:solidFill>
                            <a:srgbClr val="000000"/>
                          </a:solidFill>
                          <a:effectLst/>
                          <a:latin typeface="Arial" panose="020B0604020202020204" pitchFamily="34" charset="0"/>
                          <a:cs typeface="Arial" panose="020B0604020202020204" pitchFamily="34" charset="0"/>
                        </a:rPr>
                        <a:t>$6,005,722</a:t>
                      </a:r>
                    </a:p>
                  </a:txBody>
                  <a:tcPr marL="0" marR="0" marT="0" marB="0" anchor="b">
                    <a:lnL>
                      <a:noFill/>
                    </a:lnL>
                    <a:lnR>
                      <a:noFill/>
                    </a:lnR>
                    <a:lnT>
                      <a:noFill/>
                    </a:lnT>
                    <a:lnB>
                      <a:noFill/>
                    </a:lnB>
                  </a:tcPr>
                </a:tc>
                <a:extLst>
                  <a:ext uri="{0D108BD9-81ED-4DB2-BD59-A6C34878D82A}">
                    <a16:rowId xmlns:a16="http://schemas.microsoft.com/office/drawing/2014/main" val="2277767100"/>
                  </a:ext>
                </a:extLst>
              </a:tr>
            </a:tbl>
          </a:graphicData>
        </a:graphic>
      </p:graphicFrame>
    </p:spTree>
    <p:extLst>
      <p:ext uri="{BB962C8B-B14F-4D97-AF65-F5344CB8AC3E}">
        <p14:creationId xmlns:p14="http://schemas.microsoft.com/office/powerpoint/2010/main" val="3787748853"/>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AD585A2F-5EF4-BB40-B819-5DADAC78F049}"/>
              </a:ext>
            </a:extLst>
          </p:cNvPr>
          <p:cNvSpPr txBox="1">
            <a:spLocks noGrp="1"/>
          </p:cNvSpPr>
          <p:nvPr>
            <p:ph type="title"/>
          </p:nvPr>
        </p:nvSpPr>
        <p:spPr>
          <a:xfrm>
            <a:off x="274320" y="91440"/>
            <a:ext cx="11099800" cy="929341"/>
          </a:xfrm>
          <a:prstGeom prst="rect">
            <a:avLst/>
          </a:prstGeom>
        </p:spPr>
        <p:txBody>
          <a:bodyPr>
            <a:normAutofit/>
          </a:bodyPr>
          <a:lstStyle/>
          <a:p>
            <a:r>
              <a:rPr lang="en-US" sz="4400" dirty="0">
                <a:latin typeface="+mj-lt"/>
              </a:rPr>
              <a:t>Rental Assumptions</a:t>
            </a:r>
            <a:endParaRPr sz="4400" dirty="0">
              <a:latin typeface="+mj-lt"/>
            </a:endParaRPr>
          </a:p>
        </p:txBody>
      </p:sp>
      <p:sp>
        <p:nvSpPr>
          <p:cNvPr id="2" name="Slide Number Placeholder 1">
            <a:extLst>
              <a:ext uri="{FF2B5EF4-FFF2-40B4-BE49-F238E27FC236}">
                <a16:creationId xmlns:a16="http://schemas.microsoft.com/office/drawing/2014/main" id="{BEBE286F-1294-2F4A-9C0E-77791D2D091D}"/>
              </a:ext>
            </a:extLst>
          </p:cNvPr>
          <p:cNvSpPr>
            <a:spLocks noGrp="1"/>
          </p:cNvSpPr>
          <p:nvPr>
            <p:ph type="sldNum" sz="quarter" idx="2"/>
          </p:nvPr>
        </p:nvSpPr>
        <p:spPr/>
        <p:txBody>
          <a:bodyPr/>
          <a:lstStyle/>
          <a:p>
            <a:fld id="{86CB4B4D-7CA3-9044-876B-883B54F8677D}" type="slidenum">
              <a:rPr lang="en-US" smtClean="0"/>
              <a:t>17</a:t>
            </a:fld>
            <a:endParaRPr lang="en-US"/>
          </a:p>
        </p:txBody>
      </p:sp>
      <p:graphicFrame>
        <p:nvGraphicFramePr>
          <p:cNvPr id="3" name="Table 2">
            <a:extLst>
              <a:ext uri="{FF2B5EF4-FFF2-40B4-BE49-F238E27FC236}">
                <a16:creationId xmlns:a16="http://schemas.microsoft.com/office/drawing/2014/main" id="{49BEAFC3-A4A9-6E4F-AFD3-C21E08C70B75}"/>
              </a:ext>
            </a:extLst>
          </p:cNvPr>
          <p:cNvGraphicFramePr>
            <a:graphicFrameLocks noGrp="1"/>
          </p:cNvGraphicFramePr>
          <p:nvPr>
            <p:extLst>
              <p:ext uri="{D42A27DB-BD31-4B8C-83A1-F6EECF244321}">
                <p14:modId xmlns:p14="http://schemas.microsoft.com/office/powerpoint/2010/main" val="637417205"/>
              </p:ext>
            </p:extLst>
          </p:nvPr>
        </p:nvGraphicFramePr>
        <p:xfrm>
          <a:off x="1065645" y="2174586"/>
          <a:ext cx="10308936" cy="2346960"/>
        </p:xfrm>
        <a:graphic>
          <a:graphicData uri="http://schemas.openxmlformats.org/drawingml/2006/table">
            <a:tbl>
              <a:tblPr>
                <a:tableStyleId>{7E9639D4-E3E2-4D34-9284-5A2195B3D0D7}</a:tableStyleId>
              </a:tblPr>
              <a:tblGrid>
                <a:gridCol w="1562474">
                  <a:extLst>
                    <a:ext uri="{9D8B030D-6E8A-4147-A177-3AD203B41FA5}">
                      <a16:colId xmlns:a16="http://schemas.microsoft.com/office/drawing/2014/main" val="1640616300"/>
                    </a:ext>
                  </a:extLst>
                </a:gridCol>
                <a:gridCol w="1874608">
                  <a:extLst>
                    <a:ext uri="{9D8B030D-6E8A-4147-A177-3AD203B41FA5}">
                      <a16:colId xmlns:a16="http://schemas.microsoft.com/office/drawing/2014/main" val="735478052"/>
                    </a:ext>
                  </a:extLst>
                </a:gridCol>
                <a:gridCol w="845127">
                  <a:extLst>
                    <a:ext uri="{9D8B030D-6E8A-4147-A177-3AD203B41FA5}">
                      <a16:colId xmlns:a16="http://schemas.microsoft.com/office/drawing/2014/main" val="4251092270"/>
                    </a:ext>
                  </a:extLst>
                </a:gridCol>
                <a:gridCol w="1011382">
                  <a:extLst>
                    <a:ext uri="{9D8B030D-6E8A-4147-A177-3AD203B41FA5}">
                      <a16:colId xmlns:a16="http://schemas.microsoft.com/office/drawing/2014/main" val="4161011439"/>
                    </a:ext>
                  </a:extLst>
                </a:gridCol>
                <a:gridCol w="1639042">
                  <a:extLst>
                    <a:ext uri="{9D8B030D-6E8A-4147-A177-3AD203B41FA5}">
                      <a16:colId xmlns:a16="http://schemas.microsoft.com/office/drawing/2014/main" val="1277891647"/>
                    </a:ext>
                  </a:extLst>
                </a:gridCol>
                <a:gridCol w="1171855">
                  <a:extLst>
                    <a:ext uri="{9D8B030D-6E8A-4147-A177-3AD203B41FA5}">
                      <a16:colId xmlns:a16="http://schemas.microsoft.com/office/drawing/2014/main" val="1497571667"/>
                    </a:ext>
                  </a:extLst>
                </a:gridCol>
                <a:gridCol w="910311">
                  <a:extLst>
                    <a:ext uri="{9D8B030D-6E8A-4147-A177-3AD203B41FA5}">
                      <a16:colId xmlns:a16="http://schemas.microsoft.com/office/drawing/2014/main" val="2074102783"/>
                    </a:ext>
                  </a:extLst>
                </a:gridCol>
                <a:gridCol w="1294137">
                  <a:extLst>
                    <a:ext uri="{9D8B030D-6E8A-4147-A177-3AD203B41FA5}">
                      <a16:colId xmlns:a16="http://schemas.microsoft.com/office/drawing/2014/main" val="567084532"/>
                    </a:ext>
                  </a:extLst>
                </a:gridCol>
              </a:tblGrid>
              <a:tr h="365760">
                <a:tc>
                  <a:txBody>
                    <a:bodyPr/>
                    <a:lstStyle/>
                    <a:p>
                      <a:pPr algn="ctr" fontAlgn="b"/>
                      <a:r>
                        <a:rPr lang="en-US" sz="1400" b="1" i="0" u="sng" strike="noStrike" dirty="0">
                          <a:effectLst/>
                          <a:latin typeface="Arial" panose="020B0604020202020204" pitchFamily="34" charset="0"/>
                          <a:cs typeface="Arial" panose="020B0604020202020204" pitchFamily="34" charset="0"/>
                        </a:rPr>
                        <a:t>Residential</a:t>
                      </a:r>
                      <a:endParaRPr lang="en-US" sz="1400" b="1" i="0" u="sng" strike="noStrike" dirty="0">
                        <a:solidFill>
                          <a:srgbClr val="000000"/>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ctr" fontAlgn="b"/>
                      <a:r>
                        <a:rPr lang="en-US" sz="1400" u="none" strike="noStrike" dirty="0">
                          <a:effectLst/>
                          <a:latin typeface="Arial" panose="020B0604020202020204" pitchFamily="34" charset="0"/>
                          <a:cs typeface="Arial" panose="020B0604020202020204" pitchFamily="34" charset="0"/>
                        </a:rPr>
                        <a:t>Unit Type</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rgbClr val="D9E1F2"/>
                    </a:solidFill>
                  </a:tcPr>
                </a:tc>
                <a:tc>
                  <a:txBody>
                    <a:bodyPr/>
                    <a:lstStyle/>
                    <a:p>
                      <a:pPr algn="ctr" fontAlgn="b"/>
                      <a:r>
                        <a:rPr lang="en-US" sz="1400" u="none" strike="noStrike" dirty="0">
                          <a:effectLst/>
                          <a:latin typeface="Arial" panose="020B0604020202020204" pitchFamily="34" charset="0"/>
                          <a:cs typeface="Arial" panose="020B0604020202020204" pitchFamily="34" charset="0"/>
                        </a:rPr>
                        <a:t>No. Units</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rgbClr val="D9E1F2"/>
                    </a:solidFill>
                  </a:tcPr>
                </a:tc>
                <a:tc>
                  <a:txBody>
                    <a:bodyPr/>
                    <a:lstStyle/>
                    <a:p>
                      <a:pPr algn="ctr" fontAlgn="b"/>
                      <a:r>
                        <a:rPr lang="en-US" sz="1400" u="none" strike="noStrike" dirty="0">
                          <a:effectLst/>
                          <a:latin typeface="Arial" panose="020B0604020202020204" pitchFamily="34" charset="0"/>
                          <a:cs typeface="Arial" panose="020B0604020202020204" pitchFamily="34" charset="0"/>
                        </a:rPr>
                        <a:t>SF/Unit</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rgbClr val="D9E1F2"/>
                    </a:solidFill>
                  </a:tcPr>
                </a:tc>
                <a:tc>
                  <a:txBody>
                    <a:bodyPr/>
                    <a:lstStyle/>
                    <a:p>
                      <a:pPr algn="ctr" fontAlgn="b"/>
                      <a:r>
                        <a:rPr lang="en-US" sz="1400" u="none" strike="noStrike" dirty="0">
                          <a:effectLst/>
                          <a:latin typeface="Arial" panose="020B0604020202020204" pitchFamily="34" charset="0"/>
                          <a:cs typeface="Arial" panose="020B0604020202020204" pitchFamily="34" charset="0"/>
                        </a:rPr>
                        <a:t>Total RSF</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rgbClr val="D9E1F2"/>
                    </a:solidFill>
                  </a:tcPr>
                </a:tc>
                <a:tc>
                  <a:txBody>
                    <a:bodyPr/>
                    <a:lstStyle/>
                    <a:p>
                      <a:pPr algn="ctr" fontAlgn="b"/>
                      <a:r>
                        <a:rPr lang="en-US" sz="1400" u="none" strike="noStrike" dirty="0">
                          <a:effectLst/>
                          <a:latin typeface="Arial" panose="020B0604020202020204" pitchFamily="34" charset="0"/>
                          <a:cs typeface="Arial" panose="020B0604020202020204" pitchFamily="34" charset="0"/>
                        </a:rPr>
                        <a:t>Rent PSF</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rgbClr val="D9E1F2"/>
                    </a:solidFill>
                  </a:tcPr>
                </a:tc>
                <a:tc>
                  <a:txBody>
                    <a:bodyPr/>
                    <a:lstStyle/>
                    <a:p>
                      <a:pPr algn="ctr" fontAlgn="b"/>
                      <a:r>
                        <a:rPr lang="en-US" sz="1400" u="none" strike="noStrike" dirty="0">
                          <a:effectLst/>
                          <a:latin typeface="Arial" panose="020B0604020202020204" pitchFamily="34" charset="0"/>
                          <a:cs typeface="Arial" panose="020B0604020202020204" pitchFamily="34" charset="0"/>
                        </a:rPr>
                        <a:t>Rent/Unit</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rgbClr val="D9E1F2"/>
                    </a:solidFill>
                  </a:tcPr>
                </a:tc>
                <a:tc>
                  <a:txBody>
                    <a:bodyPr/>
                    <a:lstStyle/>
                    <a:p>
                      <a:pPr algn="ctr" fontAlgn="b"/>
                      <a:r>
                        <a:rPr lang="en-US" sz="1400" u="none" strike="noStrike" dirty="0">
                          <a:effectLst/>
                          <a:latin typeface="Arial" panose="020B0604020202020204" pitchFamily="34" charset="0"/>
                          <a:cs typeface="Arial" panose="020B0604020202020204" pitchFamily="34" charset="0"/>
                        </a:rPr>
                        <a:t>Total Annual Rent/Unit Type</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rgbClr val="D9E1F2"/>
                    </a:solidFill>
                  </a:tcPr>
                </a:tc>
                <a:extLst>
                  <a:ext uri="{0D108BD9-81ED-4DB2-BD59-A6C34878D82A}">
                    <a16:rowId xmlns:a16="http://schemas.microsoft.com/office/drawing/2014/main" val="2983466769"/>
                  </a:ext>
                </a:extLst>
              </a:tr>
              <a:tr h="365760">
                <a:tc rowSpan="2">
                  <a:txBody>
                    <a:bodyPr/>
                    <a:lstStyle/>
                    <a:p>
                      <a:pPr algn="ctr" fontAlgn="ctr"/>
                      <a:r>
                        <a:rPr lang="en-US" sz="1400" u="none" strike="noStrike" dirty="0">
                          <a:effectLst/>
                          <a:latin typeface="Arial" panose="020B0604020202020204" pitchFamily="34" charset="0"/>
                          <a:cs typeface="Arial" panose="020B0604020202020204" pitchFamily="34" charset="0"/>
                        </a:rPr>
                        <a:t>79%</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45720" marR="4572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chemeClr val="bg1"/>
                    </a:solidFill>
                  </a:tcPr>
                </a:tc>
                <a:tc>
                  <a:txBody>
                    <a:bodyPr/>
                    <a:lstStyle/>
                    <a:p>
                      <a:pPr algn="ctr" fontAlgn="b"/>
                      <a:r>
                        <a:rPr lang="en-US" sz="1400" b="0" u="none" strike="noStrike" dirty="0">
                          <a:effectLst/>
                          <a:latin typeface="Arial" panose="020B0604020202020204" pitchFamily="34" charset="0"/>
                          <a:cs typeface="Arial" panose="020B0604020202020204" pitchFamily="34" charset="0"/>
                        </a:rPr>
                        <a:t>1bd/1bath</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b"/>
                      <a:r>
                        <a:rPr lang="en-US" sz="1400" b="0" u="none" strike="noStrike" dirty="0">
                          <a:effectLst/>
                          <a:latin typeface="Arial" panose="020B0604020202020204" pitchFamily="34" charset="0"/>
                          <a:cs typeface="Arial" panose="020B0604020202020204" pitchFamily="34" charset="0"/>
                        </a:rPr>
                        <a:t>247</a:t>
                      </a:r>
                      <a:endParaRPr lang="en-US" sz="1400" b="0" i="0" u="none" strike="noStrike" dirty="0">
                        <a:solidFill>
                          <a:schemeClr val="tx1"/>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b"/>
                      <a:r>
                        <a:rPr lang="en-US" sz="1400" b="0" u="none" strike="noStrike">
                          <a:effectLst/>
                          <a:latin typeface="Arial" panose="020B0604020202020204" pitchFamily="34" charset="0"/>
                          <a:cs typeface="Arial" panose="020B0604020202020204" pitchFamily="34" charset="0"/>
                        </a:rPr>
                        <a:t>620</a:t>
                      </a:r>
                      <a:endParaRPr lang="en-US" sz="1400" b="0" i="0" u="none" strike="noStrike">
                        <a:solidFill>
                          <a:schemeClr val="tx1"/>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b"/>
                      <a:r>
                        <a:rPr lang="en-US" sz="1400" b="0" u="none" strike="noStrike">
                          <a:effectLst/>
                          <a:latin typeface="Arial" panose="020B0604020202020204" pitchFamily="34" charset="0"/>
                          <a:cs typeface="Arial" panose="020B0604020202020204" pitchFamily="34" charset="0"/>
                        </a:rPr>
                        <a:t>              153,140 </a:t>
                      </a:r>
                      <a:endParaRPr lang="en-US" sz="1400" b="0" i="0" u="none" strike="noStrike">
                        <a:solidFill>
                          <a:schemeClr val="tx1"/>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b"/>
                      <a:r>
                        <a:rPr lang="en-US" sz="1400" b="0" u="none" strike="noStrike" dirty="0">
                          <a:effectLst/>
                          <a:latin typeface="Arial" panose="020B0604020202020204" pitchFamily="34" charset="0"/>
                          <a:cs typeface="Arial" panose="020B0604020202020204" pitchFamily="34" charset="0"/>
                        </a:rPr>
                        <a:t>$2.58 </a:t>
                      </a:r>
                      <a:endParaRPr lang="en-US" sz="1400" b="0" i="0" u="none" strike="noStrike" dirty="0">
                        <a:solidFill>
                          <a:schemeClr val="tx1"/>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b"/>
                      <a:r>
                        <a:rPr lang="en-US" sz="1400" b="0" u="none" strike="noStrike" dirty="0">
                          <a:effectLst/>
                          <a:latin typeface="Arial" panose="020B0604020202020204" pitchFamily="34" charset="0"/>
                          <a:cs typeface="Arial" panose="020B0604020202020204" pitchFamily="34" charset="0"/>
                        </a:rPr>
                        <a:t>$1,597 </a:t>
                      </a:r>
                      <a:endParaRPr lang="en-US" sz="1400" b="0" i="0" u="none" strike="noStrike" dirty="0">
                        <a:solidFill>
                          <a:schemeClr val="tx1"/>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b"/>
                      <a:r>
                        <a:rPr lang="en-US" sz="1400" b="0" u="none" strike="noStrike" dirty="0">
                          <a:effectLst/>
                          <a:latin typeface="Arial" panose="020B0604020202020204" pitchFamily="34" charset="0"/>
                          <a:cs typeface="Arial" panose="020B0604020202020204" pitchFamily="34" charset="0"/>
                        </a:rPr>
                        <a:t> $4,732,026</a:t>
                      </a:r>
                      <a:endParaRPr lang="en-US" sz="1400" b="0" i="0" u="none" strike="noStrike" dirty="0">
                        <a:solidFill>
                          <a:schemeClr val="tx1"/>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3601787477"/>
                  </a:ext>
                </a:extLst>
              </a:tr>
              <a:tr h="365760">
                <a:tc vMerge="1">
                  <a:txBody>
                    <a:bodyPr/>
                    <a:lstStyle/>
                    <a:p>
                      <a:endParaRPr lang="en-US"/>
                    </a:p>
                  </a:txBody>
                  <a:tcPr/>
                </a:tc>
                <a:tc>
                  <a:txBody>
                    <a:bodyPr/>
                    <a:lstStyle/>
                    <a:p>
                      <a:pPr algn="ctr" fontAlgn="b"/>
                      <a:r>
                        <a:rPr lang="en-US" sz="1400" b="0" u="none" strike="noStrike" dirty="0">
                          <a:effectLst/>
                          <a:latin typeface="Arial" panose="020B0604020202020204" pitchFamily="34" charset="0"/>
                          <a:cs typeface="Arial" panose="020B0604020202020204" pitchFamily="34" charset="0"/>
                        </a:rPr>
                        <a:t>1bd/1bath</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b"/>
                      <a:r>
                        <a:rPr lang="en-US" sz="1400" b="0" u="none" strike="noStrike" dirty="0">
                          <a:effectLst/>
                          <a:latin typeface="Arial" panose="020B0604020202020204" pitchFamily="34" charset="0"/>
                          <a:cs typeface="Arial" panose="020B0604020202020204" pitchFamily="34" charset="0"/>
                        </a:rPr>
                        <a:t>28</a:t>
                      </a:r>
                      <a:endParaRPr lang="en-US" sz="1400" b="0" i="0" u="none" strike="noStrike" dirty="0">
                        <a:solidFill>
                          <a:schemeClr val="tx1"/>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b"/>
                      <a:r>
                        <a:rPr lang="en-US" sz="1400" b="0" u="none" strike="noStrike" dirty="0">
                          <a:effectLst/>
                          <a:latin typeface="Arial" panose="020B0604020202020204" pitchFamily="34" charset="0"/>
                          <a:cs typeface="Arial" panose="020B0604020202020204" pitchFamily="34" charset="0"/>
                        </a:rPr>
                        <a:t>620</a:t>
                      </a:r>
                      <a:endParaRPr lang="en-US" sz="1400" b="0" i="0" u="none" strike="noStrike" dirty="0">
                        <a:solidFill>
                          <a:schemeClr val="tx1"/>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b"/>
                      <a:r>
                        <a:rPr lang="en-US" sz="1400" b="0" u="none" strike="noStrike" dirty="0">
                          <a:effectLst/>
                          <a:latin typeface="Arial" panose="020B0604020202020204" pitchFamily="34" charset="0"/>
                          <a:cs typeface="Arial" panose="020B0604020202020204" pitchFamily="34" charset="0"/>
                        </a:rPr>
                        <a:t>         17,360 </a:t>
                      </a:r>
                      <a:endParaRPr lang="en-US" sz="1400" b="0" i="0" u="none" strike="noStrike" dirty="0">
                        <a:solidFill>
                          <a:schemeClr val="tx1"/>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b"/>
                      <a:r>
                        <a:rPr lang="en-US" sz="1400" b="0" u="none" strike="noStrike" dirty="0">
                          <a:effectLst/>
                          <a:latin typeface="Arial" panose="020B0604020202020204" pitchFamily="34" charset="0"/>
                          <a:cs typeface="Arial" panose="020B0604020202020204" pitchFamily="34" charset="0"/>
                        </a:rPr>
                        <a:t>$2.32 </a:t>
                      </a:r>
                      <a:endParaRPr lang="en-US" sz="1400" b="0" i="0" u="none" strike="noStrike" dirty="0">
                        <a:solidFill>
                          <a:schemeClr val="tx1"/>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b"/>
                      <a:r>
                        <a:rPr lang="en-US" sz="1400" b="0" u="none" strike="noStrike" dirty="0">
                          <a:effectLst/>
                          <a:latin typeface="Arial" panose="020B0604020202020204" pitchFamily="34" charset="0"/>
                          <a:cs typeface="Arial" panose="020B0604020202020204" pitchFamily="34" charset="0"/>
                        </a:rPr>
                        <a:t>$1,437 </a:t>
                      </a:r>
                      <a:endParaRPr lang="en-US" sz="1400" b="0" i="0" u="none" strike="noStrike" dirty="0">
                        <a:solidFill>
                          <a:schemeClr val="tx1"/>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b"/>
                      <a:r>
                        <a:rPr lang="en-US" sz="1400" b="0" u="none" strike="noStrike" dirty="0">
                          <a:effectLst/>
                          <a:latin typeface="Arial" panose="020B0604020202020204" pitchFamily="34" charset="0"/>
                          <a:cs typeface="Arial" panose="020B0604020202020204" pitchFamily="34" charset="0"/>
                        </a:rPr>
                        <a:t> $482,782 </a:t>
                      </a:r>
                      <a:endParaRPr lang="en-US" sz="1400" b="0" i="0" u="none" strike="noStrike" dirty="0">
                        <a:solidFill>
                          <a:schemeClr val="tx1"/>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330855502"/>
                  </a:ext>
                </a:extLst>
              </a:tr>
              <a:tr h="365760">
                <a:tc rowSpan="2">
                  <a:txBody>
                    <a:bodyPr/>
                    <a:lstStyle/>
                    <a:p>
                      <a:pPr algn="ctr" fontAlgn="ctr"/>
                      <a:r>
                        <a:rPr lang="en-US" sz="1400" u="none" strike="noStrike" dirty="0">
                          <a:effectLst/>
                          <a:latin typeface="Arial" panose="020B0604020202020204" pitchFamily="34" charset="0"/>
                          <a:cs typeface="Arial" panose="020B0604020202020204" pitchFamily="34" charset="0"/>
                        </a:rPr>
                        <a:t>21%</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45720" marR="4572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chemeClr val="bg1"/>
                    </a:solidFill>
                  </a:tcPr>
                </a:tc>
                <a:tc>
                  <a:txBody>
                    <a:bodyPr/>
                    <a:lstStyle/>
                    <a:p>
                      <a:pPr algn="ctr" fontAlgn="b"/>
                      <a:r>
                        <a:rPr lang="en-US" sz="1400" b="0" u="none" strike="noStrike">
                          <a:effectLst/>
                          <a:latin typeface="Arial" panose="020B0604020202020204" pitchFamily="34" charset="0"/>
                          <a:cs typeface="Arial" panose="020B0604020202020204" pitchFamily="34" charset="0"/>
                        </a:rPr>
                        <a:t>2bd/2bath</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b"/>
                      <a:r>
                        <a:rPr lang="en-US" sz="1400" b="0" u="none" strike="noStrike">
                          <a:effectLst/>
                          <a:latin typeface="Arial" panose="020B0604020202020204" pitchFamily="34" charset="0"/>
                          <a:cs typeface="Arial" panose="020B0604020202020204" pitchFamily="34" charset="0"/>
                        </a:rPr>
                        <a:t>68</a:t>
                      </a:r>
                      <a:endParaRPr lang="en-US" sz="1400" b="0" i="0" u="none" strike="noStrike">
                        <a:solidFill>
                          <a:schemeClr val="tx1"/>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b"/>
                      <a:r>
                        <a:rPr lang="en-US" sz="1400" b="0" u="none" strike="noStrike" dirty="0">
                          <a:effectLst/>
                          <a:latin typeface="Arial" panose="020B0604020202020204" pitchFamily="34" charset="0"/>
                          <a:cs typeface="Arial" panose="020B0604020202020204" pitchFamily="34" charset="0"/>
                        </a:rPr>
                        <a:t>1021</a:t>
                      </a:r>
                      <a:endParaRPr lang="en-US" sz="1400" b="0" i="0" u="none" strike="noStrike" dirty="0">
                        <a:solidFill>
                          <a:schemeClr val="tx1"/>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b"/>
                      <a:r>
                        <a:rPr lang="en-US" sz="1400" b="0" u="none" strike="noStrike" dirty="0">
                          <a:effectLst/>
                          <a:latin typeface="Arial" panose="020B0604020202020204" pitchFamily="34" charset="0"/>
                          <a:cs typeface="Arial" panose="020B0604020202020204" pitchFamily="34" charset="0"/>
                        </a:rPr>
                        <a:t>                69,428 </a:t>
                      </a:r>
                      <a:endParaRPr lang="en-US" sz="1400" b="0" i="0" u="none" strike="noStrike" dirty="0">
                        <a:solidFill>
                          <a:schemeClr val="tx1"/>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b"/>
                      <a:r>
                        <a:rPr lang="en-US" sz="1400" b="0" u="none" strike="noStrike" dirty="0">
                          <a:effectLst/>
                          <a:latin typeface="Arial" panose="020B0604020202020204" pitchFamily="34" charset="0"/>
                          <a:cs typeface="Arial" panose="020B0604020202020204" pitchFamily="34" charset="0"/>
                        </a:rPr>
                        <a:t>$2.21 </a:t>
                      </a:r>
                      <a:endParaRPr lang="en-US" sz="1400" b="0" i="0" u="none" strike="noStrike" dirty="0">
                        <a:solidFill>
                          <a:schemeClr val="tx1"/>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b"/>
                      <a:r>
                        <a:rPr lang="en-US" sz="1400" b="0" u="none" strike="noStrike" dirty="0">
                          <a:effectLst/>
                          <a:latin typeface="Arial" panose="020B0604020202020204" pitchFamily="34" charset="0"/>
                          <a:cs typeface="Arial" panose="020B0604020202020204" pitchFamily="34" charset="0"/>
                        </a:rPr>
                        <a:t>$2,261 </a:t>
                      </a:r>
                      <a:endParaRPr lang="en-US" sz="1400" b="0" i="0" u="none" strike="noStrike" dirty="0">
                        <a:solidFill>
                          <a:schemeClr val="tx1"/>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b"/>
                      <a:r>
                        <a:rPr lang="en-US" sz="1400" b="0" u="none" strike="noStrike" dirty="0">
                          <a:effectLst/>
                          <a:latin typeface="Arial" panose="020B0604020202020204" pitchFamily="34" charset="0"/>
                          <a:cs typeface="Arial" panose="020B0604020202020204" pitchFamily="34" charset="0"/>
                        </a:rPr>
                        <a:t> $1,844,980 </a:t>
                      </a:r>
                      <a:endParaRPr lang="en-US" sz="1400" b="0" i="0" u="none" strike="noStrike" dirty="0">
                        <a:solidFill>
                          <a:schemeClr val="tx1"/>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4032116893"/>
                  </a:ext>
                </a:extLst>
              </a:tr>
              <a:tr h="365760">
                <a:tc vMerge="1">
                  <a:txBody>
                    <a:bodyPr/>
                    <a:lstStyle/>
                    <a:p>
                      <a:endParaRPr lang="en-US"/>
                    </a:p>
                  </a:txBody>
                  <a:tcPr/>
                </a:tc>
                <a:tc>
                  <a:txBody>
                    <a:bodyPr/>
                    <a:lstStyle/>
                    <a:p>
                      <a:pPr algn="ctr" fontAlgn="b"/>
                      <a:r>
                        <a:rPr lang="en-US" sz="1400" b="0" u="none" strike="noStrike" dirty="0">
                          <a:effectLst/>
                          <a:latin typeface="Arial" panose="020B0604020202020204" pitchFamily="34" charset="0"/>
                          <a:cs typeface="Arial" panose="020B0604020202020204" pitchFamily="34" charset="0"/>
                        </a:rPr>
                        <a:t>2bd/2bath</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b"/>
                      <a:r>
                        <a:rPr lang="en-US" sz="1400" b="0" u="none" strike="noStrike">
                          <a:effectLst/>
                          <a:latin typeface="Arial" panose="020B0604020202020204" pitchFamily="34" charset="0"/>
                          <a:cs typeface="Arial" panose="020B0604020202020204" pitchFamily="34" charset="0"/>
                        </a:rPr>
                        <a:t>7</a:t>
                      </a:r>
                      <a:endParaRPr lang="en-US" sz="1400" b="0" i="0" u="none" strike="noStrike">
                        <a:solidFill>
                          <a:schemeClr val="tx1"/>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b"/>
                      <a:r>
                        <a:rPr lang="en-US" sz="1400" b="0" u="none" strike="noStrike">
                          <a:effectLst/>
                          <a:latin typeface="Arial" panose="020B0604020202020204" pitchFamily="34" charset="0"/>
                          <a:cs typeface="Arial" panose="020B0604020202020204" pitchFamily="34" charset="0"/>
                        </a:rPr>
                        <a:t>1021</a:t>
                      </a:r>
                      <a:endParaRPr lang="en-US" sz="1400" b="0" i="0" u="none" strike="noStrike">
                        <a:solidFill>
                          <a:schemeClr val="tx1"/>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b"/>
                      <a:r>
                        <a:rPr lang="en-US" sz="1400" b="0" u="none" strike="noStrike">
                          <a:effectLst/>
                          <a:latin typeface="Arial" panose="020B0604020202020204" pitchFamily="34" charset="0"/>
                          <a:cs typeface="Arial" panose="020B0604020202020204" pitchFamily="34" charset="0"/>
                        </a:rPr>
                        <a:t>                   7,147 </a:t>
                      </a:r>
                      <a:endParaRPr lang="en-US" sz="1400" b="0" i="0" u="none" strike="noStrike">
                        <a:solidFill>
                          <a:schemeClr val="tx1"/>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b"/>
                      <a:r>
                        <a:rPr lang="en-US" sz="1400" b="0" u="none" strike="noStrike" dirty="0">
                          <a:effectLst/>
                          <a:latin typeface="Arial" panose="020B0604020202020204" pitchFamily="34" charset="0"/>
                          <a:cs typeface="Arial" panose="020B0604020202020204" pitchFamily="34" charset="0"/>
                        </a:rPr>
                        <a:t>$2.01 </a:t>
                      </a:r>
                      <a:endParaRPr lang="en-US" sz="1400" b="0" i="0" u="none" strike="noStrike" dirty="0">
                        <a:solidFill>
                          <a:schemeClr val="tx1"/>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b"/>
                      <a:r>
                        <a:rPr lang="en-US" sz="1400" b="0" u="none" strike="noStrike" dirty="0">
                          <a:effectLst/>
                          <a:latin typeface="Arial" panose="020B0604020202020204" pitchFamily="34" charset="0"/>
                          <a:cs typeface="Arial" panose="020B0604020202020204" pitchFamily="34" charset="0"/>
                        </a:rPr>
                        <a:t>$2,051 </a:t>
                      </a:r>
                      <a:endParaRPr lang="en-US" sz="1400" b="0" i="0" u="none" strike="noStrike" dirty="0">
                        <a:solidFill>
                          <a:schemeClr val="tx1"/>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b"/>
                      <a:r>
                        <a:rPr lang="en-US" sz="1400" b="0" u="none" strike="noStrike" dirty="0">
                          <a:effectLst/>
                          <a:latin typeface="Arial" panose="020B0604020202020204" pitchFamily="34" charset="0"/>
                          <a:cs typeface="Arial" panose="020B0604020202020204" pitchFamily="34" charset="0"/>
                        </a:rPr>
                        <a:t> $172,257 </a:t>
                      </a:r>
                      <a:endParaRPr lang="en-US" sz="1400" b="0" i="0" u="none" strike="noStrike" dirty="0">
                        <a:solidFill>
                          <a:schemeClr val="tx1"/>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2457468239"/>
                  </a:ext>
                </a:extLst>
              </a:tr>
              <a:tr h="365760">
                <a:tc>
                  <a:txBody>
                    <a:bodyPr/>
                    <a:lstStyle/>
                    <a:p>
                      <a:pPr algn="ctr" fontAlgn="b"/>
                      <a:r>
                        <a:rPr lang="en-US" sz="1400" b="1" u="none" strike="noStrike" dirty="0">
                          <a:effectLst/>
                          <a:latin typeface="Arial" panose="020B0604020202020204" pitchFamily="34" charset="0"/>
                          <a:cs typeface="Arial" panose="020B0604020202020204" pitchFamily="34" charset="0"/>
                        </a:rPr>
                        <a:t>100%</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ctr" fontAlgn="b"/>
                      <a:r>
                        <a:rPr lang="en-US" sz="1400" b="1" u="none" strike="noStrike" dirty="0">
                          <a:effectLst/>
                          <a:latin typeface="Arial" panose="020B0604020202020204" pitchFamily="34" charset="0"/>
                          <a:cs typeface="Arial" panose="020B0604020202020204" pitchFamily="34" charset="0"/>
                        </a:rPr>
                        <a:t>Total:</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b"/>
                      <a:r>
                        <a:rPr lang="en-US" sz="1400" b="1" u="none" strike="noStrike" dirty="0">
                          <a:effectLst/>
                          <a:latin typeface="Arial" panose="020B0604020202020204" pitchFamily="34" charset="0"/>
                          <a:cs typeface="Arial" panose="020B0604020202020204" pitchFamily="34" charset="0"/>
                        </a:rPr>
                        <a:t>350</a:t>
                      </a:r>
                      <a:endParaRPr lang="en-US" sz="1400" b="1" i="0" u="none" strike="noStrike" dirty="0">
                        <a:solidFill>
                          <a:schemeClr val="tx1"/>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b"/>
                      <a:r>
                        <a:rPr lang="en-US" sz="1400" b="1" u="none" strike="noStrike" dirty="0">
                          <a:effectLst/>
                          <a:latin typeface="Arial" panose="020B0604020202020204" pitchFamily="34" charset="0"/>
                          <a:cs typeface="Arial" panose="020B0604020202020204" pitchFamily="34" charset="0"/>
                        </a:rPr>
                        <a:t>         706 </a:t>
                      </a:r>
                      <a:endParaRPr lang="en-US" sz="1400" b="1" i="0" u="none" strike="noStrike" dirty="0">
                        <a:solidFill>
                          <a:schemeClr val="tx1"/>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b"/>
                      <a:r>
                        <a:rPr lang="en-US" sz="1400" b="1" u="none" strike="noStrike" dirty="0">
                          <a:effectLst/>
                          <a:latin typeface="Arial" panose="020B0604020202020204" pitchFamily="34" charset="0"/>
                          <a:cs typeface="Arial" panose="020B0604020202020204" pitchFamily="34" charset="0"/>
                        </a:rPr>
                        <a:t>              247,075 </a:t>
                      </a:r>
                      <a:endParaRPr lang="en-US" sz="1400" b="1" i="0" u="none" strike="noStrike" dirty="0">
                        <a:solidFill>
                          <a:schemeClr val="tx1"/>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b"/>
                      <a:r>
                        <a:rPr lang="en-US" sz="1400" b="1" u="none" strike="noStrike" dirty="0">
                          <a:effectLst/>
                          <a:latin typeface="Arial" panose="020B0604020202020204" pitchFamily="34" charset="0"/>
                          <a:cs typeface="Arial" panose="020B0604020202020204" pitchFamily="34" charset="0"/>
                        </a:rPr>
                        <a:t>$2.44</a:t>
                      </a:r>
                      <a:endParaRPr lang="en-US" sz="1400" b="1" i="0" u="none" strike="noStrike" dirty="0">
                        <a:solidFill>
                          <a:schemeClr val="tx1"/>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b"/>
                      <a:r>
                        <a:rPr lang="en-US" sz="1400" b="1" u="none" strike="noStrike" dirty="0">
                          <a:effectLst/>
                          <a:latin typeface="Arial" panose="020B0604020202020204" pitchFamily="34" charset="0"/>
                          <a:cs typeface="Arial" panose="020B0604020202020204" pitchFamily="34" charset="0"/>
                        </a:rPr>
                        <a:t>$1,722</a:t>
                      </a:r>
                      <a:endParaRPr lang="en-US" sz="1400" b="1" i="0" u="none" strike="noStrike" dirty="0">
                        <a:solidFill>
                          <a:schemeClr val="tx1"/>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b"/>
                      <a:r>
                        <a:rPr lang="en-US" sz="1400" b="1" u="none" strike="noStrike" dirty="0">
                          <a:effectLst/>
                          <a:latin typeface="Arial" panose="020B0604020202020204" pitchFamily="34" charset="0"/>
                          <a:cs typeface="Arial" panose="020B0604020202020204" pitchFamily="34" charset="0"/>
                        </a:rPr>
                        <a:t> $7,232,044 </a:t>
                      </a:r>
                      <a:endParaRPr lang="en-US" sz="1400" b="1" i="0" u="none" strike="noStrike" dirty="0">
                        <a:solidFill>
                          <a:schemeClr val="tx1"/>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203627382"/>
                  </a:ext>
                </a:extLst>
              </a:tr>
            </a:tbl>
          </a:graphicData>
        </a:graphic>
      </p:graphicFrame>
      <p:graphicFrame>
        <p:nvGraphicFramePr>
          <p:cNvPr id="4" name="Table 3">
            <a:extLst>
              <a:ext uri="{FF2B5EF4-FFF2-40B4-BE49-F238E27FC236}">
                <a16:creationId xmlns:a16="http://schemas.microsoft.com/office/drawing/2014/main" id="{0904931D-2F1D-3240-9D94-7F5F2913ACE5}"/>
              </a:ext>
            </a:extLst>
          </p:cNvPr>
          <p:cNvGraphicFramePr>
            <a:graphicFrameLocks noGrp="1"/>
          </p:cNvGraphicFramePr>
          <p:nvPr>
            <p:extLst>
              <p:ext uri="{D42A27DB-BD31-4B8C-83A1-F6EECF244321}">
                <p14:modId xmlns:p14="http://schemas.microsoft.com/office/powerpoint/2010/main" val="4100068556"/>
              </p:ext>
            </p:extLst>
          </p:nvPr>
        </p:nvGraphicFramePr>
        <p:xfrm>
          <a:off x="1065645" y="5096231"/>
          <a:ext cx="10308936" cy="883920"/>
        </p:xfrm>
        <a:graphic>
          <a:graphicData uri="http://schemas.openxmlformats.org/drawingml/2006/table">
            <a:tbl>
              <a:tblPr>
                <a:tableStyleId>{7E9639D4-E3E2-4D34-9284-5A2195B3D0D7}</a:tableStyleId>
              </a:tblPr>
              <a:tblGrid>
                <a:gridCol w="1762865">
                  <a:extLst>
                    <a:ext uri="{9D8B030D-6E8A-4147-A177-3AD203B41FA5}">
                      <a16:colId xmlns:a16="http://schemas.microsoft.com/office/drawing/2014/main" val="1226720832"/>
                    </a:ext>
                  </a:extLst>
                </a:gridCol>
                <a:gridCol w="2115031">
                  <a:extLst>
                    <a:ext uri="{9D8B030D-6E8A-4147-A177-3AD203B41FA5}">
                      <a16:colId xmlns:a16="http://schemas.microsoft.com/office/drawing/2014/main" val="3945710583"/>
                    </a:ext>
                  </a:extLst>
                </a:gridCol>
                <a:gridCol w="953517">
                  <a:extLst>
                    <a:ext uri="{9D8B030D-6E8A-4147-A177-3AD203B41FA5}">
                      <a16:colId xmlns:a16="http://schemas.microsoft.com/office/drawing/2014/main" val="4179240368"/>
                    </a:ext>
                  </a:extLst>
                </a:gridCol>
                <a:gridCol w="1141095">
                  <a:extLst>
                    <a:ext uri="{9D8B030D-6E8A-4147-A177-3AD203B41FA5}">
                      <a16:colId xmlns:a16="http://schemas.microsoft.com/office/drawing/2014/main" val="1476641367"/>
                    </a:ext>
                  </a:extLst>
                </a:gridCol>
                <a:gridCol w="1482392">
                  <a:extLst>
                    <a:ext uri="{9D8B030D-6E8A-4147-A177-3AD203B41FA5}">
                      <a16:colId xmlns:a16="http://schemas.microsoft.com/office/drawing/2014/main" val="1884836162"/>
                    </a:ext>
                  </a:extLst>
                </a:gridCol>
                <a:gridCol w="1676427">
                  <a:extLst>
                    <a:ext uri="{9D8B030D-6E8A-4147-A177-3AD203B41FA5}">
                      <a16:colId xmlns:a16="http://schemas.microsoft.com/office/drawing/2014/main" val="2167778494"/>
                    </a:ext>
                  </a:extLst>
                </a:gridCol>
                <a:gridCol w="1177609">
                  <a:extLst>
                    <a:ext uri="{9D8B030D-6E8A-4147-A177-3AD203B41FA5}">
                      <a16:colId xmlns:a16="http://schemas.microsoft.com/office/drawing/2014/main" val="3648104996"/>
                    </a:ext>
                  </a:extLst>
                </a:gridCol>
              </a:tblGrid>
              <a:tr h="365760">
                <a:tc>
                  <a:txBody>
                    <a:bodyPr/>
                    <a:lstStyle/>
                    <a:p>
                      <a:pPr algn="ctr" fontAlgn="b"/>
                      <a:r>
                        <a:rPr lang="en-US" sz="1400" b="1" i="0" u="sng" strike="noStrike" dirty="0">
                          <a:effectLst/>
                          <a:latin typeface="Arial" panose="020B0604020202020204" pitchFamily="34" charset="0"/>
                          <a:cs typeface="Arial" panose="020B0604020202020204" pitchFamily="34" charset="0"/>
                        </a:rPr>
                        <a:t>Retail</a:t>
                      </a:r>
                      <a:endParaRPr lang="en-US" sz="1400" b="1" i="0" u="sng" strike="noStrike" dirty="0">
                        <a:solidFill>
                          <a:srgbClr val="000000"/>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ctr" fontAlgn="b"/>
                      <a:r>
                        <a:rPr lang="en-US" sz="1400" u="none" strike="noStrike" dirty="0">
                          <a:effectLst/>
                          <a:latin typeface="Arial" panose="020B0604020202020204" pitchFamily="34" charset="0"/>
                          <a:cs typeface="Arial" panose="020B0604020202020204" pitchFamily="34" charset="0"/>
                        </a:rPr>
                        <a:t>Lease Type</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rgbClr val="D9E1F2"/>
                    </a:solidFill>
                  </a:tcPr>
                </a:tc>
                <a:tc>
                  <a:txBody>
                    <a:bodyPr/>
                    <a:lstStyle/>
                    <a:p>
                      <a:pPr algn="ctr" fontAlgn="b"/>
                      <a:r>
                        <a:rPr lang="en-US" sz="1400" u="none" strike="noStrike" dirty="0">
                          <a:effectLst/>
                          <a:latin typeface="Arial" panose="020B0604020202020204" pitchFamily="34" charset="0"/>
                          <a:cs typeface="Arial" panose="020B0604020202020204" pitchFamily="34" charset="0"/>
                        </a:rPr>
                        <a:t>SF</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rgbClr val="D9E1F2"/>
                    </a:solidFill>
                  </a:tcPr>
                </a:tc>
                <a:tc>
                  <a:txBody>
                    <a:bodyPr/>
                    <a:lstStyle/>
                    <a:p>
                      <a:pPr algn="ctr" fontAlgn="b"/>
                      <a:r>
                        <a:rPr lang="en-US" sz="1400" u="none" strike="noStrike" dirty="0">
                          <a:effectLst/>
                          <a:latin typeface="Arial" panose="020B0604020202020204" pitchFamily="34" charset="0"/>
                          <a:cs typeface="Arial" panose="020B0604020202020204" pitchFamily="34" charset="0"/>
                        </a:rPr>
                        <a:t>Gross Rent PSF</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rgbClr val="D9E1F2"/>
                    </a:solidFill>
                  </a:tcPr>
                </a:tc>
                <a:tc>
                  <a:txBody>
                    <a:bodyPr/>
                    <a:lstStyle/>
                    <a:p>
                      <a:pPr algn="ctr" fontAlgn="b"/>
                      <a:r>
                        <a:rPr lang="en-US" sz="1400" u="none" strike="noStrike" dirty="0">
                          <a:effectLst/>
                          <a:latin typeface="Arial" panose="020B0604020202020204" pitchFamily="34" charset="0"/>
                          <a:cs typeface="Arial" panose="020B0604020202020204" pitchFamily="34" charset="0"/>
                        </a:rPr>
                        <a:t>Net Rent PSF </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rgbClr val="D9E1F2"/>
                    </a:solidFill>
                  </a:tcPr>
                </a:tc>
                <a:tc>
                  <a:txBody>
                    <a:bodyPr/>
                    <a:lstStyle/>
                    <a:p>
                      <a:pPr marL="0" marR="0" lvl="0" indent="0" algn="ctr" defTabSz="584200" eaLnBrk="1" fontAlgn="b" latinLnBrk="0" hangingPunct="1">
                        <a:lnSpc>
                          <a:spcPct val="100000"/>
                        </a:lnSpc>
                        <a:spcBef>
                          <a:spcPts val="0"/>
                        </a:spcBef>
                        <a:spcAft>
                          <a:spcPts val="0"/>
                        </a:spcAft>
                        <a:buClrTx/>
                        <a:buSzTx/>
                        <a:buFontTx/>
                        <a:buNone/>
                        <a:tabLst/>
                        <a:defRPr/>
                      </a:pPr>
                      <a:r>
                        <a:rPr lang="en-US" sz="1400" u="none" strike="noStrike" dirty="0">
                          <a:effectLst/>
                          <a:latin typeface="Arial" panose="020B0604020202020204" pitchFamily="34" charset="0"/>
                          <a:cs typeface="Arial" panose="020B0604020202020204" pitchFamily="34" charset="0"/>
                        </a:rPr>
                        <a:t>Avg. Occupancy</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rgbClr val="D9E1F2"/>
                    </a:solidFill>
                  </a:tcPr>
                </a:tc>
                <a:tc>
                  <a:txBody>
                    <a:bodyPr/>
                    <a:lstStyle/>
                    <a:p>
                      <a:pPr algn="ctr" fontAlgn="b"/>
                      <a:r>
                        <a:rPr lang="en-US" sz="1400" u="none" strike="noStrike" dirty="0">
                          <a:effectLst/>
                          <a:latin typeface="Arial" panose="020B0604020202020204" pitchFamily="34" charset="0"/>
                          <a:cs typeface="Arial" panose="020B0604020202020204" pitchFamily="34" charset="0"/>
                        </a:rPr>
                        <a:t>Total Annual NNN Rent</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rgbClr val="D9E1F2"/>
                    </a:solidFill>
                  </a:tcPr>
                </a:tc>
                <a:extLst>
                  <a:ext uri="{0D108BD9-81ED-4DB2-BD59-A6C34878D82A}">
                    <a16:rowId xmlns:a16="http://schemas.microsoft.com/office/drawing/2014/main" val="3533913646"/>
                  </a:ext>
                </a:extLst>
              </a:tr>
              <a:tr h="365760">
                <a:tc>
                  <a:txBody>
                    <a:bodyPr/>
                    <a:lstStyle/>
                    <a:p>
                      <a:pPr algn="ctr" fontAlgn="ct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45720" marR="4572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chemeClr val="bg1"/>
                    </a:solidFill>
                  </a:tcPr>
                </a:tc>
                <a:tc>
                  <a:txBody>
                    <a:bodyPr/>
                    <a:lstStyle/>
                    <a:p>
                      <a:pPr algn="ctr" fontAlgn="b"/>
                      <a:r>
                        <a:rPr lang="en-US" sz="1400" b="0" u="none" strike="noStrike" dirty="0">
                          <a:effectLst/>
                          <a:latin typeface="Arial" panose="020B0604020202020204" pitchFamily="34" charset="0"/>
                          <a:cs typeface="Arial" panose="020B0604020202020204" pitchFamily="34" charset="0"/>
                        </a:rPr>
                        <a:t>NNN</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b"/>
                      <a:r>
                        <a:rPr lang="en-US" sz="1400" b="0" i="0" u="none" strike="noStrike" dirty="0">
                          <a:solidFill>
                            <a:schemeClr val="tx1"/>
                          </a:solidFill>
                          <a:effectLst/>
                          <a:latin typeface="Arial" panose="020B0604020202020204" pitchFamily="34" charset="0"/>
                          <a:cs typeface="Arial" panose="020B0604020202020204" pitchFamily="34" charset="0"/>
                        </a:rPr>
                        <a:t>30,000</a:t>
                      </a:r>
                    </a:p>
                  </a:txBody>
                  <a:tcPr marL="45720" marR="45720" anchor="b">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b"/>
                      <a:r>
                        <a:rPr lang="en-US" sz="1400" b="0" i="0" u="none" strike="noStrike" dirty="0">
                          <a:solidFill>
                            <a:schemeClr val="tx1"/>
                          </a:solidFill>
                          <a:effectLst/>
                          <a:latin typeface="Arial" panose="020B0604020202020204" pitchFamily="34" charset="0"/>
                          <a:cs typeface="Arial" panose="020B0604020202020204" pitchFamily="34" charset="0"/>
                        </a:rPr>
                        <a:t>$25.00</a:t>
                      </a:r>
                    </a:p>
                  </a:txBody>
                  <a:tcPr marL="45720" marR="45720" anchor="b">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b"/>
                      <a:r>
                        <a:rPr lang="en-US" sz="1400" b="0" u="none" strike="noStrike" dirty="0">
                          <a:effectLst/>
                          <a:latin typeface="Arial" panose="020B0604020202020204" pitchFamily="34" charset="0"/>
                          <a:cs typeface="Arial" panose="020B0604020202020204" pitchFamily="34" charset="0"/>
                        </a:rPr>
                        <a:t>             $16.90 </a:t>
                      </a:r>
                      <a:endParaRPr lang="en-US" sz="1400" b="0" i="0" u="none" strike="noStrike" dirty="0">
                        <a:solidFill>
                          <a:schemeClr val="tx1"/>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b"/>
                      <a:r>
                        <a:rPr lang="en-US" sz="1400" b="0" i="0" u="none" strike="noStrike" dirty="0">
                          <a:solidFill>
                            <a:schemeClr val="tx1"/>
                          </a:solidFill>
                          <a:effectLst/>
                          <a:latin typeface="Arial" panose="020B0604020202020204" pitchFamily="34" charset="0"/>
                          <a:cs typeface="Arial" panose="020B0604020202020204" pitchFamily="34" charset="0"/>
                        </a:rPr>
                        <a:t>80%</a:t>
                      </a:r>
                    </a:p>
                  </a:txBody>
                  <a:tcPr marL="45720" marR="45720" anchor="b">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b"/>
                      <a:r>
                        <a:rPr lang="en-US" sz="1400" b="0" u="none" strike="noStrike" dirty="0">
                          <a:effectLst/>
                          <a:latin typeface="Arial" panose="020B0604020202020204" pitchFamily="34" charset="0"/>
                          <a:cs typeface="Arial" panose="020B0604020202020204" pitchFamily="34" charset="0"/>
                        </a:rPr>
                        <a:t>$405,600</a:t>
                      </a:r>
                      <a:endParaRPr lang="en-US" sz="1400" b="0" i="0" u="none" strike="noStrike" dirty="0">
                        <a:solidFill>
                          <a:schemeClr val="tx1"/>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3872777472"/>
                  </a:ext>
                </a:extLst>
              </a:tr>
            </a:tbl>
          </a:graphicData>
        </a:graphic>
      </p:graphicFrame>
    </p:spTree>
    <p:extLst>
      <p:ext uri="{BB962C8B-B14F-4D97-AF65-F5344CB8AC3E}">
        <p14:creationId xmlns:p14="http://schemas.microsoft.com/office/powerpoint/2010/main" val="3849940433"/>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7EC5A4A-1762-614E-85F5-F4D16A086A9A}"/>
              </a:ext>
            </a:extLst>
          </p:cNvPr>
          <p:cNvSpPr>
            <a:spLocks noGrp="1"/>
          </p:cNvSpPr>
          <p:nvPr>
            <p:ph type="sldNum" sz="quarter" idx="2"/>
          </p:nvPr>
        </p:nvSpPr>
        <p:spPr/>
        <p:txBody>
          <a:bodyPr/>
          <a:lstStyle/>
          <a:p>
            <a:fld id="{86CB4B4D-7CA3-9044-876B-883B54F8677D}" type="slidenum">
              <a:rPr lang="en-US" smtClean="0"/>
              <a:pPr/>
              <a:t>18</a:t>
            </a:fld>
            <a:endParaRPr lang="en-US" dirty="0"/>
          </a:p>
        </p:txBody>
      </p:sp>
      <p:sp>
        <p:nvSpPr>
          <p:cNvPr id="3" name="Title 2">
            <a:extLst>
              <a:ext uri="{FF2B5EF4-FFF2-40B4-BE49-F238E27FC236}">
                <a16:creationId xmlns:a16="http://schemas.microsoft.com/office/drawing/2014/main" id="{CD105F87-7325-6145-BE51-6B3647107447}"/>
              </a:ext>
            </a:extLst>
          </p:cNvPr>
          <p:cNvSpPr>
            <a:spLocks noGrp="1"/>
          </p:cNvSpPr>
          <p:nvPr>
            <p:ph type="title"/>
          </p:nvPr>
        </p:nvSpPr>
        <p:spPr>
          <a:xfrm>
            <a:off x="274320" y="91440"/>
            <a:ext cx="11099801" cy="965200"/>
          </a:xfrm>
        </p:spPr>
        <p:txBody>
          <a:bodyPr>
            <a:normAutofit/>
          </a:bodyPr>
          <a:lstStyle/>
          <a:p>
            <a:r>
              <a:rPr lang="en-US" sz="4400" dirty="0">
                <a:latin typeface="+mj-lt"/>
              </a:rPr>
              <a:t>Project Cash Flows</a:t>
            </a:r>
          </a:p>
        </p:txBody>
      </p:sp>
      <p:sp>
        <p:nvSpPr>
          <p:cNvPr id="5" name="TextBox 4">
            <a:extLst>
              <a:ext uri="{FF2B5EF4-FFF2-40B4-BE49-F238E27FC236}">
                <a16:creationId xmlns:a16="http://schemas.microsoft.com/office/drawing/2014/main" id="{F33182D0-6C02-7242-96CF-7EC6694A7FFD}"/>
              </a:ext>
            </a:extLst>
          </p:cNvPr>
          <p:cNvSpPr txBox="1"/>
          <p:nvPr/>
        </p:nvSpPr>
        <p:spPr>
          <a:xfrm>
            <a:off x="202884" y="897424"/>
            <a:ext cx="2756897"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US" sz="1600" b="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Neue"/>
              </a:rPr>
              <a:t>Develop and Sell</a:t>
            </a:r>
          </a:p>
        </p:txBody>
      </p:sp>
      <p:sp>
        <p:nvSpPr>
          <p:cNvPr id="6" name="TextBox 5">
            <a:extLst>
              <a:ext uri="{FF2B5EF4-FFF2-40B4-BE49-F238E27FC236}">
                <a16:creationId xmlns:a16="http://schemas.microsoft.com/office/drawing/2014/main" id="{6B980E1C-5D18-B747-BE82-B7C7E0BB407B}"/>
              </a:ext>
            </a:extLst>
          </p:cNvPr>
          <p:cNvSpPr txBox="1"/>
          <p:nvPr/>
        </p:nvSpPr>
        <p:spPr>
          <a:xfrm>
            <a:off x="175180" y="4139478"/>
            <a:ext cx="2756897"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US" sz="1600" b="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Neue"/>
              </a:rPr>
              <a:t>Develop and Hold</a:t>
            </a:r>
          </a:p>
        </p:txBody>
      </p:sp>
      <p:graphicFrame>
        <p:nvGraphicFramePr>
          <p:cNvPr id="4" name="Table 3">
            <a:extLst>
              <a:ext uri="{FF2B5EF4-FFF2-40B4-BE49-F238E27FC236}">
                <a16:creationId xmlns:a16="http://schemas.microsoft.com/office/drawing/2014/main" id="{6A7C6705-F766-1345-8A68-854C368D1FAB}"/>
              </a:ext>
            </a:extLst>
          </p:cNvPr>
          <p:cNvGraphicFramePr>
            <a:graphicFrameLocks noGrp="1"/>
          </p:cNvGraphicFramePr>
          <p:nvPr>
            <p:extLst>
              <p:ext uri="{D42A27DB-BD31-4B8C-83A1-F6EECF244321}">
                <p14:modId xmlns:p14="http://schemas.microsoft.com/office/powerpoint/2010/main" val="724035078"/>
              </p:ext>
            </p:extLst>
          </p:nvPr>
        </p:nvGraphicFramePr>
        <p:xfrm>
          <a:off x="202884" y="1298203"/>
          <a:ext cx="12612680" cy="2804160"/>
        </p:xfrm>
        <a:graphic>
          <a:graphicData uri="http://schemas.openxmlformats.org/drawingml/2006/table">
            <a:tbl>
              <a:tblPr/>
              <a:tblGrid>
                <a:gridCol w="572489">
                  <a:extLst>
                    <a:ext uri="{9D8B030D-6E8A-4147-A177-3AD203B41FA5}">
                      <a16:colId xmlns:a16="http://schemas.microsoft.com/office/drawing/2014/main" val="1255186583"/>
                    </a:ext>
                  </a:extLst>
                </a:gridCol>
                <a:gridCol w="1097672">
                  <a:extLst>
                    <a:ext uri="{9D8B030D-6E8A-4147-A177-3AD203B41FA5}">
                      <a16:colId xmlns:a16="http://schemas.microsoft.com/office/drawing/2014/main" val="468084881"/>
                    </a:ext>
                  </a:extLst>
                </a:gridCol>
                <a:gridCol w="1020362">
                  <a:extLst>
                    <a:ext uri="{9D8B030D-6E8A-4147-A177-3AD203B41FA5}">
                      <a16:colId xmlns:a16="http://schemas.microsoft.com/office/drawing/2014/main" val="2080597228"/>
                    </a:ext>
                  </a:extLst>
                </a:gridCol>
                <a:gridCol w="1147227">
                  <a:extLst>
                    <a:ext uri="{9D8B030D-6E8A-4147-A177-3AD203B41FA5}">
                      <a16:colId xmlns:a16="http://schemas.microsoft.com/office/drawing/2014/main" val="89593047"/>
                    </a:ext>
                  </a:extLst>
                </a:gridCol>
                <a:gridCol w="1117709">
                  <a:extLst>
                    <a:ext uri="{9D8B030D-6E8A-4147-A177-3AD203B41FA5}">
                      <a16:colId xmlns:a16="http://schemas.microsoft.com/office/drawing/2014/main" val="1333489168"/>
                    </a:ext>
                  </a:extLst>
                </a:gridCol>
                <a:gridCol w="975299">
                  <a:extLst>
                    <a:ext uri="{9D8B030D-6E8A-4147-A177-3AD203B41FA5}">
                      <a16:colId xmlns:a16="http://schemas.microsoft.com/office/drawing/2014/main" val="3008413266"/>
                    </a:ext>
                  </a:extLst>
                </a:gridCol>
                <a:gridCol w="1283803">
                  <a:extLst>
                    <a:ext uri="{9D8B030D-6E8A-4147-A177-3AD203B41FA5}">
                      <a16:colId xmlns:a16="http://schemas.microsoft.com/office/drawing/2014/main" val="2952029864"/>
                    </a:ext>
                  </a:extLst>
                </a:gridCol>
                <a:gridCol w="911801">
                  <a:extLst>
                    <a:ext uri="{9D8B030D-6E8A-4147-A177-3AD203B41FA5}">
                      <a16:colId xmlns:a16="http://schemas.microsoft.com/office/drawing/2014/main" val="3394312478"/>
                    </a:ext>
                  </a:extLst>
                </a:gridCol>
                <a:gridCol w="1027559">
                  <a:extLst>
                    <a:ext uri="{9D8B030D-6E8A-4147-A177-3AD203B41FA5}">
                      <a16:colId xmlns:a16="http://schemas.microsoft.com/office/drawing/2014/main" val="4049842967"/>
                    </a:ext>
                  </a:extLst>
                </a:gridCol>
                <a:gridCol w="1160888">
                  <a:extLst>
                    <a:ext uri="{9D8B030D-6E8A-4147-A177-3AD203B41FA5}">
                      <a16:colId xmlns:a16="http://schemas.microsoft.com/office/drawing/2014/main" val="423753159"/>
                    </a:ext>
                  </a:extLst>
                </a:gridCol>
                <a:gridCol w="1011953">
                  <a:extLst>
                    <a:ext uri="{9D8B030D-6E8A-4147-A177-3AD203B41FA5}">
                      <a16:colId xmlns:a16="http://schemas.microsoft.com/office/drawing/2014/main" val="636674144"/>
                    </a:ext>
                  </a:extLst>
                </a:gridCol>
                <a:gridCol w="1285918">
                  <a:extLst>
                    <a:ext uri="{9D8B030D-6E8A-4147-A177-3AD203B41FA5}">
                      <a16:colId xmlns:a16="http://schemas.microsoft.com/office/drawing/2014/main" val="2504401754"/>
                    </a:ext>
                  </a:extLst>
                </a:gridCol>
              </a:tblGrid>
              <a:tr h="476221">
                <a:tc>
                  <a:txBody>
                    <a:bodyPr/>
                    <a:lstStyle/>
                    <a:p>
                      <a:pPr algn="ctr" fontAlgn="b"/>
                      <a:r>
                        <a:rPr lang="en-US" sz="1400" b="0" i="0" u="none" strike="noStrike">
                          <a:solidFill>
                            <a:srgbClr val="FFFFFF"/>
                          </a:solidFill>
                          <a:effectLst/>
                          <a:latin typeface="Arial" panose="020B0604020202020204" pitchFamily="34" charset="0"/>
                          <a:cs typeface="Arial" panose="020B0604020202020204" pitchFamily="34" charset="0"/>
                        </a:rPr>
                        <a:t>Term in years</a:t>
                      </a:r>
                    </a:p>
                  </a:txBody>
                  <a:tcPr marL="45720" marR="4572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001F5B"/>
                    </a:solidFill>
                  </a:tcPr>
                </a:tc>
                <a:tc>
                  <a:txBody>
                    <a:bodyPr/>
                    <a:lstStyle/>
                    <a:p>
                      <a:pPr algn="ctr" fontAlgn="b"/>
                      <a:r>
                        <a:rPr lang="en-US" sz="1400" b="0" i="0" u="none" strike="noStrike" dirty="0">
                          <a:solidFill>
                            <a:srgbClr val="FFFFFF"/>
                          </a:solidFill>
                          <a:effectLst/>
                          <a:latin typeface="Arial" panose="020B0604020202020204" pitchFamily="34" charset="0"/>
                          <a:cs typeface="Arial" panose="020B0604020202020204" pitchFamily="34" charset="0"/>
                        </a:rPr>
                        <a:t>Equity invested</a:t>
                      </a:r>
                    </a:p>
                  </a:txBody>
                  <a:tcPr marL="45720" marR="4572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001F5B"/>
                    </a:solidFill>
                  </a:tcPr>
                </a:tc>
                <a:tc>
                  <a:txBody>
                    <a:bodyPr/>
                    <a:lstStyle/>
                    <a:p>
                      <a:pPr algn="ctr" fontAlgn="b"/>
                      <a:r>
                        <a:rPr lang="en-US" sz="1400" b="0" i="0" u="none" strike="noStrike" dirty="0">
                          <a:solidFill>
                            <a:srgbClr val="FFFFFF"/>
                          </a:solidFill>
                          <a:effectLst/>
                          <a:latin typeface="Arial" panose="020B0604020202020204" pitchFamily="34" charset="0"/>
                          <a:cs typeface="Arial" panose="020B0604020202020204" pitchFamily="34" charset="0"/>
                        </a:rPr>
                        <a:t>Debt Service</a:t>
                      </a:r>
                    </a:p>
                  </a:txBody>
                  <a:tcPr marL="45720" marR="4572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001F5B"/>
                    </a:solidFill>
                  </a:tcPr>
                </a:tc>
                <a:tc>
                  <a:txBody>
                    <a:bodyPr/>
                    <a:lstStyle/>
                    <a:p>
                      <a:pPr algn="ctr" fontAlgn="b"/>
                      <a:r>
                        <a:rPr lang="en-US" sz="1400" b="0" i="0" u="none" strike="noStrike" dirty="0">
                          <a:solidFill>
                            <a:srgbClr val="FFFFFF"/>
                          </a:solidFill>
                          <a:effectLst/>
                          <a:latin typeface="Arial" panose="020B0604020202020204" pitchFamily="34" charset="0"/>
                          <a:cs typeface="Arial" panose="020B0604020202020204" pitchFamily="34" charset="0"/>
                        </a:rPr>
                        <a:t>Asset Management Fee </a:t>
                      </a:r>
                    </a:p>
                  </a:txBody>
                  <a:tcPr marL="45720" marR="4572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001F5B"/>
                    </a:solidFill>
                  </a:tcPr>
                </a:tc>
                <a:tc>
                  <a:txBody>
                    <a:bodyPr/>
                    <a:lstStyle/>
                    <a:p>
                      <a:pPr algn="ctr" fontAlgn="b"/>
                      <a:r>
                        <a:rPr lang="en-US" sz="1400" b="0" i="0" u="none" strike="noStrike">
                          <a:solidFill>
                            <a:srgbClr val="FFFFFF"/>
                          </a:solidFill>
                          <a:effectLst/>
                          <a:latin typeface="Arial" panose="020B0604020202020204" pitchFamily="34" charset="0"/>
                          <a:cs typeface="Arial" panose="020B0604020202020204" pitchFamily="34" charset="0"/>
                        </a:rPr>
                        <a:t>Total</a:t>
                      </a:r>
                    </a:p>
                  </a:txBody>
                  <a:tcPr marL="45720" marR="4572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001F5B"/>
                    </a:solidFill>
                  </a:tcPr>
                </a:tc>
                <a:tc>
                  <a:txBody>
                    <a:bodyPr/>
                    <a:lstStyle/>
                    <a:p>
                      <a:pPr algn="ctr" fontAlgn="b"/>
                      <a:r>
                        <a:rPr lang="en-US" sz="1400" b="0" i="0" u="none" strike="noStrike">
                          <a:solidFill>
                            <a:srgbClr val="FFFFFF"/>
                          </a:solidFill>
                          <a:effectLst/>
                          <a:latin typeface="Arial" panose="020B0604020202020204" pitchFamily="34" charset="0"/>
                          <a:cs typeface="Arial" panose="020B0604020202020204" pitchFamily="34" charset="0"/>
                        </a:rPr>
                        <a:t>Net Operating Income</a:t>
                      </a:r>
                    </a:p>
                  </a:txBody>
                  <a:tcPr marL="45720" marR="4572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001F5B"/>
                    </a:solidFill>
                  </a:tcPr>
                </a:tc>
                <a:tc>
                  <a:txBody>
                    <a:bodyPr/>
                    <a:lstStyle/>
                    <a:p>
                      <a:pPr algn="ctr" fontAlgn="b"/>
                      <a:r>
                        <a:rPr lang="en-US" sz="1400" b="0" i="0" u="none" strike="noStrike">
                          <a:solidFill>
                            <a:srgbClr val="FFFFFF"/>
                          </a:solidFill>
                          <a:effectLst/>
                          <a:latin typeface="Arial" panose="020B0604020202020204" pitchFamily="34" charset="0"/>
                          <a:cs typeface="Arial" panose="020B0604020202020204" pitchFamily="34" charset="0"/>
                        </a:rPr>
                        <a:t>Equity Return </a:t>
                      </a:r>
                    </a:p>
                  </a:txBody>
                  <a:tcPr marL="45720" marR="4572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001F5B"/>
                    </a:solidFill>
                  </a:tcPr>
                </a:tc>
                <a:tc>
                  <a:txBody>
                    <a:bodyPr/>
                    <a:lstStyle/>
                    <a:p>
                      <a:pPr algn="ctr" fontAlgn="b"/>
                      <a:r>
                        <a:rPr lang="en-US" sz="1400" b="0" i="0" u="none" strike="noStrike">
                          <a:solidFill>
                            <a:srgbClr val="FFFFFF"/>
                          </a:solidFill>
                          <a:effectLst/>
                          <a:latin typeface="Arial" panose="020B0604020202020204" pitchFamily="34" charset="0"/>
                          <a:cs typeface="Arial" panose="020B0604020202020204" pitchFamily="34" charset="0"/>
                        </a:rPr>
                        <a:t>8% Pref</a:t>
                      </a:r>
                    </a:p>
                  </a:txBody>
                  <a:tcPr marL="45720" marR="4572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001F5B"/>
                    </a:solidFill>
                  </a:tcPr>
                </a:tc>
                <a:tc>
                  <a:txBody>
                    <a:bodyPr/>
                    <a:lstStyle/>
                    <a:p>
                      <a:pPr algn="ctr" fontAlgn="b"/>
                      <a:r>
                        <a:rPr lang="en-US" sz="1400" b="0" i="0" u="none" strike="noStrike">
                          <a:solidFill>
                            <a:srgbClr val="FFFFFF"/>
                          </a:solidFill>
                          <a:effectLst/>
                          <a:latin typeface="Arial" panose="020B0604020202020204" pitchFamily="34" charset="0"/>
                          <a:cs typeface="Arial" panose="020B0604020202020204" pitchFamily="34" charset="0"/>
                        </a:rPr>
                        <a:t>Sales Profit </a:t>
                      </a:r>
                    </a:p>
                  </a:txBody>
                  <a:tcPr marL="45720" marR="4572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001F5B"/>
                    </a:solidFill>
                  </a:tcPr>
                </a:tc>
                <a:tc>
                  <a:txBody>
                    <a:bodyPr/>
                    <a:lstStyle/>
                    <a:p>
                      <a:pPr algn="ctr" fontAlgn="b"/>
                      <a:r>
                        <a:rPr lang="en-US" sz="1400" b="0" i="0" u="none" strike="noStrike">
                          <a:solidFill>
                            <a:srgbClr val="FFFFFF"/>
                          </a:solidFill>
                          <a:effectLst/>
                          <a:latin typeface="Arial" panose="020B0604020202020204" pitchFamily="34" charset="0"/>
                          <a:cs typeface="Arial" panose="020B0604020202020204" pitchFamily="34" charset="0"/>
                        </a:rPr>
                        <a:t>Total</a:t>
                      </a:r>
                    </a:p>
                  </a:txBody>
                  <a:tcPr marL="45720" marR="4572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001F5B"/>
                    </a:solidFill>
                  </a:tcPr>
                </a:tc>
                <a:tc>
                  <a:txBody>
                    <a:bodyPr/>
                    <a:lstStyle/>
                    <a:p>
                      <a:pPr algn="ctr" fontAlgn="b"/>
                      <a:r>
                        <a:rPr lang="en-US" sz="1400" b="0" i="0" u="none" strike="noStrike" dirty="0">
                          <a:solidFill>
                            <a:srgbClr val="FFFFFF"/>
                          </a:solidFill>
                          <a:effectLst/>
                          <a:latin typeface="Arial" panose="020B0604020202020204" pitchFamily="34" charset="0"/>
                          <a:cs typeface="Arial" panose="020B0604020202020204" pitchFamily="34" charset="0"/>
                        </a:rPr>
                        <a:t>Project Cash Flow</a:t>
                      </a:r>
                    </a:p>
                  </a:txBody>
                  <a:tcPr marL="45720" marR="4572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001F5B"/>
                    </a:solidFill>
                  </a:tcPr>
                </a:tc>
                <a:tc>
                  <a:txBody>
                    <a:bodyPr/>
                    <a:lstStyle/>
                    <a:p>
                      <a:pPr algn="ctr" fontAlgn="b"/>
                      <a:r>
                        <a:rPr lang="en-US" sz="1400" b="0" i="0" u="none" strike="noStrike" dirty="0">
                          <a:solidFill>
                            <a:srgbClr val="FFFFFF"/>
                          </a:solidFill>
                          <a:effectLst/>
                          <a:latin typeface="Arial" panose="020B0604020202020204" pitchFamily="34" charset="0"/>
                          <a:cs typeface="Arial" panose="020B0604020202020204" pitchFamily="34" charset="0"/>
                        </a:rPr>
                        <a:t>Investors Cash Flow</a:t>
                      </a:r>
                    </a:p>
                  </a:txBody>
                  <a:tcPr marL="45720" marR="4572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001F5B"/>
                    </a:solidFill>
                  </a:tcPr>
                </a:tc>
                <a:extLst>
                  <a:ext uri="{0D108BD9-81ED-4DB2-BD59-A6C34878D82A}">
                    <a16:rowId xmlns:a16="http://schemas.microsoft.com/office/drawing/2014/main" val="672541109"/>
                  </a:ext>
                </a:extLst>
              </a:tr>
              <a:tr h="192413">
                <a:tc>
                  <a:txBody>
                    <a:bodyPr/>
                    <a:lstStyle/>
                    <a:p>
                      <a:pPr algn="ctr" fontAlgn="b"/>
                      <a:r>
                        <a:rPr lang="en-US" sz="1250" b="0" i="0" u="none" strike="noStrike" dirty="0">
                          <a:solidFill>
                            <a:srgbClr val="000000"/>
                          </a:solidFill>
                          <a:effectLst/>
                          <a:latin typeface="Arial" panose="020B0604020202020204" pitchFamily="34" charset="0"/>
                          <a:cs typeface="Arial" panose="020B0604020202020204" pitchFamily="34" charset="0"/>
                        </a:rPr>
                        <a:t>0</a:t>
                      </a:r>
                    </a:p>
                  </a:txBody>
                  <a:tcPr marL="45720" marR="4572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dirty="0">
                          <a:solidFill>
                            <a:srgbClr val="9C0006"/>
                          </a:solidFill>
                          <a:effectLst/>
                          <a:latin typeface="Arial" panose="020B0604020202020204" pitchFamily="34" charset="0"/>
                          <a:cs typeface="Arial" panose="020B0604020202020204" pitchFamily="34" charset="0"/>
                        </a:rPr>
                        <a:t>-$21,972,617</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dirty="0">
                          <a:solidFill>
                            <a:srgbClr val="000000"/>
                          </a:solidFill>
                          <a:effectLst/>
                          <a:latin typeface="Arial" panose="020B0604020202020204" pitchFamily="34" charset="0"/>
                          <a:cs typeface="Arial" panose="020B0604020202020204" pitchFamily="34" charset="0"/>
                        </a:rPr>
                        <a:t>$0</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50" b="0" i="0" u="none" strike="noStrike" dirty="0">
                          <a:solidFill>
                            <a:srgbClr val="000000"/>
                          </a:solidFill>
                          <a:effectLst/>
                          <a:latin typeface="Arial" panose="020B0604020202020204" pitchFamily="34" charset="0"/>
                          <a:cs typeface="Arial" panose="020B0604020202020204" pitchFamily="34" charset="0"/>
                        </a:rPr>
                        <a:t> </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dirty="0">
                          <a:solidFill>
                            <a:srgbClr val="9C0006"/>
                          </a:solidFill>
                          <a:effectLst/>
                          <a:latin typeface="Arial" panose="020B0604020202020204" pitchFamily="34" charset="0"/>
                          <a:cs typeface="Arial" panose="020B0604020202020204" pitchFamily="34" charset="0"/>
                        </a:rPr>
                        <a:t>-$21,972,617</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50" b="0" i="0" u="none" strike="noStrike">
                          <a:solidFill>
                            <a:srgbClr val="000000"/>
                          </a:solidFill>
                          <a:effectLst/>
                          <a:latin typeface="Arial" panose="020B0604020202020204" pitchFamily="34" charset="0"/>
                          <a:cs typeface="Arial" panose="020B0604020202020204" pitchFamily="34" charset="0"/>
                        </a:rPr>
                        <a:t> </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000000"/>
                          </a:solidFill>
                          <a:effectLst/>
                          <a:latin typeface="Arial" panose="020B0604020202020204" pitchFamily="34" charset="0"/>
                          <a:cs typeface="Arial" panose="020B0604020202020204" pitchFamily="34" charset="0"/>
                        </a:rPr>
                        <a:t>$0</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50" b="0" i="0" u="none" strike="noStrike">
                          <a:solidFill>
                            <a:srgbClr val="000000"/>
                          </a:solidFill>
                          <a:effectLst/>
                          <a:latin typeface="Arial" panose="020B0604020202020204" pitchFamily="34" charset="0"/>
                          <a:cs typeface="Arial" panose="020B0604020202020204" pitchFamily="34" charset="0"/>
                        </a:rPr>
                        <a:t> </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000000"/>
                          </a:solidFill>
                          <a:effectLst/>
                          <a:latin typeface="Arial" panose="020B0604020202020204" pitchFamily="34" charset="0"/>
                          <a:cs typeface="Arial" panose="020B0604020202020204" pitchFamily="34" charset="0"/>
                        </a:rPr>
                        <a:t>$0</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000000"/>
                          </a:solidFill>
                          <a:effectLst/>
                          <a:latin typeface="Arial" panose="020B0604020202020204" pitchFamily="34" charset="0"/>
                          <a:cs typeface="Arial" panose="020B0604020202020204" pitchFamily="34" charset="0"/>
                        </a:rPr>
                        <a:t>$0</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dirty="0">
                          <a:solidFill>
                            <a:srgbClr val="9C0006"/>
                          </a:solidFill>
                          <a:effectLst/>
                          <a:latin typeface="Arial" panose="020B0604020202020204" pitchFamily="34" charset="0"/>
                          <a:cs typeface="Arial" panose="020B0604020202020204" pitchFamily="34" charset="0"/>
                        </a:rPr>
                        <a:t>-$21,972,617</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dirty="0">
                          <a:solidFill>
                            <a:srgbClr val="9C0006"/>
                          </a:solidFill>
                          <a:effectLst/>
                          <a:latin typeface="Arial" panose="020B0604020202020204" pitchFamily="34" charset="0"/>
                          <a:cs typeface="Arial" panose="020B0604020202020204" pitchFamily="34" charset="0"/>
                        </a:rPr>
                        <a:t>-$21,972,617</a:t>
                      </a:r>
                    </a:p>
                  </a:txBody>
                  <a:tcPr marL="45720" marR="4572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21312495"/>
                  </a:ext>
                </a:extLst>
              </a:tr>
              <a:tr h="192413">
                <a:tc>
                  <a:txBody>
                    <a:bodyPr/>
                    <a:lstStyle/>
                    <a:p>
                      <a:pPr algn="ctr" fontAlgn="b"/>
                      <a:r>
                        <a:rPr lang="en-US" sz="1250" b="0" i="0" u="none" strike="noStrike">
                          <a:solidFill>
                            <a:srgbClr val="000000"/>
                          </a:solidFill>
                          <a:effectLst/>
                          <a:latin typeface="Arial" panose="020B0604020202020204" pitchFamily="34" charset="0"/>
                          <a:cs typeface="Arial" panose="020B0604020202020204" pitchFamily="34" charset="0"/>
                        </a:rPr>
                        <a:t>1</a:t>
                      </a:r>
                    </a:p>
                  </a:txBody>
                  <a:tcPr marL="45720" marR="4572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50" b="0" i="0" u="none" strike="noStrike">
                          <a:solidFill>
                            <a:srgbClr val="000000"/>
                          </a:solidFill>
                          <a:effectLst/>
                          <a:latin typeface="Arial" panose="020B0604020202020204" pitchFamily="34" charset="0"/>
                          <a:cs typeface="Arial" panose="020B0604020202020204" pitchFamily="34" charset="0"/>
                        </a:rPr>
                        <a:t> </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000000"/>
                          </a:solidFill>
                          <a:effectLst/>
                          <a:latin typeface="Arial" panose="020B0604020202020204" pitchFamily="34" charset="0"/>
                          <a:cs typeface="Arial" panose="020B0604020202020204" pitchFamily="34" charset="0"/>
                        </a:rPr>
                        <a:t>$0</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50" b="0" i="0" u="none" strike="noStrike" dirty="0">
                          <a:solidFill>
                            <a:srgbClr val="000000"/>
                          </a:solidFill>
                          <a:effectLst/>
                          <a:latin typeface="Arial" panose="020B0604020202020204" pitchFamily="34" charset="0"/>
                          <a:cs typeface="Arial" panose="020B0604020202020204" pitchFamily="34" charset="0"/>
                        </a:rPr>
                        <a:t> </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dirty="0">
                          <a:solidFill>
                            <a:srgbClr val="000000"/>
                          </a:solidFill>
                          <a:effectLst/>
                          <a:latin typeface="Arial" panose="020B0604020202020204" pitchFamily="34" charset="0"/>
                          <a:cs typeface="Arial" panose="020B0604020202020204" pitchFamily="34" charset="0"/>
                        </a:rPr>
                        <a:t>$0</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dirty="0">
                          <a:solidFill>
                            <a:srgbClr val="000000"/>
                          </a:solidFill>
                          <a:effectLst/>
                          <a:latin typeface="Arial" panose="020B0604020202020204" pitchFamily="34" charset="0"/>
                          <a:cs typeface="Arial" panose="020B0604020202020204" pitchFamily="34" charset="0"/>
                        </a:rPr>
                        <a:t>$0</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dirty="0">
                          <a:solidFill>
                            <a:srgbClr val="000000"/>
                          </a:solidFill>
                          <a:effectLst/>
                          <a:latin typeface="Arial" panose="020B0604020202020204" pitchFamily="34" charset="0"/>
                          <a:cs typeface="Arial" panose="020B0604020202020204" pitchFamily="34" charset="0"/>
                        </a:rPr>
                        <a:t>$0</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dirty="0">
                          <a:solidFill>
                            <a:srgbClr val="000000"/>
                          </a:solidFill>
                          <a:effectLst/>
                          <a:latin typeface="Arial" panose="020B0604020202020204" pitchFamily="34" charset="0"/>
                          <a:cs typeface="Arial" panose="020B0604020202020204" pitchFamily="34" charset="0"/>
                        </a:rPr>
                        <a:t>$0</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000000"/>
                          </a:solidFill>
                          <a:effectLst/>
                          <a:latin typeface="Arial" panose="020B0604020202020204" pitchFamily="34" charset="0"/>
                          <a:cs typeface="Arial" panose="020B0604020202020204" pitchFamily="34" charset="0"/>
                        </a:rPr>
                        <a:t>$0</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000000"/>
                          </a:solidFill>
                          <a:effectLst/>
                          <a:latin typeface="Arial" panose="020B0604020202020204" pitchFamily="34" charset="0"/>
                          <a:cs typeface="Arial" panose="020B0604020202020204" pitchFamily="34" charset="0"/>
                        </a:rPr>
                        <a:t>$0</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000000"/>
                          </a:solidFill>
                          <a:effectLst/>
                          <a:latin typeface="Arial" panose="020B0604020202020204" pitchFamily="34" charset="0"/>
                          <a:cs typeface="Arial" panose="020B0604020202020204" pitchFamily="34" charset="0"/>
                        </a:rPr>
                        <a:t>$0</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dirty="0">
                          <a:solidFill>
                            <a:srgbClr val="000000"/>
                          </a:solidFill>
                          <a:effectLst/>
                          <a:latin typeface="Arial" panose="020B0604020202020204" pitchFamily="34" charset="0"/>
                          <a:cs typeface="Arial" panose="020B0604020202020204" pitchFamily="34" charset="0"/>
                        </a:rPr>
                        <a:t>$0</a:t>
                      </a:r>
                    </a:p>
                  </a:txBody>
                  <a:tcPr marL="45720" marR="4572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51632945"/>
                  </a:ext>
                </a:extLst>
              </a:tr>
              <a:tr h="192413">
                <a:tc>
                  <a:txBody>
                    <a:bodyPr/>
                    <a:lstStyle/>
                    <a:p>
                      <a:pPr algn="ctr" fontAlgn="b"/>
                      <a:r>
                        <a:rPr lang="en-US" sz="1250" b="0" i="0" u="none" strike="noStrike">
                          <a:solidFill>
                            <a:srgbClr val="000000"/>
                          </a:solidFill>
                          <a:effectLst/>
                          <a:latin typeface="Arial" panose="020B0604020202020204" pitchFamily="34" charset="0"/>
                          <a:cs typeface="Arial" panose="020B0604020202020204" pitchFamily="34" charset="0"/>
                        </a:rPr>
                        <a:t>2</a:t>
                      </a:r>
                    </a:p>
                  </a:txBody>
                  <a:tcPr marL="45720" marR="4572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50" b="0" i="0" u="none" strike="noStrike">
                          <a:solidFill>
                            <a:srgbClr val="000000"/>
                          </a:solidFill>
                          <a:effectLst/>
                          <a:latin typeface="Arial" panose="020B0604020202020204" pitchFamily="34" charset="0"/>
                          <a:cs typeface="Arial" panose="020B0604020202020204" pitchFamily="34" charset="0"/>
                        </a:rPr>
                        <a:t> </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000000"/>
                          </a:solidFill>
                          <a:effectLst/>
                          <a:latin typeface="Arial" panose="020B0604020202020204" pitchFamily="34" charset="0"/>
                          <a:cs typeface="Arial" panose="020B0604020202020204" pitchFamily="34" charset="0"/>
                        </a:rPr>
                        <a:t>$0</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50" b="0" i="0" u="none" strike="noStrike">
                          <a:solidFill>
                            <a:srgbClr val="000000"/>
                          </a:solidFill>
                          <a:effectLst/>
                          <a:latin typeface="Arial" panose="020B0604020202020204" pitchFamily="34" charset="0"/>
                          <a:cs typeface="Arial" panose="020B0604020202020204" pitchFamily="34" charset="0"/>
                        </a:rPr>
                        <a:t> </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000000"/>
                          </a:solidFill>
                          <a:effectLst/>
                          <a:latin typeface="Arial" panose="020B0604020202020204" pitchFamily="34" charset="0"/>
                          <a:cs typeface="Arial" panose="020B0604020202020204" pitchFamily="34" charset="0"/>
                        </a:rPr>
                        <a:t>$0</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000000"/>
                          </a:solidFill>
                          <a:effectLst/>
                          <a:latin typeface="Arial" panose="020B0604020202020204" pitchFamily="34" charset="0"/>
                          <a:cs typeface="Arial" panose="020B0604020202020204" pitchFamily="34" charset="0"/>
                        </a:rPr>
                        <a:t>$0</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000000"/>
                          </a:solidFill>
                          <a:effectLst/>
                          <a:latin typeface="Arial" panose="020B0604020202020204" pitchFamily="34" charset="0"/>
                          <a:cs typeface="Arial" panose="020B0604020202020204" pitchFamily="34" charset="0"/>
                        </a:rPr>
                        <a:t>$0</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dirty="0">
                          <a:solidFill>
                            <a:srgbClr val="000000"/>
                          </a:solidFill>
                          <a:effectLst/>
                          <a:latin typeface="Arial" panose="020B0604020202020204" pitchFamily="34" charset="0"/>
                          <a:cs typeface="Arial" panose="020B0604020202020204" pitchFamily="34" charset="0"/>
                        </a:rPr>
                        <a:t>$0</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dirty="0">
                          <a:solidFill>
                            <a:srgbClr val="000000"/>
                          </a:solidFill>
                          <a:effectLst/>
                          <a:latin typeface="Arial" panose="020B0604020202020204" pitchFamily="34" charset="0"/>
                          <a:cs typeface="Arial" panose="020B0604020202020204" pitchFamily="34" charset="0"/>
                        </a:rPr>
                        <a:t>$0</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dirty="0">
                          <a:solidFill>
                            <a:srgbClr val="000000"/>
                          </a:solidFill>
                          <a:effectLst/>
                          <a:latin typeface="Arial" panose="020B0604020202020204" pitchFamily="34" charset="0"/>
                          <a:cs typeface="Arial" panose="020B0604020202020204" pitchFamily="34" charset="0"/>
                        </a:rPr>
                        <a:t>$0</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dirty="0">
                          <a:solidFill>
                            <a:srgbClr val="000000"/>
                          </a:solidFill>
                          <a:effectLst/>
                          <a:latin typeface="Arial" panose="020B0604020202020204" pitchFamily="34" charset="0"/>
                          <a:cs typeface="Arial" panose="020B0604020202020204" pitchFamily="34" charset="0"/>
                        </a:rPr>
                        <a:t>$0</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dirty="0">
                          <a:solidFill>
                            <a:srgbClr val="000000"/>
                          </a:solidFill>
                          <a:effectLst/>
                          <a:latin typeface="Arial" panose="020B0604020202020204" pitchFamily="34" charset="0"/>
                          <a:cs typeface="Arial" panose="020B0604020202020204" pitchFamily="34" charset="0"/>
                        </a:rPr>
                        <a:t>$0</a:t>
                      </a:r>
                    </a:p>
                  </a:txBody>
                  <a:tcPr marL="45720" marR="4572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76568086"/>
                  </a:ext>
                </a:extLst>
              </a:tr>
              <a:tr h="192413">
                <a:tc>
                  <a:txBody>
                    <a:bodyPr/>
                    <a:lstStyle/>
                    <a:p>
                      <a:pPr algn="ctr" fontAlgn="b"/>
                      <a:r>
                        <a:rPr lang="en-US" sz="1250" b="0" i="0" u="none" strike="noStrike">
                          <a:solidFill>
                            <a:srgbClr val="000000"/>
                          </a:solidFill>
                          <a:effectLst/>
                          <a:latin typeface="Arial" panose="020B0604020202020204" pitchFamily="34" charset="0"/>
                          <a:cs typeface="Arial" panose="020B0604020202020204" pitchFamily="34" charset="0"/>
                        </a:rPr>
                        <a:t>3</a:t>
                      </a:r>
                    </a:p>
                  </a:txBody>
                  <a:tcPr marL="45720" marR="4572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50" b="0" i="0" u="none" strike="noStrike">
                          <a:solidFill>
                            <a:srgbClr val="000000"/>
                          </a:solidFill>
                          <a:effectLst/>
                          <a:latin typeface="Arial" panose="020B0604020202020204" pitchFamily="34" charset="0"/>
                          <a:cs typeface="Arial" panose="020B0604020202020204" pitchFamily="34" charset="0"/>
                        </a:rPr>
                        <a:t> </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9C0006"/>
                          </a:solidFill>
                          <a:effectLst/>
                          <a:latin typeface="Arial" panose="020B0604020202020204" pitchFamily="34" charset="0"/>
                          <a:cs typeface="Arial" panose="020B0604020202020204" pitchFamily="34" charset="0"/>
                        </a:rPr>
                        <a:t>-$3,189,529</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dirty="0">
                          <a:solidFill>
                            <a:srgbClr val="9C0006"/>
                          </a:solidFill>
                          <a:effectLst/>
                          <a:latin typeface="Arial" panose="020B0604020202020204" pitchFamily="34" charset="0"/>
                          <a:cs typeface="Arial" panose="020B0604020202020204" pitchFamily="34" charset="0"/>
                        </a:rPr>
                        <a:t>-$219,726</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9C0006"/>
                          </a:solidFill>
                          <a:effectLst/>
                          <a:latin typeface="Arial" panose="020B0604020202020204" pitchFamily="34" charset="0"/>
                          <a:cs typeface="Arial" panose="020B0604020202020204" pitchFamily="34" charset="0"/>
                        </a:rPr>
                        <a:t>-$3,409,255</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000000"/>
                          </a:solidFill>
                          <a:effectLst/>
                          <a:latin typeface="Arial" panose="020B0604020202020204" pitchFamily="34" charset="0"/>
                          <a:cs typeface="Arial" panose="020B0604020202020204" pitchFamily="34" charset="0"/>
                        </a:rPr>
                        <a:t>$5,581,675</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000000"/>
                          </a:solidFill>
                          <a:effectLst/>
                          <a:latin typeface="Arial" panose="020B0604020202020204" pitchFamily="34" charset="0"/>
                          <a:cs typeface="Arial" panose="020B0604020202020204" pitchFamily="34" charset="0"/>
                        </a:rPr>
                        <a:t>$21,972,617</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000000"/>
                          </a:solidFill>
                          <a:effectLst/>
                          <a:latin typeface="Arial" panose="020B0604020202020204" pitchFamily="34" charset="0"/>
                          <a:cs typeface="Arial" panose="020B0604020202020204" pitchFamily="34" charset="0"/>
                        </a:rPr>
                        <a:t>$4,394,523</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dirty="0">
                          <a:solidFill>
                            <a:srgbClr val="000000"/>
                          </a:solidFill>
                          <a:effectLst/>
                          <a:latin typeface="Arial" panose="020B0604020202020204" pitchFamily="34" charset="0"/>
                          <a:cs typeface="Arial" panose="020B0604020202020204" pitchFamily="34" charset="0"/>
                        </a:rPr>
                        <a:t>$21,182,330</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dirty="0">
                          <a:solidFill>
                            <a:srgbClr val="000000"/>
                          </a:solidFill>
                          <a:effectLst/>
                          <a:latin typeface="Arial" panose="020B0604020202020204" pitchFamily="34" charset="0"/>
                          <a:cs typeface="Arial" panose="020B0604020202020204" pitchFamily="34" charset="0"/>
                        </a:rPr>
                        <a:t>$26,764,005</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dirty="0">
                          <a:solidFill>
                            <a:srgbClr val="000000"/>
                          </a:solidFill>
                          <a:effectLst/>
                          <a:latin typeface="Arial" panose="020B0604020202020204" pitchFamily="34" charset="0"/>
                          <a:cs typeface="Arial" panose="020B0604020202020204" pitchFamily="34" charset="0"/>
                        </a:rPr>
                        <a:t>$49,941,617</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dirty="0">
                          <a:solidFill>
                            <a:srgbClr val="000000"/>
                          </a:solidFill>
                          <a:effectLst/>
                          <a:latin typeface="Arial" panose="020B0604020202020204" pitchFamily="34" charset="0"/>
                          <a:cs typeface="Arial" panose="020B0604020202020204" pitchFamily="34" charset="0"/>
                        </a:rPr>
                        <a:t>$42,649,548</a:t>
                      </a:r>
                    </a:p>
                  </a:txBody>
                  <a:tcPr marL="45720" marR="4572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91325952"/>
                  </a:ext>
                </a:extLst>
              </a:tr>
              <a:tr h="204438">
                <a:tc rowSpan="2" gridSpan="9">
                  <a:txBody>
                    <a:bodyPr/>
                    <a:lstStyle/>
                    <a:p>
                      <a:pPr algn="ctr" fontAlgn="b"/>
                      <a:endParaRPr lang="en-US" sz="1250" b="0"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hMerge="1">
                  <a:txBody>
                    <a:bodyPr/>
                    <a:lstStyle/>
                    <a:p>
                      <a:pPr algn="ctr" fontAlgn="b"/>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hMerge="1">
                  <a:txBody>
                    <a:bodyPr/>
                    <a:lstStyle/>
                    <a:p>
                      <a:pPr algn="ctr" fontAlgn="b"/>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hMerge="1">
                  <a:txBody>
                    <a:bodyPr/>
                    <a:lstStyle/>
                    <a:p>
                      <a:pPr algn="ctr" fontAlgn="b"/>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hMerge="1">
                  <a:txBody>
                    <a:bodyPr/>
                    <a:lstStyle/>
                    <a:p>
                      <a:pPr algn="l" fontAlgn="b"/>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hMerge="1">
                  <a:txBody>
                    <a:bodyPr/>
                    <a:lstStyle/>
                    <a:p>
                      <a:pPr algn="l" fontAlgn="b"/>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hMerge="1">
                  <a:txBody>
                    <a:bodyPr/>
                    <a:lstStyle/>
                    <a:p>
                      <a:pPr algn="l" fontAlgn="b"/>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hMerge="1">
                  <a:txBody>
                    <a:bodyPr/>
                    <a:lstStyle/>
                    <a:p>
                      <a:pPr algn="l" fontAlgn="b"/>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hMerge="1">
                  <a:txBody>
                    <a:bodyPr/>
                    <a:lstStyle/>
                    <a:p>
                      <a:pPr algn="l" fontAlgn="b"/>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50" b="1" i="0" u="none" strike="noStrike" dirty="0">
                          <a:solidFill>
                            <a:srgbClr val="000000"/>
                          </a:solidFill>
                          <a:effectLst/>
                          <a:latin typeface="Arial" panose="020B0604020202020204" pitchFamily="34" charset="0"/>
                          <a:cs typeface="Arial" panose="020B0604020202020204" pitchFamily="34" charset="0"/>
                        </a:rPr>
                        <a:t>Net Cash Flow </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250" b="1" i="0" u="none" strike="noStrike">
                          <a:solidFill>
                            <a:srgbClr val="000000"/>
                          </a:solidFill>
                          <a:effectLst/>
                          <a:latin typeface="Arial" panose="020B0604020202020204" pitchFamily="34" charset="0"/>
                          <a:cs typeface="Arial" panose="020B0604020202020204" pitchFamily="34" charset="0"/>
                        </a:rPr>
                        <a:t>$27,969,000</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250" b="1" i="0" u="none" strike="noStrike" dirty="0">
                          <a:solidFill>
                            <a:srgbClr val="000000"/>
                          </a:solidFill>
                          <a:effectLst/>
                          <a:latin typeface="Arial" panose="020B0604020202020204" pitchFamily="34" charset="0"/>
                          <a:cs typeface="Arial" panose="020B0604020202020204" pitchFamily="34" charset="0"/>
                        </a:rPr>
                        <a:t>$20,676,931</a:t>
                      </a:r>
                    </a:p>
                  </a:txBody>
                  <a:tcPr marL="45720" marR="4572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42200676"/>
                  </a:ext>
                </a:extLst>
              </a:tr>
              <a:tr h="204438">
                <a:tc gridSpan="9" vMerge="1">
                  <a:txBody>
                    <a:bodyPr/>
                    <a:lstStyle/>
                    <a:p>
                      <a:pPr algn="ctr" fontAlgn="b"/>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vMerge="1">
                  <a:txBody>
                    <a:bodyPr/>
                    <a:lstStyle/>
                    <a:p>
                      <a:pPr algn="ctr" fontAlgn="b"/>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vMerge="1">
                  <a:txBody>
                    <a:bodyPr/>
                    <a:lstStyle/>
                    <a:p>
                      <a:pPr algn="ctr" fontAlgn="b"/>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vMerge="1">
                  <a:txBody>
                    <a:bodyPr/>
                    <a:lstStyle/>
                    <a:p>
                      <a:pPr algn="ctr" fontAlgn="b"/>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vMerge="1">
                  <a:txBody>
                    <a:bodyPr/>
                    <a:lstStyle/>
                    <a:p>
                      <a:pPr algn="l"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vMerge="1">
                  <a:txBody>
                    <a:bodyPr/>
                    <a:lstStyle/>
                    <a:p>
                      <a:pPr algn="l"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vMerge="1">
                  <a:txBody>
                    <a:bodyPr/>
                    <a:lstStyle/>
                    <a:p>
                      <a:pPr algn="l"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vMerge="1">
                  <a:txBody>
                    <a:bodyPr/>
                    <a:lstStyle/>
                    <a:p>
                      <a:pPr algn="l"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vMerge="1">
                  <a:txBody>
                    <a:bodyPr/>
                    <a:lstStyle/>
                    <a:p>
                      <a:pPr algn="l"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250" b="1" i="0" u="none" strike="noStrike">
                          <a:solidFill>
                            <a:srgbClr val="000000"/>
                          </a:solidFill>
                          <a:effectLst/>
                          <a:latin typeface="Arial" panose="020B0604020202020204" pitchFamily="34" charset="0"/>
                          <a:cs typeface="Arial" panose="020B0604020202020204" pitchFamily="34" charset="0"/>
                        </a:rPr>
                        <a:t>Project IRR</a:t>
                      </a:r>
                    </a:p>
                  </a:txBody>
                  <a:tcPr marL="45720" marR="4572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250" b="1" i="0" u="none" strike="noStrike" dirty="0">
                          <a:solidFill>
                            <a:srgbClr val="000000"/>
                          </a:solidFill>
                          <a:effectLst/>
                          <a:latin typeface="Arial" panose="020B0604020202020204" pitchFamily="34" charset="0"/>
                          <a:cs typeface="Arial" panose="020B0604020202020204" pitchFamily="34" charset="0"/>
                        </a:rPr>
                        <a:t>31.48%</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250" b="1" i="0" u="none" strike="noStrike" dirty="0">
                          <a:solidFill>
                            <a:srgbClr val="000000"/>
                          </a:solidFill>
                          <a:effectLst/>
                          <a:latin typeface="Arial" panose="020B0604020202020204" pitchFamily="34" charset="0"/>
                          <a:cs typeface="Arial" panose="020B0604020202020204" pitchFamily="34" charset="0"/>
                        </a:rPr>
                        <a:t>24.74%</a:t>
                      </a:r>
                    </a:p>
                  </a:txBody>
                  <a:tcPr marL="45720" marR="4572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25862252"/>
                  </a:ext>
                </a:extLst>
              </a:tr>
            </a:tbl>
          </a:graphicData>
        </a:graphic>
      </p:graphicFrame>
      <p:graphicFrame>
        <p:nvGraphicFramePr>
          <p:cNvPr id="7" name="Table 6">
            <a:extLst>
              <a:ext uri="{FF2B5EF4-FFF2-40B4-BE49-F238E27FC236}">
                <a16:creationId xmlns:a16="http://schemas.microsoft.com/office/drawing/2014/main" id="{9FA0EB53-9769-854E-9B3A-CA0A985F600E}"/>
              </a:ext>
            </a:extLst>
          </p:cNvPr>
          <p:cNvGraphicFramePr>
            <a:graphicFrameLocks noGrp="1"/>
          </p:cNvGraphicFramePr>
          <p:nvPr>
            <p:extLst>
              <p:ext uri="{D42A27DB-BD31-4B8C-83A1-F6EECF244321}">
                <p14:modId xmlns:p14="http://schemas.microsoft.com/office/powerpoint/2010/main" val="149254303"/>
              </p:ext>
            </p:extLst>
          </p:nvPr>
        </p:nvGraphicFramePr>
        <p:xfrm>
          <a:off x="175180" y="4486809"/>
          <a:ext cx="12626736" cy="3925363"/>
        </p:xfrm>
        <a:graphic>
          <a:graphicData uri="http://schemas.openxmlformats.org/drawingml/2006/table">
            <a:tbl>
              <a:tblPr/>
              <a:tblGrid>
                <a:gridCol w="601329">
                  <a:extLst>
                    <a:ext uri="{9D8B030D-6E8A-4147-A177-3AD203B41FA5}">
                      <a16:colId xmlns:a16="http://schemas.microsoft.com/office/drawing/2014/main" val="1942435381"/>
                    </a:ext>
                  </a:extLst>
                </a:gridCol>
                <a:gridCol w="990266">
                  <a:extLst>
                    <a:ext uri="{9D8B030D-6E8A-4147-A177-3AD203B41FA5}">
                      <a16:colId xmlns:a16="http://schemas.microsoft.com/office/drawing/2014/main" val="2295577112"/>
                    </a:ext>
                  </a:extLst>
                </a:gridCol>
                <a:gridCol w="1113107">
                  <a:extLst>
                    <a:ext uri="{9D8B030D-6E8A-4147-A177-3AD203B41FA5}">
                      <a16:colId xmlns:a16="http://schemas.microsoft.com/office/drawing/2014/main" val="1230648412"/>
                    </a:ext>
                  </a:extLst>
                </a:gridCol>
                <a:gridCol w="1098652">
                  <a:extLst>
                    <a:ext uri="{9D8B030D-6E8A-4147-A177-3AD203B41FA5}">
                      <a16:colId xmlns:a16="http://schemas.microsoft.com/office/drawing/2014/main" val="4115122890"/>
                    </a:ext>
                  </a:extLst>
                </a:gridCol>
                <a:gridCol w="1050666">
                  <a:extLst>
                    <a:ext uri="{9D8B030D-6E8A-4147-A177-3AD203B41FA5}">
                      <a16:colId xmlns:a16="http://schemas.microsoft.com/office/drawing/2014/main" val="1900130460"/>
                    </a:ext>
                  </a:extLst>
                </a:gridCol>
                <a:gridCol w="1204460">
                  <a:extLst>
                    <a:ext uri="{9D8B030D-6E8A-4147-A177-3AD203B41FA5}">
                      <a16:colId xmlns:a16="http://schemas.microsoft.com/office/drawing/2014/main" val="537238914"/>
                    </a:ext>
                  </a:extLst>
                </a:gridCol>
                <a:gridCol w="993050">
                  <a:extLst>
                    <a:ext uri="{9D8B030D-6E8A-4147-A177-3AD203B41FA5}">
                      <a16:colId xmlns:a16="http://schemas.microsoft.com/office/drawing/2014/main" val="534396085"/>
                    </a:ext>
                  </a:extLst>
                </a:gridCol>
                <a:gridCol w="944045">
                  <a:extLst>
                    <a:ext uri="{9D8B030D-6E8A-4147-A177-3AD203B41FA5}">
                      <a16:colId xmlns:a16="http://schemas.microsoft.com/office/drawing/2014/main" val="1758526971"/>
                    </a:ext>
                  </a:extLst>
                </a:gridCol>
                <a:gridCol w="997459">
                  <a:extLst>
                    <a:ext uri="{9D8B030D-6E8A-4147-A177-3AD203B41FA5}">
                      <a16:colId xmlns:a16="http://schemas.microsoft.com/office/drawing/2014/main" val="3471516104"/>
                    </a:ext>
                  </a:extLst>
                </a:gridCol>
                <a:gridCol w="1113107">
                  <a:extLst>
                    <a:ext uri="{9D8B030D-6E8A-4147-A177-3AD203B41FA5}">
                      <a16:colId xmlns:a16="http://schemas.microsoft.com/office/drawing/2014/main" val="530099678"/>
                    </a:ext>
                  </a:extLst>
                </a:gridCol>
                <a:gridCol w="1162882">
                  <a:extLst>
                    <a:ext uri="{9D8B030D-6E8A-4147-A177-3AD203B41FA5}">
                      <a16:colId xmlns:a16="http://schemas.microsoft.com/office/drawing/2014/main" val="72628584"/>
                    </a:ext>
                  </a:extLst>
                </a:gridCol>
                <a:gridCol w="1357713">
                  <a:extLst>
                    <a:ext uri="{9D8B030D-6E8A-4147-A177-3AD203B41FA5}">
                      <a16:colId xmlns:a16="http://schemas.microsoft.com/office/drawing/2014/main" val="757693454"/>
                    </a:ext>
                  </a:extLst>
                </a:gridCol>
              </a:tblGrid>
              <a:tr h="704552">
                <a:tc>
                  <a:txBody>
                    <a:bodyPr/>
                    <a:lstStyle/>
                    <a:p>
                      <a:pPr algn="ctr" fontAlgn="b"/>
                      <a:r>
                        <a:rPr lang="en-US" sz="1200" b="0" i="0" u="none" strike="noStrike" dirty="0">
                          <a:solidFill>
                            <a:srgbClr val="FFFFFF"/>
                          </a:solidFill>
                          <a:effectLst/>
                          <a:latin typeface="Arial" panose="020B0604020202020204" pitchFamily="34" charset="0"/>
                          <a:cs typeface="Arial" panose="020B0604020202020204" pitchFamily="34" charset="0"/>
                        </a:rPr>
                        <a:t>Term in years</a:t>
                      </a:r>
                    </a:p>
                  </a:txBody>
                  <a:tcPr marL="45720" marR="4572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001F5B"/>
                    </a:solidFill>
                  </a:tcPr>
                </a:tc>
                <a:tc>
                  <a:txBody>
                    <a:bodyPr/>
                    <a:lstStyle/>
                    <a:p>
                      <a:pPr algn="ctr" fontAlgn="b"/>
                      <a:r>
                        <a:rPr lang="en-US" sz="1200" b="0" i="0" u="none" strike="noStrike" dirty="0">
                          <a:solidFill>
                            <a:srgbClr val="FFFFFF"/>
                          </a:solidFill>
                          <a:effectLst/>
                          <a:latin typeface="Arial" panose="020B0604020202020204" pitchFamily="34" charset="0"/>
                          <a:cs typeface="Arial" panose="020B0604020202020204" pitchFamily="34" charset="0"/>
                        </a:rPr>
                        <a:t>Equity</a:t>
                      </a:r>
                      <a:br>
                        <a:rPr lang="en-US" sz="1200" b="0" i="0" u="none" strike="noStrike" dirty="0">
                          <a:solidFill>
                            <a:srgbClr val="FFFFFF"/>
                          </a:solidFill>
                          <a:effectLst/>
                          <a:latin typeface="Arial" panose="020B0604020202020204" pitchFamily="34" charset="0"/>
                          <a:cs typeface="Arial" panose="020B0604020202020204" pitchFamily="34" charset="0"/>
                        </a:rPr>
                      </a:br>
                      <a:r>
                        <a:rPr lang="en-US" sz="1200" b="0" i="0" u="none" strike="noStrike" dirty="0">
                          <a:solidFill>
                            <a:srgbClr val="FFFFFF"/>
                          </a:solidFill>
                          <a:effectLst/>
                          <a:latin typeface="Arial" panose="020B0604020202020204" pitchFamily="34" charset="0"/>
                          <a:cs typeface="Arial" panose="020B0604020202020204" pitchFamily="34" charset="0"/>
                        </a:rPr>
                        <a:t>Invested</a:t>
                      </a:r>
                    </a:p>
                  </a:txBody>
                  <a:tcPr marL="45720" marR="4572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001F5B"/>
                    </a:solidFill>
                  </a:tcPr>
                </a:tc>
                <a:tc>
                  <a:txBody>
                    <a:bodyPr/>
                    <a:lstStyle/>
                    <a:p>
                      <a:pPr algn="ctr" fontAlgn="b"/>
                      <a:r>
                        <a:rPr lang="en-US" sz="1200" b="0" i="0" u="none" strike="noStrike">
                          <a:solidFill>
                            <a:srgbClr val="FFFFFF"/>
                          </a:solidFill>
                          <a:effectLst/>
                          <a:latin typeface="Arial" panose="020B0604020202020204" pitchFamily="34" charset="0"/>
                          <a:cs typeface="Arial" panose="020B0604020202020204" pitchFamily="34" charset="0"/>
                        </a:rPr>
                        <a:t>Debt</a:t>
                      </a:r>
                      <a:br>
                        <a:rPr lang="en-US" sz="1200" b="0" i="0" u="none" strike="noStrike">
                          <a:solidFill>
                            <a:srgbClr val="FFFFFF"/>
                          </a:solidFill>
                          <a:effectLst/>
                          <a:latin typeface="Arial" panose="020B0604020202020204" pitchFamily="34" charset="0"/>
                          <a:cs typeface="Arial" panose="020B0604020202020204" pitchFamily="34" charset="0"/>
                        </a:rPr>
                      </a:br>
                      <a:r>
                        <a:rPr lang="en-US" sz="1200" b="0" i="0" u="none" strike="noStrike">
                          <a:solidFill>
                            <a:srgbClr val="FFFFFF"/>
                          </a:solidFill>
                          <a:effectLst/>
                          <a:latin typeface="Arial" panose="020B0604020202020204" pitchFamily="34" charset="0"/>
                          <a:cs typeface="Arial" panose="020B0604020202020204" pitchFamily="34" charset="0"/>
                        </a:rPr>
                        <a:t>Service</a:t>
                      </a:r>
                    </a:p>
                  </a:txBody>
                  <a:tcPr marL="45720" marR="4572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001F5B"/>
                    </a:solidFill>
                  </a:tcPr>
                </a:tc>
                <a:tc>
                  <a:txBody>
                    <a:bodyPr/>
                    <a:lstStyle/>
                    <a:p>
                      <a:pPr algn="ctr" fontAlgn="b"/>
                      <a:r>
                        <a:rPr lang="en-US" sz="1200" b="0" i="0" u="none" strike="noStrike" dirty="0">
                          <a:solidFill>
                            <a:srgbClr val="FFFFFF"/>
                          </a:solidFill>
                          <a:effectLst/>
                          <a:latin typeface="Arial" panose="020B0604020202020204" pitchFamily="34" charset="0"/>
                          <a:cs typeface="Arial" panose="020B0604020202020204" pitchFamily="34" charset="0"/>
                        </a:rPr>
                        <a:t>Asset Management Fee </a:t>
                      </a:r>
                    </a:p>
                  </a:txBody>
                  <a:tcPr marL="45720" marR="4572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001F5B"/>
                    </a:solidFill>
                  </a:tcPr>
                </a:tc>
                <a:tc>
                  <a:txBody>
                    <a:bodyPr/>
                    <a:lstStyle/>
                    <a:p>
                      <a:pPr algn="ctr" fontAlgn="b"/>
                      <a:r>
                        <a:rPr lang="en-US" sz="1200" b="0" i="0" u="none" strike="noStrike" dirty="0">
                          <a:solidFill>
                            <a:srgbClr val="FFFFFF"/>
                          </a:solidFill>
                          <a:effectLst/>
                          <a:latin typeface="Arial" panose="020B0604020202020204" pitchFamily="34" charset="0"/>
                          <a:cs typeface="Arial" panose="020B0604020202020204" pitchFamily="34" charset="0"/>
                        </a:rPr>
                        <a:t>Total</a:t>
                      </a:r>
                    </a:p>
                  </a:txBody>
                  <a:tcPr marL="45720" marR="4572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001F5B"/>
                    </a:solidFill>
                  </a:tcPr>
                </a:tc>
                <a:tc>
                  <a:txBody>
                    <a:bodyPr/>
                    <a:lstStyle/>
                    <a:p>
                      <a:pPr algn="ctr" fontAlgn="b"/>
                      <a:r>
                        <a:rPr lang="en-US" sz="1200" b="0" i="0" u="none" strike="noStrike" dirty="0">
                          <a:solidFill>
                            <a:srgbClr val="FFFFFF"/>
                          </a:solidFill>
                          <a:effectLst/>
                          <a:latin typeface="Arial" panose="020B0604020202020204" pitchFamily="34" charset="0"/>
                          <a:cs typeface="Arial" panose="020B0604020202020204" pitchFamily="34" charset="0"/>
                        </a:rPr>
                        <a:t>Net Operating Income</a:t>
                      </a:r>
                    </a:p>
                  </a:txBody>
                  <a:tcPr marL="45720" marR="4572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1F5B"/>
                    </a:solidFill>
                  </a:tcPr>
                </a:tc>
                <a:tc>
                  <a:txBody>
                    <a:bodyPr/>
                    <a:lstStyle/>
                    <a:p>
                      <a:pPr algn="ctr" fontAlgn="b"/>
                      <a:r>
                        <a:rPr lang="en-US" sz="1200" b="0" i="0" u="none" strike="noStrike" dirty="0">
                          <a:solidFill>
                            <a:srgbClr val="FFFFFF"/>
                          </a:solidFill>
                          <a:effectLst/>
                          <a:latin typeface="Arial" panose="020B0604020202020204" pitchFamily="34" charset="0"/>
                          <a:cs typeface="Arial" panose="020B0604020202020204" pitchFamily="34" charset="0"/>
                        </a:rPr>
                        <a:t>Equity Return</a:t>
                      </a:r>
                    </a:p>
                  </a:txBody>
                  <a:tcPr marL="45720" marR="4572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1F5B"/>
                    </a:solidFill>
                  </a:tcPr>
                </a:tc>
                <a:tc>
                  <a:txBody>
                    <a:bodyPr/>
                    <a:lstStyle/>
                    <a:p>
                      <a:pPr algn="ctr" fontAlgn="b"/>
                      <a:r>
                        <a:rPr lang="en-US" sz="1200" b="0" i="0" u="none" strike="noStrike" dirty="0">
                          <a:solidFill>
                            <a:srgbClr val="FFFFFF"/>
                          </a:solidFill>
                          <a:effectLst/>
                          <a:latin typeface="Arial" panose="020B0604020202020204" pitchFamily="34" charset="0"/>
                          <a:cs typeface="Arial" panose="020B0604020202020204" pitchFamily="34" charset="0"/>
                        </a:rPr>
                        <a:t>8% Pref. </a:t>
                      </a:r>
                    </a:p>
                  </a:txBody>
                  <a:tcPr marL="45720" marR="4572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1F5B"/>
                    </a:solidFill>
                  </a:tcPr>
                </a:tc>
                <a:tc>
                  <a:txBody>
                    <a:bodyPr/>
                    <a:lstStyle/>
                    <a:p>
                      <a:pPr algn="ctr" fontAlgn="b"/>
                      <a:r>
                        <a:rPr lang="en-US" sz="1200" b="0" i="0" u="none" strike="noStrike" dirty="0">
                          <a:solidFill>
                            <a:srgbClr val="FFFFFF"/>
                          </a:solidFill>
                          <a:effectLst/>
                          <a:latin typeface="Arial" panose="020B0604020202020204" pitchFamily="34" charset="0"/>
                          <a:cs typeface="Arial" panose="020B0604020202020204" pitchFamily="34" charset="0"/>
                        </a:rPr>
                        <a:t>Sales Profit</a:t>
                      </a:r>
                    </a:p>
                  </a:txBody>
                  <a:tcPr marL="45720" marR="4572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1F5B"/>
                    </a:solidFill>
                  </a:tcPr>
                </a:tc>
                <a:tc>
                  <a:txBody>
                    <a:bodyPr/>
                    <a:lstStyle/>
                    <a:p>
                      <a:pPr algn="ctr" fontAlgn="b"/>
                      <a:r>
                        <a:rPr lang="en-US" sz="1200" b="0" i="0" u="none" strike="noStrike" dirty="0">
                          <a:solidFill>
                            <a:srgbClr val="FFFFFF"/>
                          </a:solidFill>
                          <a:effectLst/>
                          <a:latin typeface="Arial" panose="020B0604020202020204" pitchFamily="34" charset="0"/>
                          <a:cs typeface="Arial" panose="020B0604020202020204" pitchFamily="34" charset="0"/>
                        </a:rPr>
                        <a:t>Total Income</a:t>
                      </a:r>
                    </a:p>
                  </a:txBody>
                  <a:tcPr marL="45720" marR="4572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1F5B"/>
                    </a:solidFill>
                  </a:tcPr>
                </a:tc>
                <a:tc>
                  <a:txBody>
                    <a:bodyPr/>
                    <a:lstStyle/>
                    <a:p>
                      <a:pPr algn="ctr" fontAlgn="b"/>
                      <a:r>
                        <a:rPr lang="en-US" sz="1200" b="0" i="0" u="none" strike="noStrike" dirty="0">
                          <a:solidFill>
                            <a:srgbClr val="FFFFFF"/>
                          </a:solidFill>
                          <a:effectLst/>
                          <a:latin typeface="Arial" panose="020B0604020202020204" pitchFamily="34" charset="0"/>
                          <a:cs typeface="Arial" panose="020B0604020202020204" pitchFamily="34" charset="0"/>
                        </a:rPr>
                        <a:t>Project </a:t>
                      </a:r>
                      <a:br>
                        <a:rPr lang="en-US" sz="1200" b="0" i="0" u="none" strike="noStrike" dirty="0">
                          <a:solidFill>
                            <a:srgbClr val="FFFFFF"/>
                          </a:solidFill>
                          <a:effectLst/>
                          <a:latin typeface="Arial" panose="020B0604020202020204" pitchFamily="34" charset="0"/>
                          <a:cs typeface="Arial" panose="020B0604020202020204" pitchFamily="34" charset="0"/>
                        </a:rPr>
                      </a:br>
                      <a:r>
                        <a:rPr lang="en-US" sz="1200" b="0" i="0" u="none" strike="noStrike" dirty="0">
                          <a:solidFill>
                            <a:srgbClr val="FFFFFF"/>
                          </a:solidFill>
                          <a:effectLst/>
                          <a:latin typeface="Arial" panose="020B0604020202020204" pitchFamily="34" charset="0"/>
                          <a:cs typeface="Arial" panose="020B0604020202020204" pitchFamily="34" charset="0"/>
                        </a:rPr>
                        <a:t>Cash Flow</a:t>
                      </a:r>
                    </a:p>
                  </a:txBody>
                  <a:tcPr marL="45720" marR="4572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1F5B"/>
                    </a:solidFill>
                  </a:tcPr>
                </a:tc>
                <a:tc>
                  <a:txBody>
                    <a:bodyPr/>
                    <a:lstStyle/>
                    <a:p>
                      <a:pPr algn="ctr" fontAlgn="b"/>
                      <a:r>
                        <a:rPr lang="en-US" sz="1200" b="0" i="0" u="none" strike="noStrike" dirty="0">
                          <a:solidFill>
                            <a:srgbClr val="FFFFFF"/>
                          </a:solidFill>
                          <a:effectLst/>
                          <a:latin typeface="Arial" panose="020B0604020202020204" pitchFamily="34" charset="0"/>
                          <a:cs typeface="Arial" panose="020B0604020202020204" pitchFamily="34" charset="0"/>
                        </a:rPr>
                        <a:t>Investors Cash Flow</a:t>
                      </a:r>
                    </a:p>
                  </a:txBody>
                  <a:tcPr marL="45720" marR="45720" anchor="b">
                    <a:lnL w="1270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1F5B"/>
                    </a:solidFill>
                  </a:tcPr>
                </a:tc>
                <a:extLst>
                  <a:ext uri="{0D108BD9-81ED-4DB2-BD59-A6C34878D82A}">
                    <a16:rowId xmlns:a16="http://schemas.microsoft.com/office/drawing/2014/main" val="1966288770"/>
                  </a:ext>
                </a:extLst>
              </a:tr>
              <a:tr h="301951">
                <a:tc>
                  <a:txBody>
                    <a:bodyPr/>
                    <a:lstStyle/>
                    <a:p>
                      <a:pPr algn="ctr" fontAlgn="b"/>
                      <a:r>
                        <a:rPr lang="en-US" sz="1250" b="0" i="0" u="none" strike="noStrike" dirty="0">
                          <a:solidFill>
                            <a:srgbClr val="000000"/>
                          </a:solidFill>
                          <a:effectLst/>
                          <a:latin typeface="Arial" panose="020B0604020202020204" pitchFamily="34" charset="0"/>
                          <a:cs typeface="Arial" panose="020B0604020202020204" pitchFamily="34" charset="0"/>
                        </a:rPr>
                        <a:t>0</a:t>
                      </a:r>
                    </a:p>
                  </a:txBody>
                  <a:tcPr marL="45720" marR="4572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dirty="0">
                          <a:solidFill>
                            <a:srgbClr val="000000"/>
                          </a:solidFill>
                          <a:effectLst/>
                          <a:latin typeface="Arial" panose="020B0604020202020204" pitchFamily="34" charset="0"/>
                          <a:cs typeface="Arial" panose="020B0604020202020204" pitchFamily="34" charset="0"/>
                        </a:rPr>
                        <a:t>$21,972,617</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dirty="0">
                          <a:solidFill>
                            <a:srgbClr val="000000"/>
                          </a:solidFill>
                          <a:effectLst/>
                          <a:latin typeface="Arial" panose="020B0604020202020204" pitchFamily="34" charset="0"/>
                          <a:cs typeface="Arial" panose="020B0604020202020204" pitchFamily="34" charset="0"/>
                        </a:rPr>
                        <a:t>$0</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000000"/>
                          </a:solidFill>
                          <a:effectLst/>
                          <a:latin typeface="Arial" panose="020B0604020202020204" pitchFamily="34" charset="0"/>
                          <a:cs typeface="Arial" panose="020B0604020202020204" pitchFamily="34" charset="0"/>
                        </a:rPr>
                        <a:t> </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000000"/>
                          </a:solidFill>
                          <a:effectLst/>
                          <a:latin typeface="Arial" panose="020B0604020202020204" pitchFamily="34" charset="0"/>
                          <a:cs typeface="Arial" panose="020B0604020202020204" pitchFamily="34" charset="0"/>
                        </a:rPr>
                        <a:t>$21,972,617</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000000"/>
                          </a:solidFill>
                          <a:effectLst/>
                          <a:latin typeface="Arial" panose="020B0604020202020204" pitchFamily="34" charset="0"/>
                          <a:cs typeface="Arial" panose="020B0604020202020204" pitchFamily="34" charset="0"/>
                        </a:rPr>
                        <a:t>$0</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000000"/>
                          </a:solidFill>
                          <a:effectLst/>
                          <a:latin typeface="Arial" panose="020B0604020202020204" pitchFamily="34" charset="0"/>
                          <a:cs typeface="Arial" panose="020B0604020202020204" pitchFamily="34" charset="0"/>
                        </a:rPr>
                        <a:t> </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000000"/>
                          </a:solidFill>
                          <a:effectLst/>
                          <a:latin typeface="Arial" panose="020B0604020202020204" pitchFamily="34" charset="0"/>
                          <a:cs typeface="Arial" panose="020B0604020202020204" pitchFamily="34" charset="0"/>
                        </a:rPr>
                        <a:t> </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000000"/>
                          </a:solidFill>
                          <a:effectLst/>
                          <a:latin typeface="Arial" panose="020B0604020202020204" pitchFamily="34" charset="0"/>
                          <a:cs typeface="Arial" panose="020B0604020202020204" pitchFamily="34" charset="0"/>
                        </a:rPr>
                        <a:t>$0</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000000"/>
                          </a:solidFill>
                          <a:effectLst/>
                          <a:latin typeface="Arial" panose="020B0604020202020204" pitchFamily="34" charset="0"/>
                          <a:cs typeface="Arial" panose="020B0604020202020204" pitchFamily="34" charset="0"/>
                        </a:rPr>
                        <a:t>$0</a:t>
                      </a:r>
                    </a:p>
                  </a:txBody>
                  <a:tcPr marL="45720" marR="4572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9C0006"/>
                          </a:solidFill>
                          <a:effectLst/>
                          <a:latin typeface="Arial" panose="020B0604020202020204" pitchFamily="34" charset="0"/>
                          <a:cs typeface="Arial" panose="020B0604020202020204" pitchFamily="34" charset="0"/>
                        </a:rPr>
                        <a:t>-$21,972,617</a:t>
                      </a:r>
                    </a:p>
                  </a:txBody>
                  <a:tcPr marL="45720" marR="4572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9C0006"/>
                          </a:solidFill>
                          <a:effectLst/>
                          <a:latin typeface="Arial" panose="020B0604020202020204" pitchFamily="34" charset="0"/>
                          <a:cs typeface="Arial" panose="020B0604020202020204" pitchFamily="34" charset="0"/>
                        </a:rPr>
                        <a:t>-$21,972,617</a:t>
                      </a:r>
                    </a:p>
                  </a:txBody>
                  <a:tcPr marL="45720" marR="4572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91561756"/>
                  </a:ext>
                </a:extLst>
              </a:tr>
              <a:tr h="301951">
                <a:tc>
                  <a:txBody>
                    <a:bodyPr/>
                    <a:lstStyle/>
                    <a:p>
                      <a:pPr algn="ctr" fontAlgn="b"/>
                      <a:r>
                        <a:rPr lang="en-US" sz="1250" b="0" i="0" u="none" strike="noStrike">
                          <a:solidFill>
                            <a:srgbClr val="000000"/>
                          </a:solidFill>
                          <a:effectLst/>
                          <a:latin typeface="Arial" panose="020B0604020202020204" pitchFamily="34" charset="0"/>
                          <a:cs typeface="Arial" panose="020B0604020202020204" pitchFamily="34" charset="0"/>
                        </a:rPr>
                        <a:t>1</a:t>
                      </a:r>
                    </a:p>
                  </a:txBody>
                  <a:tcPr marL="45720" marR="4572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000000"/>
                          </a:solidFill>
                          <a:effectLst/>
                          <a:latin typeface="Arial" panose="020B0604020202020204" pitchFamily="34" charset="0"/>
                          <a:cs typeface="Arial" panose="020B0604020202020204" pitchFamily="34" charset="0"/>
                        </a:rPr>
                        <a:t>$0</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dirty="0">
                          <a:solidFill>
                            <a:srgbClr val="000000"/>
                          </a:solidFill>
                          <a:effectLst/>
                          <a:latin typeface="Arial" panose="020B0604020202020204" pitchFamily="34" charset="0"/>
                          <a:cs typeface="Arial" panose="020B0604020202020204" pitchFamily="34" charset="0"/>
                        </a:rPr>
                        <a:t>$0</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dirty="0">
                          <a:solidFill>
                            <a:srgbClr val="000000"/>
                          </a:solidFill>
                          <a:effectLst/>
                          <a:latin typeface="Arial" panose="020B0604020202020204" pitchFamily="34" charset="0"/>
                          <a:cs typeface="Arial" panose="020B0604020202020204" pitchFamily="34" charset="0"/>
                        </a:rPr>
                        <a:t> </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000000"/>
                          </a:solidFill>
                          <a:effectLst/>
                          <a:latin typeface="Arial" panose="020B0604020202020204" pitchFamily="34" charset="0"/>
                          <a:cs typeface="Arial" panose="020B0604020202020204" pitchFamily="34" charset="0"/>
                        </a:rPr>
                        <a:t>$0</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000000"/>
                          </a:solidFill>
                          <a:effectLst/>
                          <a:latin typeface="Arial" panose="020B0604020202020204" pitchFamily="34" charset="0"/>
                          <a:cs typeface="Arial" panose="020B0604020202020204" pitchFamily="34" charset="0"/>
                        </a:rPr>
                        <a:t>$0</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000000"/>
                          </a:solidFill>
                          <a:effectLst/>
                          <a:latin typeface="Arial" panose="020B0604020202020204" pitchFamily="34" charset="0"/>
                          <a:cs typeface="Arial" panose="020B0604020202020204" pitchFamily="34" charset="0"/>
                        </a:rPr>
                        <a:t> </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000000"/>
                          </a:solidFill>
                          <a:effectLst/>
                          <a:latin typeface="Arial" panose="020B0604020202020204" pitchFamily="34" charset="0"/>
                          <a:cs typeface="Arial" panose="020B0604020202020204" pitchFamily="34" charset="0"/>
                        </a:rPr>
                        <a:t> </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000000"/>
                          </a:solidFill>
                          <a:effectLst/>
                          <a:latin typeface="Arial" panose="020B0604020202020204" pitchFamily="34" charset="0"/>
                          <a:cs typeface="Arial" panose="020B0604020202020204" pitchFamily="34" charset="0"/>
                        </a:rPr>
                        <a:t>$0</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000000"/>
                          </a:solidFill>
                          <a:effectLst/>
                          <a:latin typeface="Arial" panose="020B0604020202020204" pitchFamily="34" charset="0"/>
                          <a:cs typeface="Arial" panose="020B0604020202020204" pitchFamily="34" charset="0"/>
                        </a:rPr>
                        <a:t>$0</a:t>
                      </a:r>
                    </a:p>
                  </a:txBody>
                  <a:tcPr marL="45720" marR="4572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000000"/>
                          </a:solidFill>
                          <a:effectLst/>
                          <a:latin typeface="Arial" panose="020B0604020202020204" pitchFamily="34" charset="0"/>
                          <a:cs typeface="Arial" panose="020B0604020202020204" pitchFamily="34" charset="0"/>
                        </a:rPr>
                        <a:t>$0</a:t>
                      </a:r>
                    </a:p>
                  </a:txBody>
                  <a:tcPr marL="45720" marR="4572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000000"/>
                          </a:solidFill>
                          <a:effectLst/>
                          <a:latin typeface="Arial" panose="020B0604020202020204" pitchFamily="34" charset="0"/>
                          <a:cs typeface="Arial" panose="020B0604020202020204" pitchFamily="34" charset="0"/>
                        </a:rPr>
                        <a:t>$0</a:t>
                      </a:r>
                    </a:p>
                  </a:txBody>
                  <a:tcPr marL="45720" marR="4572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74964752"/>
                  </a:ext>
                </a:extLst>
              </a:tr>
              <a:tr h="301951">
                <a:tc>
                  <a:txBody>
                    <a:bodyPr/>
                    <a:lstStyle/>
                    <a:p>
                      <a:pPr algn="ctr" fontAlgn="b"/>
                      <a:r>
                        <a:rPr lang="en-US" sz="1250" b="0" i="0" u="none" strike="noStrike">
                          <a:solidFill>
                            <a:srgbClr val="000000"/>
                          </a:solidFill>
                          <a:effectLst/>
                          <a:latin typeface="Arial" panose="020B0604020202020204" pitchFamily="34" charset="0"/>
                          <a:cs typeface="Arial" panose="020B0604020202020204" pitchFamily="34" charset="0"/>
                        </a:rPr>
                        <a:t>2</a:t>
                      </a:r>
                    </a:p>
                  </a:txBody>
                  <a:tcPr marL="45720" marR="4572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000000"/>
                          </a:solidFill>
                          <a:effectLst/>
                          <a:latin typeface="Arial" panose="020B0604020202020204" pitchFamily="34" charset="0"/>
                          <a:cs typeface="Arial" panose="020B0604020202020204" pitchFamily="34" charset="0"/>
                        </a:rPr>
                        <a:t>$0</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dirty="0">
                          <a:solidFill>
                            <a:srgbClr val="000000"/>
                          </a:solidFill>
                          <a:effectLst/>
                          <a:latin typeface="Arial" panose="020B0604020202020204" pitchFamily="34" charset="0"/>
                          <a:cs typeface="Arial" panose="020B0604020202020204" pitchFamily="34" charset="0"/>
                        </a:rPr>
                        <a:t>$0</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000000"/>
                          </a:solidFill>
                          <a:effectLst/>
                          <a:latin typeface="Arial" panose="020B0604020202020204" pitchFamily="34" charset="0"/>
                          <a:cs typeface="Arial" panose="020B0604020202020204" pitchFamily="34" charset="0"/>
                        </a:rPr>
                        <a:t> </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000000"/>
                          </a:solidFill>
                          <a:effectLst/>
                          <a:latin typeface="Arial" panose="020B0604020202020204" pitchFamily="34" charset="0"/>
                          <a:cs typeface="Arial" panose="020B0604020202020204" pitchFamily="34" charset="0"/>
                        </a:rPr>
                        <a:t>$0</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000000"/>
                          </a:solidFill>
                          <a:effectLst/>
                          <a:latin typeface="Arial" panose="020B0604020202020204" pitchFamily="34" charset="0"/>
                          <a:cs typeface="Arial" panose="020B0604020202020204" pitchFamily="34" charset="0"/>
                        </a:rPr>
                        <a:t>$0</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000000"/>
                          </a:solidFill>
                          <a:effectLst/>
                          <a:latin typeface="Arial" panose="020B0604020202020204" pitchFamily="34" charset="0"/>
                          <a:cs typeface="Arial" panose="020B0604020202020204" pitchFamily="34" charset="0"/>
                        </a:rPr>
                        <a:t> </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000000"/>
                          </a:solidFill>
                          <a:effectLst/>
                          <a:latin typeface="Arial" panose="020B0604020202020204" pitchFamily="34" charset="0"/>
                          <a:cs typeface="Arial" panose="020B0604020202020204" pitchFamily="34" charset="0"/>
                        </a:rPr>
                        <a:t> </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000000"/>
                          </a:solidFill>
                          <a:effectLst/>
                          <a:latin typeface="Arial" panose="020B0604020202020204" pitchFamily="34" charset="0"/>
                          <a:cs typeface="Arial" panose="020B0604020202020204" pitchFamily="34" charset="0"/>
                        </a:rPr>
                        <a:t>$0</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000000"/>
                          </a:solidFill>
                          <a:effectLst/>
                          <a:latin typeface="Arial" panose="020B0604020202020204" pitchFamily="34" charset="0"/>
                          <a:cs typeface="Arial" panose="020B0604020202020204" pitchFamily="34" charset="0"/>
                        </a:rPr>
                        <a:t>$0</a:t>
                      </a:r>
                    </a:p>
                  </a:txBody>
                  <a:tcPr marL="45720" marR="4572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000000"/>
                          </a:solidFill>
                          <a:effectLst/>
                          <a:latin typeface="Arial" panose="020B0604020202020204" pitchFamily="34" charset="0"/>
                          <a:cs typeface="Arial" panose="020B0604020202020204" pitchFamily="34" charset="0"/>
                        </a:rPr>
                        <a:t>$0</a:t>
                      </a:r>
                    </a:p>
                  </a:txBody>
                  <a:tcPr marL="45720" marR="4572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000000"/>
                          </a:solidFill>
                          <a:effectLst/>
                          <a:latin typeface="Arial" panose="020B0604020202020204" pitchFamily="34" charset="0"/>
                          <a:cs typeface="Arial" panose="020B0604020202020204" pitchFamily="34" charset="0"/>
                        </a:rPr>
                        <a:t>$0</a:t>
                      </a:r>
                    </a:p>
                  </a:txBody>
                  <a:tcPr marL="45720" marR="4572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05314760"/>
                  </a:ext>
                </a:extLst>
              </a:tr>
              <a:tr h="301951">
                <a:tc>
                  <a:txBody>
                    <a:bodyPr/>
                    <a:lstStyle/>
                    <a:p>
                      <a:pPr algn="ctr" fontAlgn="b"/>
                      <a:r>
                        <a:rPr lang="en-US" sz="1250" b="0" i="0" u="none" strike="noStrike">
                          <a:solidFill>
                            <a:srgbClr val="000000"/>
                          </a:solidFill>
                          <a:effectLst/>
                          <a:latin typeface="Arial" panose="020B0604020202020204" pitchFamily="34" charset="0"/>
                          <a:cs typeface="Arial" panose="020B0604020202020204" pitchFamily="34" charset="0"/>
                        </a:rPr>
                        <a:t>3</a:t>
                      </a:r>
                    </a:p>
                  </a:txBody>
                  <a:tcPr marL="45720" marR="4572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000000"/>
                          </a:solidFill>
                          <a:effectLst/>
                          <a:latin typeface="Arial" panose="020B0604020202020204" pitchFamily="34" charset="0"/>
                          <a:cs typeface="Arial" panose="020B0604020202020204" pitchFamily="34" charset="0"/>
                        </a:rPr>
                        <a:t>$0</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9C0006"/>
                          </a:solidFill>
                          <a:effectLst/>
                          <a:latin typeface="Arial" panose="020B0604020202020204" pitchFamily="34" charset="0"/>
                          <a:cs typeface="Arial" panose="020B0604020202020204" pitchFamily="34" charset="0"/>
                        </a:rPr>
                        <a:t>-$3,189,529</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9C0006"/>
                          </a:solidFill>
                          <a:effectLst/>
                          <a:latin typeface="Arial" panose="020B0604020202020204" pitchFamily="34" charset="0"/>
                          <a:cs typeface="Arial" panose="020B0604020202020204" pitchFamily="34" charset="0"/>
                        </a:rPr>
                        <a:t>-$219,726</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9C0006"/>
                          </a:solidFill>
                          <a:effectLst/>
                          <a:latin typeface="Arial" panose="020B0604020202020204" pitchFamily="34" charset="0"/>
                          <a:cs typeface="Arial" panose="020B0604020202020204" pitchFamily="34" charset="0"/>
                        </a:rPr>
                        <a:t>-$3,409,255</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dirty="0">
                          <a:solidFill>
                            <a:srgbClr val="000000"/>
                          </a:solidFill>
                          <a:effectLst/>
                          <a:latin typeface="Arial" panose="020B0604020202020204" pitchFamily="34" charset="0"/>
                          <a:cs typeface="Arial" panose="020B0604020202020204" pitchFamily="34" charset="0"/>
                        </a:rPr>
                        <a:t>$5,581,675</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000000"/>
                          </a:solidFill>
                          <a:effectLst/>
                          <a:latin typeface="Arial" panose="020B0604020202020204" pitchFamily="34" charset="0"/>
                          <a:cs typeface="Arial" panose="020B0604020202020204" pitchFamily="34" charset="0"/>
                        </a:rPr>
                        <a:t>$10,223,226</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000000"/>
                          </a:solidFill>
                          <a:effectLst/>
                          <a:latin typeface="Arial" panose="020B0604020202020204" pitchFamily="34" charset="0"/>
                          <a:cs typeface="Arial" panose="020B0604020202020204" pitchFamily="34" charset="0"/>
                        </a:rPr>
                        <a:t>$4,394,523</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000000"/>
                          </a:solidFill>
                          <a:effectLst/>
                          <a:latin typeface="Arial" panose="020B0604020202020204" pitchFamily="34" charset="0"/>
                          <a:cs typeface="Arial" panose="020B0604020202020204" pitchFamily="34" charset="0"/>
                        </a:rPr>
                        <a:t>$0</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000000"/>
                          </a:solidFill>
                          <a:effectLst/>
                          <a:latin typeface="Arial" panose="020B0604020202020204" pitchFamily="34" charset="0"/>
                          <a:cs typeface="Arial" panose="020B0604020202020204" pitchFamily="34" charset="0"/>
                        </a:rPr>
                        <a:t>$9,976,199</a:t>
                      </a:r>
                    </a:p>
                  </a:txBody>
                  <a:tcPr marL="45720" marR="4572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000000"/>
                          </a:solidFill>
                          <a:effectLst/>
                          <a:latin typeface="Arial" panose="020B0604020202020204" pitchFamily="34" charset="0"/>
                          <a:cs typeface="Arial" panose="020B0604020202020204" pitchFamily="34" charset="0"/>
                        </a:rPr>
                        <a:t>$17,009,896</a:t>
                      </a:r>
                    </a:p>
                  </a:txBody>
                  <a:tcPr marL="45720" marR="4572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000000"/>
                          </a:solidFill>
                          <a:effectLst/>
                          <a:latin typeface="Arial" panose="020B0604020202020204" pitchFamily="34" charset="0"/>
                          <a:cs typeface="Arial" panose="020B0604020202020204" pitchFamily="34" charset="0"/>
                        </a:rPr>
                        <a:t>$16,072,526</a:t>
                      </a:r>
                    </a:p>
                  </a:txBody>
                  <a:tcPr marL="45720" marR="4572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76882454"/>
                  </a:ext>
                </a:extLst>
              </a:tr>
              <a:tr h="301951">
                <a:tc>
                  <a:txBody>
                    <a:bodyPr/>
                    <a:lstStyle/>
                    <a:p>
                      <a:pPr algn="ctr" fontAlgn="b"/>
                      <a:r>
                        <a:rPr lang="en-US" sz="1250" b="0" i="0" u="none" strike="noStrike">
                          <a:solidFill>
                            <a:srgbClr val="000000"/>
                          </a:solidFill>
                          <a:effectLst/>
                          <a:latin typeface="Arial" panose="020B0604020202020204" pitchFamily="34" charset="0"/>
                          <a:cs typeface="Arial" panose="020B0604020202020204" pitchFamily="34" charset="0"/>
                        </a:rPr>
                        <a:t>4</a:t>
                      </a:r>
                    </a:p>
                  </a:txBody>
                  <a:tcPr marL="45720" marR="4572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000000"/>
                          </a:solidFill>
                          <a:effectLst/>
                          <a:latin typeface="Arial" panose="020B0604020202020204" pitchFamily="34" charset="0"/>
                          <a:cs typeface="Arial" panose="020B0604020202020204" pitchFamily="34" charset="0"/>
                        </a:rPr>
                        <a:t>$0</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9C0006"/>
                          </a:solidFill>
                          <a:effectLst/>
                          <a:latin typeface="Arial" panose="020B0604020202020204" pitchFamily="34" charset="0"/>
                          <a:cs typeface="Arial" panose="020B0604020202020204" pitchFamily="34" charset="0"/>
                        </a:rPr>
                        <a:t>-$3,189,529</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9C0006"/>
                          </a:solidFill>
                          <a:effectLst/>
                          <a:latin typeface="Arial" panose="020B0604020202020204" pitchFamily="34" charset="0"/>
                          <a:cs typeface="Arial" panose="020B0604020202020204" pitchFamily="34" charset="0"/>
                        </a:rPr>
                        <a:t>-$219,726</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9C0006"/>
                          </a:solidFill>
                          <a:effectLst/>
                          <a:latin typeface="Arial" panose="020B0604020202020204" pitchFamily="34" charset="0"/>
                          <a:cs typeface="Arial" panose="020B0604020202020204" pitchFamily="34" charset="0"/>
                        </a:rPr>
                        <a:t>-$3,409,255</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000000"/>
                          </a:solidFill>
                          <a:effectLst/>
                          <a:latin typeface="Arial" panose="020B0604020202020204" pitchFamily="34" charset="0"/>
                          <a:cs typeface="Arial" panose="020B0604020202020204" pitchFamily="34" charset="0"/>
                        </a:rPr>
                        <a:t>$5,749,126</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000000"/>
                          </a:solidFill>
                          <a:effectLst/>
                          <a:latin typeface="Arial" panose="020B0604020202020204" pitchFamily="34" charset="0"/>
                          <a:cs typeface="Arial" panose="020B0604020202020204" pitchFamily="34" charset="0"/>
                        </a:rPr>
                        <a:t> </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000000"/>
                          </a:solidFill>
                          <a:effectLst/>
                          <a:latin typeface="Arial" panose="020B0604020202020204" pitchFamily="34" charset="0"/>
                          <a:cs typeface="Arial" panose="020B0604020202020204" pitchFamily="34" charset="0"/>
                        </a:rPr>
                        <a:t>$939,951</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000000"/>
                          </a:solidFill>
                          <a:effectLst/>
                          <a:latin typeface="Arial" panose="020B0604020202020204" pitchFamily="34" charset="0"/>
                          <a:cs typeface="Arial" panose="020B0604020202020204" pitchFamily="34" charset="0"/>
                        </a:rPr>
                        <a:t>$0</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dirty="0">
                          <a:solidFill>
                            <a:srgbClr val="000000"/>
                          </a:solidFill>
                          <a:effectLst/>
                          <a:latin typeface="Arial" panose="020B0604020202020204" pitchFamily="34" charset="0"/>
                          <a:cs typeface="Arial" panose="020B0604020202020204" pitchFamily="34" charset="0"/>
                        </a:rPr>
                        <a:t>$5,749,126</a:t>
                      </a:r>
                    </a:p>
                  </a:txBody>
                  <a:tcPr marL="45720" marR="4572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000000"/>
                          </a:solidFill>
                          <a:effectLst/>
                          <a:latin typeface="Arial" panose="020B0604020202020204" pitchFamily="34" charset="0"/>
                          <a:cs typeface="Arial" panose="020B0604020202020204" pitchFamily="34" charset="0"/>
                        </a:rPr>
                        <a:t>$2,559,597</a:t>
                      </a:r>
                    </a:p>
                  </a:txBody>
                  <a:tcPr marL="45720" marR="4572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000000"/>
                          </a:solidFill>
                          <a:effectLst/>
                          <a:latin typeface="Arial" panose="020B0604020202020204" pitchFamily="34" charset="0"/>
                          <a:cs typeface="Arial" panose="020B0604020202020204" pitchFamily="34" charset="0"/>
                        </a:rPr>
                        <a:t>$1,853,977</a:t>
                      </a:r>
                    </a:p>
                  </a:txBody>
                  <a:tcPr marL="45720" marR="4572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7979781"/>
                  </a:ext>
                </a:extLst>
              </a:tr>
              <a:tr h="301951">
                <a:tc>
                  <a:txBody>
                    <a:bodyPr/>
                    <a:lstStyle/>
                    <a:p>
                      <a:pPr algn="ctr" fontAlgn="b"/>
                      <a:r>
                        <a:rPr lang="en-US" sz="1250" b="0" i="0" u="none" strike="noStrike">
                          <a:solidFill>
                            <a:srgbClr val="000000"/>
                          </a:solidFill>
                          <a:effectLst/>
                          <a:latin typeface="Arial" panose="020B0604020202020204" pitchFamily="34" charset="0"/>
                          <a:cs typeface="Arial" panose="020B0604020202020204" pitchFamily="34" charset="0"/>
                        </a:rPr>
                        <a:t>5</a:t>
                      </a:r>
                    </a:p>
                  </a:txBody>
                  <a:tcPr marL="45720" marR="4572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000000"/>
                          </a:solidFill>
                          <a:effectLst/>
                          <a:latin typeface="Arial" panose="020B0604020202020204" pitchFamily="34" charset="0"/>
                          <a:cs typeface="Arial" panose="020B0604020202020204" pitchFamily="34" charset="0"/>
                        </a:rPr>
                        <a:t>$0</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9C0006"/>
                          </a:solidFill>
                          <a:effectLst/>
                          <a:latin typeface="Arial" panose="020B0604020202020204" pitchFamily="34" charset="0"/>
                          <a:cs typeface="Arial" panose="020B0604020202020204" pitchFamily="34" charset="0"/>
                        </a:rPr>
                        <a:t>-$3,189,529</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9C0006"/>
                          </a:solidFill>
                          <a:effectLst/>
                          <a:latin typeface="Arial" panose="020B0604020202020204" pitchFamily="34" charset="0"/>
                          <a:cs typeface="Arial" panose="020B0604020202020204" pitchFamily="34" charset="0"/>
                        </a:rPr>
                        <a:t>-$219,726</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9C0006"/>
                          </a:solidFill>
                          <a:effectLst/>
                          <a:latin typeface="Arial" panose="020B0604020202020204" pitchFamily="34" charset="0"/>
                          <a:cs typeface="Arial" panose="020B0604020202020204" pitchFamily="34" charset="0"/>
                        </a:rPr>
                        <a:t>-$3,409,255</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000000"/>
                          </a:solidFill>
                          <a:effectLst/>
                          <a:latin typeface="Arial" panose="020B0604020202020204" pitchFamily="34" charset="0"/>
                          <a:cs typeface="Arial" panose="020B0604020202020204" pitchFamily="34" charset="0"/>
                        </a:rPr>
                        <a:t>$5,921,599</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000000"/>
                          </a:solidFill>
                          <a:effectLst/>
                          <a:latin typeface="Arial" panose="020B0604020202020204" pitchFamily="34" charset="0"/>
                          <a:cs typeface="Arial" panose="020B0604020202020204" pitchFamily="34" charset="0"/>
                        </a:rPr>
                        <a:t> </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000000"/>
                          </a:solidFill>
                          <a:effectLst/>
                          <a:latin typeface="Arial" panose="020B0604020202020204" pitchFamily="34" charset="0"/>
                          <a:cs typeface="Arial" panose="020B0604020202020204" pitchFamily="34" charset="0"/>
                        </a:rPr>
                        <a:t>$939,951</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dirty="0">
                          <a:solidFill>
                            <a:srgbClr val="000000"/>
                          </a:solidFill>
                          <a:effectLst/>
                          <a:latin typeface="Arial" panose="020B0604020202020204" pitchFamily="34" charset="0"/>
                          <a:cs typeface="Arial" panose="020B0604020202020204" pitchFamily="34" charset="0"/>
                        </a:rPr>
                        <a:t>$0</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dirty="0">
                          <a:solidFill>
                            <a:srgbClr val="000000"/>
                          </a:solidFill>
                          <a:effectLst/>
                          <a:latin typeface="Arial" panose="020B0604020202020204" pitchFamily="34" charset="0"/>
                          <a:cs typeface="Arial" panose="020B0604020202020204" pitchFamily="34" charset="0"/>
                        </a:rPr>
                        <a:t>$5,921,599</a:t>
                      </a:r>
                    </a:p>
                  </a:txBody>
                  <a:tcPr marL="45720" marR="4572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000000"/>
                          </a:solidFill>
                          <a:effectLst/>
                          <a:latin typeface="Arial" panose="020B0604020202020204" pitchFamily="34" charset="0"/>
                          <a:cs typeface="Arial" panose="020B0604020202020204" pitchFamily="34" charset="0"/>
                        </a:rPr>
                        <a:t>$2,732,071</a:t>
                      </a:r>
                    </a:p>
                  </a:txBody>
                  <a:tcPr marL="45720" marR="4572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000000"/>
                          </a:solidFill>
                          <a:effectLst/>
                          <a:latin typeface="Arial" panose="020B0604020202020204" pitchFamily="34" charset="0"/>
                          <a:cs typeface="Arial" panose="020B0604020202020204" pitchFamily="34" charset="0"/>
                        </a:rPr>
                        <a:t>$1,974,709</a:t>
                      </a:r>
                    </a:p>
                  </a:txBody>
                  <a:tcPr marL="45720" marR="4572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41169577"/>
                  </a:ext>
                </a:extLst>
              </a:tr>
              <a:tr h="301951">
                <a:tc>
                  <a:txBody>
                    <a:bodyPr/>
                    <a:lstStyle/>
                    <a:p>
                      <a:pPr algn="ctr" fontAlgn="b"/>
                      <a:r>
                        <a:rPr lang="en-US" sz="1250" b="0" i="0" u="none" strike="noStrike">
                          <a:solidFill>
                            <a:srgbClr val="000000"/>
                          </a:solidFill>
                          <a:effectLst/>
                          <a:latin typeface="Arial" panose="020B0604020202020204" pitchFamily="34" charset="0"/>
                          <a:cs typeface="Arial" panose="020B0604020202020204" pitchFamily="34" charset="0"/>
                        </a:rPr>
                        <a:t>6</a:t>
                      </a:r>
                    </a:p>
                  </a:txBody>
                  <a:tcPr marL="45720" marR="4572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000000"/>
                          </a:solidFill>
                          <a:effectLst/>
                          <a:latin typeface="Arial" panose="020B0604020202020204" pitchFamily="34" charset="0"/>
                          <a:cs typeface="Arial" panose="020B0604020202020204" pitchFamily="34" charset="0"/>
                        </a:rPr>
                        <a:t>$0</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9C0006"/>
                          </a:solidFill>
                          <a:effectLst/>
                          <a:latin typeface="Arial" panose="020B0604020202020204" pitchFamily="34" charset="0"/>
                          <a:cs typeface="Arial" panose="020B0604020202020204" pitchFamily="34" charset="0"/>
                        </a:rPr>
                        <a:t>-$3,189,529</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9C0006"/>
                          </a:solidFill>
                          <a:effectLst/>
                          <a:latin typeface="Arial" panose="020B0604020202020204" pitchFamily="34" charset="0"/>
                          <a:cs typeface="Arial" panose="020B0604020202020204" pitchFamily="34" charset="0"/>
                        </a:rPr>
                        <a:t>-$219,726</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9C0006"/>
                          </a:solidFill>
                          <a:effectLst/>
                          <a:latin typeface="Arial" panose="020B0604020202020204" pitchFamily="34" charset="0"/>
                          <a:cs typeface="Arial" panose="020B0604020202020204" pitchFamily="34" charset="0"/>
                        </a:rPr>
                        <a:t>-$3,409,255</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000000"/>
                          </a:solidFill>
                          <a:effectLst/>
                          <a:latin typeface="Arial" panose="020B0604020202020204" pitchFamily="34" charset="0"/>
                          <a:cs typeface="Arial" panose="020B0604020202020204" pitchFamily="34" charset="0"/>
                        </a:rPr>
                        <a:t>$6,099,247</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000000"/>
                          </a:solidFill>
                          <a:effectLst/>
                          <a:latin typeface="Arial" panose="020B0604020202020204" pitchFamily="34" charset="0"/>
                          <a:cs typeface="Arial" panose="020B0604020202020204" pitchFamily="34" charset="0"/>
                        </a:rPr>
                        <a:t> </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000000"/>
                          </a:solidFill>
                          <a:effectLst/>
                          <a:latin typeface="Arial" panose="020B0604020202020204" pitchFamily="34" charset="0"/>
                          <a:cs typeface="Arial" panose="020B0604020202020204" pitchFamily="34" charset="0"/>
                        </a:rPr>
                        <a:t>$939,951</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000000"/>
                          </a:solidFill>
                          <a:effectLst/>
                          <a:latin typeface="Arial" panose="020B0604020202020204" pitchFamily="34" charset="0"/>
                          <a:cs typeface="Arial" panose="020B0604020202020204" pitchFamily="34" charset="0"/>
                        </a:rPr>
                        <a:t>$0</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dirty="0">
                          <a:solidFill>
                            <a:srgbClr val="000000"/>
                          </a:solidFill>
                          <a:effectLst/>
                          <a:latin typeface="Arial" panose="020B0604020202020204" pitchFamily="34" charset="0"/>
                          <a:cs typeface="Arial" panose="020B0604020202020204" pitchFamily="34" charset="0"/>
                        </a:rPr>
                        <a:t>$6,099,247</a:t>
                      </a:r>
                    </a:p>
                  </a:txBody>
                  <a:tcPr marL="45720" marR="4572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dirty="0">
                          <a:solidFill>
                            <a:srgbClr val="000000"/>
                          </a:solidFill>
                          <a:effectLst/>
                          <a:latin typeface="Arial" panose="020B0604020202020204" pitchFamily="34" charset="0"/>
                          <a:cs typeface="Arial" panose="020B0604020202020204" pitchFamily="34" charset="0"/>
                        </a:rPr>
                        <a:t>$2,909,719</a:t>
                      </a:r>
                    </a:p>
                  </a:txBody>
                  <a:tcPr marL="45720" marR="4572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000000"/>
                          </a:solidFill>
                          <a:effectLst/>
                          <a:latin typeface="Arial" panose="020B0604020202020204" pitchFamily="34" charset="0"/>
                          <a:cs typeface="Arial" panose="020B0604020202020204" pitchFamily="34" charset="0"/>
                        </a:rPr>
                        <a:t>$2,099,062</a:t>
                      </a:r>
                    </a:p>
                  </a:txBody>
                  <a:tcPr marL="45720" marR="4572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72020224"/>
                  </a:ext>
                </a:extLst>
              </a:tr>
              <a:tr h="301951">
                <a:tc>
                  <a:txBody>
                    <a:bodyPr/>
                    <a:lstStyle/>
                    <a:p>
                      <a:pPr algn="ctr" fontAlgn="b"/>
                      <a:r>
                        <a:rPr lang="en-US" sz="1250" b="0" i="0" u="none" strike="noStrike">
                          <a:solidFill>
                            <a:srgbClr val="000000"/>
                          </a:solidFill>
                          <a:effectLst/>
                          <a:latin typeface="Arial" panose="020B0604020202020204" pitchFamily="34" charset="0"/>
                          <a:cs typeface="Arial" panose="020B0604020202020204" pitchFamily="34" charset="0"/>
                        </a:rPr>
                        <a:t>7</a:t>
                      </a:r>
                    </a:p>
                  </a:txBody>
                  <a:tcPr marL="45720" marR="4572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000000"/>
                          </a:solidFill>
                          <a:effectLst/>
                          <a:latin typeface="Arial" panose="020B0604020202020204" pitchFamily="34" charset="0"/>
                          <a:cs typeface="Arial" panose="020B0604020202020204" pitchFamily="34" charset="0"/>
                        </a:rPr>
                        <a:t>$0</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9C0006"/>
                          </a:solidFill>
                          <a:effectLst/>
                          <a:latin typeface="Arial" panose="020B0604020202020204" pitchFamily="34" charset="0"/>
                          <a:cs typeface="Arial" panose="020B0604020202020204" pitchFamily="34" charset="0"/>
                        </a:rPr>
                        <a:t>-$3,189,529</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9C0006"/>
                          </a:solidFill>
                          <a:effectLst/>
                          <a:latin typeface="Arial" panose="020B0604020202020204" pitchFamily="34" charset="0"/>
                          <a:cs typeface="Arial" panose="020B0604020202020204" pitchFamily="34" charset="0"/>
                        </a:rPr>
                        <a:t>-$219,726</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9C0006"/>
                          </a:solidFill>
                          <a:effectLst/>
                          <a:latin typeface="Arial" panose="020B0604020202020204" pitchFamily="34" charset="0"/>
                          <a:cs typeface="Arial" panose="020B0604020202020204" pitchFamily="34" charset="0"/>
                        </a:rPr>
                        <a:t>-$3,409,255</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000000"/>
                          </a:solidFill>
                          <a:effectLst/>
                          <a:latin typeface="Arial" panose="020B0604020202020204" pitchFamily="34" charset="0"/>
                          <a:cs typeface="Arial" panose="020B0604020202020204" pitchFamily="34" charset="0"/>
                        </a:rPr>
                        <a:t>$6,282,225</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000000"/>
                          </a:solidFill>
                          <a:effectLst/>
                          <a:latin typeface="Arial" panose="020B0604020202020204" pitchFamily="34" charset="0"/>
                          <a:cs typeface="Arial" panose="020B0604020202020204" pitchFamily="34" charset="0"/>
                        </a:rPr>
                        <a:t>$11,749,391</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000000"/>
                          </a:solidFill>
                          <a:effectLst/>
                          <a:latin typeface="Arial" panose="020B0604020202020204" pitchFamily="34" charset="0"/>
                          <a:cs typeface="Arial" panose="020B0604020202020204" pitchFamily="34" charset="0"/>
                        </a:rPr>
                        <a:t>$939,951</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000000"/>
                          </a:solidFill>
                          <a:effectLst/>
                          <a:latin typeface="Arial" panose="020B0604020202020204" pitchFamily="34" charset="0"/>
                          <a:cs typeface="Arial" panose="020B0604020202020204" pitchFamily="34" charset="0"/>
                        </a:rPr>
                        <a:t>$32,900,440</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000000"/>
                          </a:solidFill>
                          <a:effectLst/>
                          <a:latin typeface="Arial" panose="020B0604020202020204" pitchFamily="34" charset="0"/>
                          <a:cs typeface="Arial" panose="020B0604020202020204" pitchFamily="34" charset="0"/>
                        </a:rPr>
                        <a:t>$39,182,665</a:t>
                      </a:r>
                    </a:p>
                  </a:txBody>
                  <a:tcPr marL="45720" marR="4572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250" b="0" i="0" u="none" strike="noStrike" dirty="0">
                          <a:solidFill>
                            <a:srgbClr val="000000"/>
                          </a:solidFill>
                          <a:effectLst/>
                          <a:latin typeface="Arial" panose="020B0604020202020204" pitchFamily="34" charset="0"/>
                          <a:cs typeface="Arial" panose="020B0604020202020204" pitchFamily="34" charset="0"/>
                        </a:rPr>
                        <a:t>$47,742,527</a:t>
                      </a:r>
                    </a:p>
                  </a:txBody>
                  <a:tcPr marL="45720" marR="4572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250" b="0" i="0" u="none" strike="noStrike" dirty="0">
                          <a:solidFill>
                            <a:srgbClr val="000000"/>
                          </a:solidFill>
                          <a:effectLst/>
                          <a:latin typeface="Arial" panose="020B0604020202020204" pitchFamily="34" charset="0"/>
                          <a:cs typeface="Arial" panose="020B0604020202020204" pitchFamily="34" charset="0"/>
                        </a:rPr>
                        <a:t>$37,006,846</a:t>
                      </a:r>
                    </a:p>
                  </a:txBody>
                  <a:tcPr marL="45720" marR="4572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40203101"/>
                  </a:ext>
                </a:extLst>
              </a:tr>
              <a:tr h="503252">
                <a:tc>
                  <a:txBody>
                    <a:bodyPr/>
                    <a:lstStyle/>
                    <a:p>
                      <a:pPr algn="ctr" fontAlgn="b"/>
                      <a:r>
                        <a:rPr lang="en-US" sz="1250" b="0" i="0" u="none" strike="noStrike">
                          <a:solidFill>
                            <a:srgbClr val="000000"/>
                          </a:solidFill>
                          <a:effectLst/>
                          <a:latin typeface="Arial" panose="020B0604020202020204" pitchFamily="34" charset="0"/>
                          <a:cs typeface="Arial" panose="020B0604020202020204" pitchFamily="34" charset="0"/>
                        </a:rPr>
                        <a:t> </a:t>
                      </a:r>
                    </a:p>
                  </a:txBody>
                  <a:tcPr marL="45720" marR="4572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r" fontAlgn="b"/>
                      <a:endParaRPr lang="en-US" sz="1250" b="0" i="0" u="none" strike="noStrike">
                        <a:solidFill>
                          <a:srgbClr val="000000"/>
                        </a:solidFill>
                        <a:effectLst/>
                        <a:latin typeface="Arial" panose="020B0604020202020204" pitchFamily="34" charset="0"/>
                        <a:cs typeface="Arial" panose="020B0604020202020204" pitchFamily="34" charset="0"/>
                      </a:endParaRPr>
                    </a:p>
                  </a:txBody>
                  <a:tcPr marL="45720" marR="4572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250" b="0" i="0" u="none" strike="noStrike">
                        <a:solidFill>
                          <a:srgbClr val="000000"/>
                        </a:solidFill>
                        <a:effectLst/>
                        <a:latin typeface="Arial" panose="020B0604020202020204" pitchFamily="34" charset="0"/>
                        <a:cs typeface="Arial" panose="020B0604020202020204" pitchFamily="34" charset="0"/>
                      </a:endParaRPr>
                    </a:p>
                  </a:txBody>
                  <a:tcPr marL="45720" marR="4572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250" b="0" i="0" u="none" strike="noStrike">
                        <a:solidFill>
                          <a:srgbClr val="000000"/>
                        </a:solidFill>
                        <a:effectLst/>
                        <a:latin typeface="Arial" panose="020B0604020202020204" pitchFamily="34" charset="0"/>
                        <a:cs typeface="Arial" panose="020B0604020202020204" pitchFamily="34" charset="0"/>
                      </a:endParaRPr>
                    </a:p>
                  </a:txBody>
                  <a:tcPr marL="45720" marR="4572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250" b="0" i="0" u="none" strike="noStrike">
                        <a:solidFill>
                          <a:srgbClr val="000000"/>
                        </a:solidFill>
                        <a:effectLst/>
                        <a:latin typeface="Arial" panose="020B0604020202020204" pitchFamily="34" charset="0"/>
                        <a:cs typeface="Arial" panose="020B0604020202020204" pitchFamily="34" charset="0"/>
                      </a:endParaRPr>
                    </a:p>
                  </a:txBody>
                  <a:tcPr marL="45720" marR="4572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250" b="0" i="0" u="none" strike="noStrike">
                        <a:solidFill>
                          <a:srgbClr val="000000"/>
                        </a:solidFill>
                        <a:effectLst/>
                        <a:latin typeface="Arial" panose="020B0604020202020204" pitchFamily="34" charset="0"/>
                        <a:cs typeface="Arial" panose="020B0604020202020204" pitchFamily="34" charset="0"/>
                      </a:endParaRPr>
                    </a:p>
                  </a:txBody>
                  <a:tcPr marL="45720" marR="4572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250" b="0" i="0" u="none" strike="noStrike">
                        <a:solidFill>
                          <a:srgbClr val="000000"/>
                        </a:solidFill>
                        <a:effectLst/>
                        <a:latin typeface="Arial" panose="020B0604020202020204" pitchFamily="34" charset="0"/>
                        <a:cs typeface="Arial" panose="020B0604020202020204" pitchFamily="34" charset="0"/>
                      </a:endParaRPr>
                    </a:p>
                  </a:txBody>
                  <a:tcPr marL="45720" marR="4572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250" b="0" i="0" u="none" strike="noStrike">
                        <a:solidFill>
                          <a:srgbClr val="000000"/>
                        </a:solidFill>
                        <a:effectLst/>
                        <a:latin typeface="Arial" panose="020B0604020202020204" pitchFamily="34" charset="0"/>
                        <a:cs typeface="Arial" panose="020B0604020202020204" pitchFamily="34" charset="0"/>
                      </a:endParaRPr>
                    </a:p>
                  </a:txBody>
                  <a:tcPr marL="45720" marR="4572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250" b="0" i="0" u="none" strike="noStrike">
                        <a:solidFill>
                          <a:srgbClr val="000000"/>
                        </a:solidFill>
                        <a:effectLst/>
                        <a:latin typeface="Arial" panose="020B0604020202020204" pitchFamily="34" charset="0"/>
                        <a:cs typeface="Arial" panose="020B0604020202020204" pitchFamily="34" charset="0"/>
                      </a:endParaRPr>
                    </a:p>
                  </a:txBody>
                  <a:tcPr marL="45720" marR="4572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n-US" sz="1250" b="1" i="0" u="none" strike="noStrike" dirty="0">
                          <a:solidFill>
                            <a:srgbClr val="000000"/>
                          </a:solidFill>
                          <a:effectLst/>
                          <a:latin typeface="Arial" panose="020B0604020202020204" pitchFamily="34" charset="0"/>
                          <a:cs typeface="Arial" panose="020B0604020202020204" pitchFamily="34" charset="0"/>
                        </a:rPr>
                        <a:t>Net Cash Flow</a:t>
                      </a:r>
                    </a:p>
                  </a:txBody>
                  <a:tcPr marL="45720" marR="4572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250" b="1" i="0" u="none" strike="noStrike" dirty="0">
                          <a:solidFill>
                            <a:srgbClr val="000000"/>
                          </a:solidFill>
                          <a:effectLst/>
                          <a:latin typeface="Arial" panose="020B0604020202020204" pitchFamily="34" charset="0"/>
                          <a:cs typeface="Arial" panose="020B0604020202020204" pitchFamily="34" charset="0"/>
                        </a:rPr>
                        <a:t>$50,981,192</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250" b="1" i="0" u="none" strike="noStrike" dirty="0">
                          <a:solidFill>
                            <a:srgbClr val="000000"/>
                          </a:solidFill>
                          <a:effectLst/>
                          <a:latin typeface="Arial" panose="020B0604020202020204" pitchFamily="34" charset="0"/>
                          <a:cs typeface="Arial" panose="020B0604020202020204" pitchFamily="34" charset="0"/>
                        </a:rPr>
                        <a:t>$37,034,502</a:t>
                      </a:r>
                    </a:p>
                  </a:txBody>
                  <a:tcPr marL="45720" marR="4572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72500463"/>
                  </a:ext>
                </a:extLst>
              </a:tr>
              <a:tr h="301951">
                <a:tc>
                  <a:txBody>
                    <a:bodyPr/>
                    <a:lstStyle/>
                    <a:p>
                      <a:pPr algn="ctr" fontAlgn="b"/>
                      <a:r>
                        <a:rPr lang="en-US" sz="1250" b="0" i="0" u="none" strike="noStrike">
                          <a:solidFill>
                            <a:srgbClr val="000000"/>
                          </a:solidFill>
                          <a:effectLst/>
                          <a:latin typeface="Arial" panose="020B0604020202020204" pitchFamily="34" charset="0"/>
                          <a:cs typeface="Arial" panose="020B0604020202020204" pitchFamily="34" charset="0"/>
                        </a:rPr>
                        <a:t> </a:t>
                      </a:r>
                    </a:p>
                  </a:txBody>
                  <a:tcPr marL="45720" marR="4572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1250" b="0" i="0" u="none" strike="noStrike" dirty="0">
                          <a:solidFill>
                            <a:srgbClr val="000000"/>
                          </a:solidFill>
                          <a:effectLst/>
                          <a:latin typeface="Arial" panose="020B0604020202020204" pitchFamily="34" charset="0"/>
                          <a:cs typeface="Arial" panose="020B0604020202020204" pitchFamily="34" charset="0"/>
                        </a:rPr>
                        <a:t> </a:t>
                      </a:r>
                    </a:p>
                  </a:txBody>
                  <a:tcPr marL="45720" marR="4572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1250" b="0" i="0" u="none" strike="noStrike">
                          <a:solidFill>
                            <a:srgbClr val="000000"/>
                          </a:solidFill>
                          <a:effectLst/>
                          <a:latin typeface="Arial" panose="020B0604020202020204" pitchFamily="34" charset="0"/>
                          <a:cs typeface="Arial" panose="020B0604020202020204" pitchFamily="34" charset="0"/>
                        </a:rPr>
                        <a:t> </a:t>
                      </a:r>
                    </a:p>
                  </a:txBody>
                  <a:tcPr marL="45720" marR="4572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1250" b="0" i="0" u="none" strike="noStrike">
                          <a:solidFill>
                            <a:srgbClr val="000000"/>
                          </a:solidFill>
                          <a:effectLst/>
                          <a:latin typeface="Arial" panose="020B0604020202020204" pitchFamily="34" charset="0"/>
                          <a:cs typeface="Arial" panose="020B0604020202020204" pitchFamily="34" charset="0"/>
                        </a:rPr>
                        <a:t> </a:t>
                      </a:r>
                    </a:p>
                  </a:txBody>
                  <a:tcPr marL="45720" marR="4572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1250" b="0" i="0" u="none" strike="noStrike">
                          <a:solidFill>
                            <a:srgbClr val="000000"/>
                          </a:solidFill>
                          <a:effectLst/>
                          <a:latin typeface="Arial" panose="020B0604020202020204" pitchFamily="34" charset="0"/>
                          <a:cs typeface="Arial" panose="020B0604020202020204" pitchFamily="34" charset="0"/>
                        </a:rPr>
                        <a:t> </a:t>
                      </a:r>
                    </a:p>
                  </a:txBody>
                  <a:tcPr marL="45720" marR="4572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1250" b="0" i="0" u="none" strike="noStrike" dirty="0">
                          <a:solidFill>
                            <a:srgbClr val="000000"/>
                          </a:solidFill>
                          <a:effectLst/>
                          <a:latin typeface="Arial" panose="020B0604020202020204" pitchFamily="34" charset="0"/>
                          <a:cs typeface="Arial" panose="020B0604020202020204" pitchFamily="34" charset="0"/>
                        </a:rPr>
                        <a:t> </a:t>
                      </a:r>
                    </a:p>
                  </a:txBody>
                  <a:tcPr marL="45720" marR="4572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1250" b="0" i="0" u="none" strike="noStrike">
                          <a:solidFill>
                            <a:srgbClr val="000000"/>
                          </a:solidFill>
                          <a:effectLst/>
                          <a:latin typeface="Arial" panose="020B0604020202020204" pitchFamily="34" charset="0"/>
                          <a:cs typeface="Arial" panose="020B0604020202020204" pitchFamily="34" charset="0"/>
                        </a:rPr>
                        <a:t> </a:t>
                      </a:r>
                    </a:p>
                  </a:txBody>
                  <a:tcPr marL="45720" marR="4572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1250" b="0" i="0" u="none" strike="noStrike">
                          <a:solidFill>
                            <a:srgbClr val="000000"/>
                          </a:solidFill>
                          <a:effectLst/>
                          <a:latin typeface="Arial" panose="020B0604020202020204" pitchFamily="34" charset="0"/>
                          <a:cs typeface="Arial" panose="020B0604020202020204" pitchFamily="34" charset="0"/>
                        </a:rPr>
                        <a:t> </a:t>
                      </a:r>
                    </a:p>
                  </a:txBody>
                  <a:tcPr marL="45720" marR="4572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1250" b="0" i="0" u="none" strike="noStrike">
                          <a:solidFill>
                            <a:srgbClr val="000000"/>
                          </a:solidFill>
                          <a:effectLst/>
                          <a:latin typeface="Arial" panose="020B0604020202020204" pitchFamily="34" charset="0"/>
                          <a:cs typeface="Arial" panose="020B0604020202020204" pitchFamily="34" charset="0"/>
                        </a:rPr>
                        <a:t> </a:t>
                      </a:r>
                    </a:p>
                  </a:txBody>
                  <a:tcPr marL="45720" marR="4572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r>
                        <a:rPr lang="en-US" sz="1250" b="1" i="0" u="none" strike="noStrike">
                          <a:solidFill>
                            <a:srgbClr val="000000"/>
                          </a:solidFill>
                          <a:effectLst/>
                          <a:latin typeface="Arial" panose="020B0604020202020204" pitchFamily="34" charset="0"/>
                          <a:cs typeface="Arial" panose="020B0604020202020204" pitchFamily="34" charset="0"/>
                        </a:rPr>
                        <a:t>Project IRR</a:t>
                      </a:r>
                    </a:p>
                  </a:txBody>
                  <a:tcPr marL="45720" marR="4572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250" b="1" i="0" u="none" strike="noStrike">
                          <a:solidFill>
                            <a:srgbClr val="000000"/>
                          </a:solidFill>
                          <a:effectLst/>
                          <a:latin typeface="Arial" panose="020B0604020202020204" pitchFamily="34" charset="0"/>
                          <a:cs typeface="Arial" panose="020B0604020202020204" pitchFamily="34" charset="0"/>
                        </a:rPr>
                        <a:t>24.39%</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250" b="1" i="0" u="none" strike="noStrike" dirty="0">
                          <a:solidFill>
                            <a:srgbClr val="000000"/>
                          </a:solidFill>
                          <a:effectLst/>
                          <a:latin typeface="Arial" panose="020B0604020202020204" pitchFamily="34" charset="0"/>
                          <a:cs typeface="Arial" panose="020B0604020202020204" pitchFamily="34" charset="0"/>
                        </a:rPr>
                        <a:t>20.05%</a:t>
                      </a:r>
                    </a:p>
                  </a:txBody>
                  <a:tcPr marL="45720" marR="4572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10263603"/>
                  </a:ext>
                </a:extLst>
              </a:tr>
            </a:tbl>
          </a:graphicData>
        </a:graphic>
      </p:graphicFrame>
      <p:sp>
        <p:nvSpPr>
          <p:cNvPr id="8" name="TextBox 7">
            <a:extLst>
              <a:ext uri="{FF2B5EF4-FFF2-40B4-BE49-F238E27FC236}">
                <a16:creationId xmlns:a16="http://schemas.microsoft.com/office/drawing/2014/main" id="{64759D9A-A790-4C4C-A689-2E0BBF12FFA1}"/>
              </a:ext>
            </a:extLst>
          </p:cNvPr>
          <p:cNvSpPr txBox="1"/>
          <p:nvPr/>
        </p:nvSpPr>
        <p:spPr>
          <a:xfrm>
            <a:off x="365432" y="3370904"/>
            <a:ext cx="2055405" cy="6104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sz="1100" b="0" u="sng" dirty="0">
                <a:latin typeface="Arial" panose="020B0604020202020204" pitchFamily="34" charset="0"/>
                <a:cs typeface="Arial" panose="020B0604020202020204" pitchFamily="34" charset="0"/>
              </a:rPr>
              <a:t>Assumptions:</a:t>
            </a:r>
          </a:p>
          <a:p>
            <a:pPr marL="171450" indent="-171450" algn="l">
              <a:buFont typeface="Arial" panose="020B0604020202020204" pitchFamily="34" charset="0"/>
              <a:buChar char="•"/>
            </a:pPr>
            <a:r>
              <a:rPr lang="en-US" sz="1100" b="0" dirty="0">
                <a:latin typeface="Arial" panose="020B0604020202020204" pitchFamily="34" charset="0"/>
                <a:cs typeface="Arial" panose="020B0604020202020204" pitchFamily="34" charset="0"/>
              </a:rPr>
              <a:t>4.87% Cap Rate</a:t>
            </a:r>
          </a:p>
          <a:p>
            <a:pPr marL="171450" indent="-171450" algn="l">
              <a:buFont typeface="Arial" panose="020B0604020202020204" pitchFamily="34" charset="0"/>
              <a:buChar char="•"/>
            </a:pPr>
            <a:r>
              <a:rPr lang="en-US" sz="1100" b="0" dirty="0">
                <a:latin typeface="Arial" panose="020B0604020202020204" pitchFamily="34" charset="0"/>
                <a:cs typeface="Arial" panose="020B0604020202020204" pitchFamily="34" charset="0"/>
              </a:rPr>
              <a:t>3% Annualized Growth Rate</a:t>
            </a:r>
          </a:p>
        </p:txBody>
      </p:sp>
      <p:sp>
        <p:nvSpPr>
          <p:cNvPr id="9" name="TextBox 8">
            <a:extLst>
              <a:ext uri="{FF2B5EF4-FFF2-40B4-BE49-F238E27FC236}">
                <a16:creationId xmlns:a16="http://schemas.microsoft.com/office/drawing/2014/main" id="{1A58DEE5-AB3A-E445-A19A-026F30D7A38A}"/>
              </a:ext>
            </a:extLst>
          </p:cNvPr>
          <p:cNvSpPr txBox="1"/>
          <p:nvPr/>
        </p:nvSpPr>
        <p:spPr>
          <a:xfrm>
            <a:off x="511237" y="7619934"/>
            <a:ext cx="4206883" cy="11182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2" spcCol="38100" rtlCol="0" anchor="ctr">
            <a:spAutoFit/>
          </a:bodyPr>
          <a:lstStyle/>
          <a:p>
            <a:pPr marL="0" marR="0" indent="0" algn="l" defTabSz="584200" rtl="0" fontAlgn="auto" latinLnBrk="0" hangingPunct="0">
              <a:spcBef>
                <a:spcPts val="0"/>
              </a:spcBef>
              <a:spcAft>
                <a:spcPts val="0"/>
              </a:spcAft>
              <a:buClrTx/>
              <a:buSzTx/>
              <a:buFontTx/>
              <a:buNone/>
              <a:tabLst/>
            </a:pPr>
            <a:r>
              <a:rPr kumimoji="0" lang="en-US" sz="1100" b="0" u="sng"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Neue"/>
              </a:rPr>
              <a:t>Assumptions:</a:t>
            </a:r>
          </a:p>
          <a:p>
            <a:pPr marL="171450" marR="0" indent="-171450" algn="l" defTabSz="584200" rtl="0" fontAlgn="auto" latinLnBrk="0" hangingPunct="0">
              <a:spcBef>
                <a:spcPts val="0"/>
              </a:spcBef>
              <a:spcAft>
                <a:spcPts val="0"/>
              </a:spcAft>
              <a:buClrTx/>
              <a:buSzTx/>
              <a:buFont typeface="Arial" panose="020B0604020202020204" pitchFamily="34" charset="0"/>
              <a:buChar char="•"/>
              <a:tabLst/>
            </a:pPr>
            <a:r>
              <a:rPr kumimoji="0" lang="en-US" sz="1100" b="0"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Neue"/>
              </a:rPr>
              <a:t>Refinance Month 30</a:t>
            </a:r>
          </a:p>
          <a:p>
            <a:pPr marL="171450" marR="0" indent="-171450" algn="l" defTabSz="584200" rtl="0" fontAlgn="auto" latinLnBrk="0" hangingPunct="0">
              <a:spcBef>
                <a:spcPts val="0"/>
              </a:spcBef>
              <a:spcAft>
                <a:spcPts val="0"/>
              </a:spcAft>
              <a:buClrTx/>
              <a:buSzTx/>
              <a:buFont typeface="Arial" panose="020B0604020202020204" pitchFamily="34" charset="0"/>
              <a:buChar char="•"/>
              <a:tabLst/>
            </a:pPr>
            <a:r>
              <a:rPr lang="en-US" sz="1100" b="0" dirty="0">
                <a:latin typeface="Arial" panose="020B0604020202020204" pitchFamily="34" charset="0"/>
                <a:cs typeface="Arial" panose="020B0604020202020204" pitchFamily="34" charset="0"/>
              </a:rPr>
              <a:t>Refi </a:t>
            </a:r>
            <a:r>
              <a:rPr kumimoji="0" lang="en-US" sz="1100" b="0"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Neue"/>
              </a:rPr>
              <a:t>Loan 70% LTV</a:t>
            </a:r>
          </a:p>
          <a:p>
            <a:pPr marL="171450" indent="-171450" algn="l">
              <a:buFont typeface="Arial" panose="020B0604020202020204" pitchFamily="34" charset="0"/>
              <a:buChar char="•"/>
            </a:pPr>
            <a:r>
              <a:rPr lang="en-US" sz="1100" b="0" dirty="0">
                <a:latin typeface="Arial" panose="020B0604020202020204" pitchFamily="34" charset="0"/>
                <a:cs typeface="Arial" panose="020B0604020202020204" pitchFamily="34" charset="0"/>
              </a:rPr>
              <a:t>3% Annualized Growth Rate</a:t>
            </a:r>
          </a:p>
          <a:p>
            <a:pPr marL="171450" marR="0" indent="-171450" algn="l" defTabSz="584200" rtl="0" fontAlgn="auto" latinLnBrk="0" hangingPunct="0">
              <a:spcBef>
                <a:spcPts val="0"/>
              </a:spcBef>
              <a:spcAft>
                <a:spcPts val="0"/>
              </a:spcAft>
              <a:buClrTx/>
              <a:buSzTx/>
              <a:buFont typeface="Arial" panose="020B0604020202020204" pitchFamily="34" charset="0"/>
              <a:buChar char="•"/>
              <a:tabLst/>
            </a:pPr>
            <a:endParaRPr lang="en-US" sz="1100" b="0" dirty="0">
              <a:latin typeface="Arial" panose="020B0604020202020204" pitchFamily="34" charset="0"/>
              <a:cs typeface="Arial" panose="020B0604020202020204" pitchFamily="34" charset="0"/>
            </a:endParaRPr>
          </a:p>
          <a:p>
            <a:pPr marL="171450" marR="0" indent="-171450" algn="l" defTabSz="584200" rtl="0" fontAlgn="auto" latinLnBrk="0" hangingPunct="0">
              <a:spcBef>
                <a:spcPts val="0"/>
              </a:spcBef>
              <a:spcAft>
                <a:spcPts val="0"/>
              </a:spcAft>
              <a:buClrTx/>
              <a:buSzTx/>
              <a:buFont typeface="Arial" panose="020B0604020202020204" pitchFamily="34" charset="0"/>
              <a:buChar char="•"/>
              <a:tabLst/>
            </a:pPr>
            <a:endParaRPr lang="en-US" sz="1100" b="0" dirty="0">
              <a:latin typeface="Arial" panose="020B0604020202020204" pitchFamily="34" charset="0"/>
              <a:cs typeface="Arial" panose="020B0604020202020204" pitchFamily="34" charset="0"/>
            </a:endParaRPr>
          </a:p>
          <a:p>
            <a:pPr marL="171450" marR="0" indent="-171450" algn="l" defTabSz="584200" rtl="0" fontAlgn="auto" latinLnBrk="0" hangingPunct="0">
              <a:spcBef>
                <a:spcPts val="0"/>
              </a:spcBef>
              <a:spcAft>
                <a:spcPts val="0"/>
              </a:spcAft>
              <a:buClrTx/>
              <a:buSzTx/>
              <a:buFont typeface="Arial" panose="020B0604020202020204" pitchFamily="34" charset="0"/>
              <a:buChar char="•"/>
              <a:tabLst/>
            </a:pPr>
            <a:endParaRPr lang="en-US" sz="1100" b="0" dirty="0">
              <a:latin typeface="Arial" panose="020B0604020202020204" pitchFamily="34" charset="0"/>
              <a:cs typeface="Arial" panose="020B0604020202020204" pitchFamily="34" charset="0"/>
            </a:endParaRPr>
          </a:p>
          <a:p>
            <a:pPr marL="171450" marR="0" indent="-171450" algn="l" defTabSz="584200" rtl="0" fontAlgn="auto" latinLnBrk="0" hangingPunct="0">
              <a:spcBef>
                <a:spcPts val="0"/>
              </a:spcBef>
              <a:spcAft>
                <a:spcPts val="0"/>
              </a:spcAft>
              <a:buClrTx/>
              <a:buSzTx/>
              <a:buFont typeface="Arial" panose="020B0604020202020204" pitchFamily="34" charset="0"/>
              <a:buChar char="•"/>
              <a:tabLst/>
            </a:pPr>
            <a:r>
              <a:rPr lang="en-US" sz="1100" b="0" dirty="0">
                <a:latin typeface="Arial" panose="020B0604020202020204" pitchFamily="34" charset="0"/>
                <a:cs typeface="Arial" panose="020B0604020202020204" pitchFamily="34" charset="0"/>
              </a:rPr>
              <a:t>4% Interest on Stabilized Refinance Debt</a:t>
            </a:r>
          </a:p>
          <a:p>
            <a:pPr marL="171450" marR="0" indent="-171450" algn="l" defTabSz="584200" rtl="0" fontAlgn="auto" latinLnBrk="0" hangingPunct="0">
              <a:spcBef>
                <a:spcPts val="0"/>
              </a:spcBef>
              <a:spcAft>
                <a:spcPts val="0"/>
              </a:spcAft>
              <a:buClrTx/>
              <a:buSzTx/>
              <a:buFont typeface="Arial" panose="020B0604020202020204" pitchFamily="34" charset="0"/>
              <a:buChar char="•"/>
              <a:tabLst/>
            </a:pPr>
            <a:r>
              <a:rPr kumimoji="0" lang="en-US" sz="1100" b="0"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Neue"/>
              </a:rPr>
              <a:t>5.00</a:t>
            </a:r>
            <a:r>
              <a:rPr lang="en-US" sz="1100" b="0" dirty="0">
                <a:latin typeface="Arial" panose="020B0604020202020204" pitchFamily="34" charset="0"/>
                <a:cs typeface="Arial" panose="020B0604020202020204" pitchFamily="34" charset="0"/>
              </a:rPr>
              <a:t>% Cap Rate</a:t>
            </a:r>
          </a:p>
        </p:txBody>
      </p:sp>
    </p:spTree>
    <p:extLst>
      <p:ext uri="{BB962C8B-B14F-4D97-AF65-F5344CB8AC3E}">
        <p14:creationId xmlns:p14="http://schemas.microsoft.com/office/powerpoint/2010/main" val="3455667998"/>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AD585A2F-5EF4-BB40-B819-5DADAC78F049}"/>
              </a:ext>
            </a:extLst>
          </p:cNvPr>
          <p:cNvSpPr txBox="1">
            <a:spLocks noGrp="1"/>
          </p:cNvSpPr>
          <p:nvPr>
            <p:ph type="title"/>
          </p:nvPr>
        </p:nvSpPr>
        <p:spPr>
          <a:xfrm>
            <a:off x="274320" y="91440"/>
            <a:ext cx="11099800" cy="929341"/>
          </a:xfrm>
          <a:prstGeom prst="rect">
            <a:avLst/>
          </a:prstGeom>
        </p:spPr>
        <p:txBody>
          <a:bodyPr>
            <a:noAutofit/>
          </a:bodyPr>
          <a:lstStyle/>
          <a:p>
            <a:r>
              <a:rPr lang="en-US" sz="4000" dirty="0">
                <a:latin typeface="+mj-lt"/>
              </a:rPr>
              <a:t>$1MM Investor Returns</a:t>
            </a:r>
            <a:br>
              <a:rPr lang="en-US" sz="4000" dirty="0"/>
            </a:br>
            <a:r>
              <a:rPr lang="en-US" sz="1800" dirty="0"/>
              <a:t>Develop and Sell</a:t>
            </a:r>
            <a:endParaRPr sz="2400" dirty="0"/>
          </a:p>
        </p:txBody>
      </p:sp>
      <p:sp>
        <p:nvSpPr>
          <p:cNvPr id="2" name="Slide Number Placeholder 1">
            <a:extLst>
              <a:ext uri="{FF2B5EF4-FFF2-40B4-BE49-F238E27FC236}">
                <a16:creationId xmlns:a16="http://schemas.microsoft.com/office/drawing/2014/main" id="{BEBE286F-1294-2F4A-9C0E-77791D2D091D}"/>
              </a:ext>
            </a:extLst>
          </p:cNvPr>
          <p:cNvSpPr>
            <a:spLocks noGrp="1"/>
          </p:cNvSpPr>
          <p:nvPr>
            <p:ph type="sldNum" sz="quarter" idx="2"/>
          </p:nvPr>
        </p:nvSpPr>
        <p:spPr/>
        <p:txBody>
          <a:bodyPr/>
          <a:lstStyle/>
          <a:p>
            <a:fld id="{86CB4B4D-7CA3-9044-876B-883B54F8677D}" type="slidenum">
              <a:rPr lang="en-US" smtClean="0"/>
              <a:t>19</a:t>
            </a:fld>
            <a:endParaRPr lang="en-US"/>
          </a:p>
        </p:txBody>
      </p:sp>
      <p:graphicFrame>
        <p:nvGraphicFramePr>
          <p:cNvPr id="3" name="Table 2">
            <a:extLst>
              <a:ext uri="{FF2B5EF4-FFF2-40B4-BE49-F238E27FC236}">
                <a16:creationId xmlns:a16="http://schemas.microsoft.com/office/drawing/2014/main" id="{1FF56290-07C0-F744-AB33-A0DBC8BBD143}"/>
              </a:ext>
            </a:extLst>
          </p:cNvPr>
          <p:cNvGraphicFramePr>
            <a:graphicFrameLocks noGrp="1"/>
          </p:cNvGraphicFramePr>
          <p:nvPr>
            <p:extLst>
              <p:ext uri="{D42A27DB-BD31-4B8C-83A1-F6EECF244321}">
                <p14:modId xmlns:p14="http://schemas.microsoft.com/office/powerpoint/2010/main" val="2938537080"/>
              </p:ext>
            </p:extLst>
          </p:nvPr>
        </p:nvGraphicFramePr>
        <p:xfrm>
          <a:off x="1518227" y="3366193"/>
          <a:ext cx="9277593" cy="2346960"/>
        </p:xfrm>
        <a:graphic>
          <a:graphicData uri="http://schemas.openxmlformats.org/drawingml/2006/table">
            <a:tbl>
              <a:tblPr/>
              <a:tblGrid>
                <a:gridCol w="870360">
                  <a:extLst>
                    <a:ext uri="{9D8B030D-6E8A-4147-A177-3AD203B41FA5}">
                      <a16:colId xmlns:a16="http://schemas.microsoft.com/office/drawing/2014/main" val="2892082844"/>
                    </a:ext>
                  </a:extLst>
                </a:gridCol>
                <a:gridCol w="1320546">
                  <a:extLst>
                    <a:ext uri="{9D8B030D-6E8A-4147-A177-3AD203B41FA5}">
                      <a16:colId xmlns:a16="http://schemas.microsoft.com/office/drawing/2014/main" val="3665792818"/>
                    </a:ext>
                  </a:extLst>
                </a:gridCol>
                <a:gridCol w="1140474">
                  <a:extLst>
                    <a:ext uri="{9D8B030D-6E8A-4147-A177-3AD203B41FA5}">
                      <a16:colId xmlns:a16="http://schemas.microsoft.com/office/drawing/2014/main" val="170933926"/>
                    </a:ext>
                  </a:extLst>
                </a:gridCol>
                <a:gridCol w="1140474">
                  <a:extLst>
                    <a:ext uri="{9D8B030D-6E8A-4147-A177-3AD203B41FA5}">
                      <a16:colId xmlns:a16="http://schemas.microsoft.com/office/drawing/2014/main" val="358928375"/>
                    </a:ext>
                  </a:extLst>
                </a:gridCol>
                <a:gridCol w="1249267">
                  <a:extLst>
                    <a:ext uri="{9D8B030D-6E8A-4147-A177-3AD203B41FA5}">
                      <a16:colId xmlns:a16="http://schemas.microsoft.com/office/drawing/2014/main" val="3381188325"/>
                    </a:ext>
                  </a:extLst>
                </a:gridCol>
                <a:gridCol w="2115876">
                  <a:extLst>
                    <a:ext uri="{9D8B030D-6E8A-4147-A177-3AD203B41FA5}">
                      <a16:colId xmlns:a16="http://schemas.microsoft.com/office/drawing/2014/main" val="867681567"/>
                    </a:ext>
                  </a:extLst>
                </a:gridCol>
                <a:gridCol w="1440596">
                  <a:extLst>
                    <a:ext uri="{9D8B030D-6E8A-4147-A177-3AD203B41FA5}">
                      <a16:colId xmlns:a16="http://schemas.microsoft.com/office/drawing/2014/main" val="2376486441"/>
                    </a:ext>
                  </a:extLst>
                </a:gridCol>
              </a:tblGrid>
              <a:tr h="0">
                <a:tc>
                  <a:txBody>
                    <a:bodyPr/>
                    <a:lstStyle/>
                    <a:p>
                      <a:pPr algn="ctr" fontAlgn="b"/>
                      <a:r>
                        <a:rPr lang="en-US" sz="1400" b="0" i="0" u="none" strike="noStrike">
                          <a:solidFill>
                            <a:srgbClr val="FFFFFF"/>
                          </a:solidFill>
                          <a:effectLst/>
                          <a:latin typeface="Arial" panose="020B0604020202020204" pitchFamily="34" charset="0"/>
                          <a:cs typeface="Arial" panose="020B0604020202020204" pitchFamily="34" charset="0"/>
                        </a:rPr>
                        <a:t>Term in years</a:t>
                      </a:r>
                    </a:p>
                  </a:txBody>
                  <a:tcPr marL="45720" marR="4572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1F5B"/>
                    </a:solidFill>
                  </a:tcPr>
                </a:tc>
                <a:tc>
                  <a:txBody>
                    <a:bodyPr/>
                    <a:lstStyle/>
                    <a:p>
                      <a:pPr algn="ctr" fontAlgn="b"/>
                      <a:r>
                        <a:rPr lang="en-US" sz="1400" b="0" i="0" u="none" strike="noStrike" dirty="0">
                          <a:solidFill>
                            <a:srgbClr val="FFFFFF"/>
                          </a:solidFill>
                          <a:effectLst/>
                          <a:latin typeface="Arial" panose="020B0604020202020204" pitchFamily="34" charset="0"/>
                          <a:cs typeface="Arial" panose="020B0604020202020204" pitchFamily="34" charset="0"/>
                        </a:rPr>
                        <a:t>Principal Invested </a:t>
                      </a:r>
                    </a:p>
                  </a:txBody>
                  <a:tcPr marL="45720" marR="4572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1F5B"/>
                    </a:solidFill>
                  </a:tcPr>
                </a:tc>
                <a:tc>
                  <a:txBody>
                    <a:bodyPr/>
                    <a:lstStyle/>
                    <a:p>
                      <a:pPr algn="ctr" fontAlgn="b"/>
                      <a:r>
                        <a:rPr lang="en-US" sz="1400" b="0" i="0" u="none" strike="noStrike">
                          <a:solidFill>
                            <a:srgbClr val="FFFFFF"/>
                          </a:solidFill>
                          <a:effectLst/>
                          <a:latin typeface="Arial" panose="020B0604020202020204" pitchFamily="34" charset="0"/>
                          <a:cs typeface="Arial" panose="020B0604020202020204" pitchFamily="34" charset="0"/>
                        </a:rPr>
                        <a:t>Sales Profit </a:t>
                      </a:r>
                    </a:p>
                  </a:txBody>
                  <a:tcPr marL="45720" marR="4572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1F5B"/>
                    </a:solidFill>
                  </a:tcPr>
                </a:tc>
                <a:tc>
                  <a:txBody>
                    <a:bodyPr/>
                    <a:lstStyle/>
                    <a:p>
                      <a:pPr algn="ctr" fontAlgn="b"/>
                      <a:r>
                        <a:rPr lang="en-US" sz="1400" b="0" i="0" u="none" strike="noStrike" dirty="0">
                          <a:solidFill>
                            <a:srgbClr val="FFFFFF"/>
                          </a:solidFill>
                          <a:effectLst/>
                          <a:latin typeface="Arial" panose="020B0604020202020204" pitchFamily="34" charset="0"/>
                          <a:cs typeface="Arial" panose="020B0604020202020204" pitchFamily="34" charset="0"/>
                        </a:rPr>
                        <a:t>Preferred Return </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1F5B"/>
                    </a:solidFill>
                  </a:tcPr>
                </a:tc>
                <a:tc>
                  <a:txBody>
                    <a:bodyPr/>
                    <a:lstStyle/>
                    <a:p>
                      <a:pPr algn="ctr" fontAlgn="b"/>
                      <a:r>
                        <a:rPr lang="en-US" sz="1400" b="0" i="0" u="none" strike="noStrike">
                          <a:solidFill>
                            <a:srgbClr val="FFFFFF"/>
                          </a:solidFill>
                          <a:effectLst/>
                          <a:latin typeface="Arial" panose="020B0604020202020204" pitchFamily="34" charset="0"/>
                          <a:cs typeface="Arial" panose="020B0604020202020204" pitchFamily="34" charset="0"/>
                        </a:rPr>
                        <a:t>Net Operating Income</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1F5B"/>
                    </a:solidFill>
                  </a:tcPr>
                </a:tc>
                <a:tc>
                  <a:txBody>
                    <a:bodyPr/>
                    <a:lstStyle/>
                    <a:p>
                      <a:pPr algn="ctr" fontAlgn="ctr"/>
                      <a:r>
                        <a:rPr lang="en-US" sz="1400" b="0" i="0" u="none" strike="noStrike">
                          <a:solidFill>
                            <a:srgbClr val="FFFFFF"/>
                          </a:solidFill>
                          <a:effectLst/>
                          <a:latin typeface="Arial" panose="020B0604020202020204" pitchFamily="34" charset="0"/>
                          <a:cs typeface="Arial" panose="020B0604020202020204" pitchFamily="34" charset="0"/>
                        </a:rPr>
                        <a:t>Net Income Before Taxes</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1F5B"/>
                    </a:solidFill>
                  </a:tcPr>
                </a:tc>
                <a:tc>
                  <a:txBody>
                    <a:bodyPr/>
                    <a:lstStyle/>
                    <a:p>
                      <a:pPr algn="ctr" fontAlgn="ctr"/>
                      <a:r>
                        <a:rPr lang="en-US" sz="1400" b="0" i="0" u="none" strike="noStrike" dirty="0">
                          <a:solidFill>
                            <a:srgbClr val="FFFFFF"/>
                          </a:solidFill>
                          <a:effectLst/>
                          <a:latin typeface="Arial" panose="020B0604020202020204" pitchFamily="34" charset="0"/>
                          <a:cs typeface="Arial" panose="020B0604020202020204" pitchFamily="34" charset="0"/>
                        </a:rPr>
                        <a:t>Gross Cash Flow to Investor</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1F5B"/>
                    </a:solidFill>
                  </a:tcPr>
                </a:tc>
                <a:extLst>
                  <a:ext uri="{0D108BD9-81ED-4DB2-BD59-A6C34878D82A}">
                    <a16:rowId xmlns:a16="http://schemas.microsoft.com/office/drawing/2014/main" val="3377755836"/>
                  </a:ext>
                </a:extLst>
              </a:tr>
              <a:tr h="203200">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0</a:t>
                      </a:r>
                    </a:p>
                  </a:txBody>
                  <a:tcPr marL="45720" marR="4572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9C0006"/>
                          </a:solidFill>
                          <a:effectLst/>
                          <a:latin typeface="Arial" panose="020B0604020202020204" pitchFamily="34" charset="0"/>
                          <a:cs typeface="Arial" panose="020B0604020202020204" pitchFamily="34" charset="0"/>
                        </a:rPr>
                        <a:t>-$1,000,000</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 </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 </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 </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$0</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9C0006"/>
                          </a:solidFill>
                          <a:effectLst/>
                          <a:latin typeface="Arial" panose="020B0604020202020204" pitchFamily="34" charset="0"/>
                          <a:cs typeface="Arial" panose="020B0604020202020204" pitchFamily="34" charset="0"/>
                        </a:rPr>
                        <a:t>-$1,000,000</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91381789"/>
                  </a:ext>
                </a:extLst>
              </a:tr>
              <a:tr h="203200">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1</a:t>
                      </a:r>
                    </a:p>
                  </a:txBody>
                  <a:tcPr marL="45720" marR="4572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Arial" panose="020B0604020202020204" pitchFamily="34" charset="0"/>
                          <a:cs typeface="Arial" panose="020B0604020202020204" pitchFamily="34" charset="0"/>
                        </a:rPr>
                        <a:t> </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Arial" panose="020B0604020202020204" pitchFamily="34" charset="0"/>
                          <a:cs typeface="Arial" panose="020B0604020202020204" pitchFamily="34" charset="0"/>
                        </a:rPr>
                        <a:t> </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 </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 </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$0</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$0</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91605525"/>
                  </a:ext>
                </a:extLst>
              </a:tr>
              <a:tr h="203200">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2</a:t>
                      </a:r>
                    </a:p>
                  </a:txBody>
                  <a:tcPr marL="45720" marR="4572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 </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 </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 </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 </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$0</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$0</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39185229"/>
                  </a:ext>
                </a:extLst>
              </a:tr>
              <a:tr h="203200">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3</a:t>
                      </a:r>
                    </a:p>
                  </a:txBody>
                  <a:tcPr marL="45720" marR="4572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$1,000,000</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$674,823</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$200,000</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$69,209</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$944,032</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$1,941,032</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48843066"/>
                  </a:ext>
                </a:extLst>
              </a:tr>
              <a:tr h="215900">
                <a:tc>
                  <a:txBody>
                    <a:bodyPr/>
                    <a:lstStyle/>
                    <a:p>
                      <a:pPr algn="r" fontAlgn="b"/>
                      <a:r>
                        <a:rPr lang="en-US" sz="1400" b="1" i="0" u="none" strike="noStrike" dirty="0">
                          <a:solidFill>
                            <a:srgbClr val="000000"/>
                          </a:solidFill>
                          <a:effectLst/>
                          <a:latin typeface="Arial" panose="020B0604020202020204" pitchFamily="34" charset="0"/>
                          <a:cs typeface="Arial" panose="020B0604020202020204" pitchFamily="34" charset="0"/>
                        </a:rPr>
                        <a:t>Total</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400" b="1" i="0" u="none" strike="noStrike" dirty="0">
                          <a:solidFill>
                            <a:srgbClr val="000000"/>
                          </a:solidFill>
                          <a:effectLst/>
                          <a:latin typeface="Arial" panose="020B0604020202020204" pitchFamily="34" charset="0"/>
                          <a:cs typeface="Arial" panose="020B0604020202020204" pitchFamily="34" charset="0"/>
                        </a:rPr>
                        <a:t>$0</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400" b="1" i="0" u="none" strike="noStrike" dirty="0">
                          <a:solidFill>
                            <a:srgbClr val="000000"/>
                          </a:solidFill>
                          <a:effectLst/>
                          <a:latin typeface="Arial" panose="020B0604020202020204" pitchFamily="34" charset="0"/>
                          <a:cs typeface="Arial" panose="020B0604020202020204" pitchFamily="34" charset="0"/>
                        </a:rPr>
                        <a:t>$674,823</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400" b="1" i="0" u="none" strike="noStrike" dirty="0">
                          <a:solidFill>
                            <a:srgbClr val="000000"/>
                          </a:solidFill>
                          <a:effectLst/>
                          <a:latin typeface="Arial" panose="020B0604020202020204" pitchFamily="34" charset="0"/>
                          <a:cs typeface="Arial" panose="020B0604020202020204" pitchFamily="34" charset="0"/>
                        </a:rPr>
                        <a:t>$200,000</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400" b="1" i="0" u="none" strike="noStrike">
                          <a:solidFill>
                            <a:srgbClr val="000000"/>
                          </a:solidFill>
                          <a:effectLst/>
                          <a:latin typeface="Arial" panose="020B0604020202020204" pitchFamily="34" charset="0"/>
                          <a:cs typeface="Arial" panose="020B0604020202020204" pitchFamily="34" charset="0"/>
                        </a:rPr>
                        <a:t>$69,209</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400" b="1" i="0" u="none" strike="noStrike">
                          <a:solidFill>
                            <a:srgbClr val="000000"/>
                          </a:solidFill>
                          <a:effectLst/>
                          <a:latin typeface="Arial" panose="020B0604020202020204" pitchFamily="34" charset="0"/>
                          <a:cs typeface="Arial" panose="020B0604020202020204" pitchFamily="34" charset="0"/>
                        </a:rPr>
                        <a:t>$944,032</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400" b="1" i="0" u="none" strike="noStrike">
                          <a:solidFill>
                            <a:srgbClr val="000000"/>
                          </a:solidFill>
                          <a:effectLst/>
                          <a:latin typeface="Arial" panose="020B0604020202020204" pitchFamily="34" charset="0"/>
                          <a:cs typeface="Arial" panose="020B0604020202020204" pitchFamily="34" charset="0"/>
                        </a:rPr>
                        <a:t>$941,032</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3613160"/>
                  </a:ext>
                </a:extLst>
              </a:tr>
              <a:tr h="215900">
                <a:tc>
                  <a:txBody>
                    <a:bodyPr/>
                    <a:lstStyle/>
                    <a:p>
                      <a:pPr algn="l" fontAlgn="b"/>
                      <a:endParaRPr lang="en-US" sz="1400" b="1" i="0" u="none" strike="noStrike">
                        <a:solidFill>
                          <a:srgbClr val="000000"/>
                        </a:solidFill>
                        <a:effectLst/>
                        <a:latin typeface="Arial" panose="020B0604020202020204" pitchFamily="34" charset="0"/>
                        <a:cs typeface="Arial" panose="020B0604020202020204" pitchFamily="34" charset="0"/>
                      </a:endParaRPr>
                    </a:p>
                  </a:txBody>
                  <a:tcPr marL="45720" marR="4572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1400" b="1" i="0" u="none" strike="noStrike">
                        <a:solidFill>
                          <a:srgbClr val="000000"/>
                        </a:solidFill>
                        <a:effectLst/>
                        <a:latin typeface="Arial" panose="020B0604020202020204" pitchFamily="34" charset="0"/>
                        <a:cs typeface="Arial" panose="020B0604020202020204" pitchFamily="34" charset="0"/>
                      </a:endParaRPr>
                    </a:p>
                  </a:txBody>
                  <a:tcPr marL="45720" marR="4572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1400" b="1" i="0" u="none" strike="noStrike">
                        <a:solidFill>
                          <a:srgbClr val="000000"/>
                        </a:solidFill>
                        <a:effectLst/>
                        <a:latin typeface="Arial" panose="020B0604020202020204" pitchFamily="34" charset="0"/>
                        <a:cs typeface="Arial" panose="020B0604020202020204" pitchFamily="34" charset="0"/>
                      </a:endParaRPr>
                    </a:p>
                  </a:txBody>
                  <a:tcPr marL="45720" marR="4572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r" fontAlgn="b"/>
                      <a:r>
                        <a:rPr lang="en-US" sz="1400" b="1" i="0" u="none" strike="noStrike" dirty="0">
                          <a:solidFill>
                            <a:srgbClr val="000000"/>
                          </a:solidFill>
                          <a:effectLst/>
                          <a:latin typeface="Arial" panose="020B0604020202020204" pitchFamily="34" charset="0"/>
                          <a:cs typeface="Arial" panose="020B0604020202020204" pitchFamily="34" charset="0"/>
                        </a:rPr>
                        <a:t>Investor IRR </a:t>
                      </a:r>
                    </a:p>
                  </a:txBody>
                  <a:tcPr marL="45720" marR="4572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400" b="1" i="0" u="none" strike="noStrike" dirty="0">
                          <a:solidFill>
                            <a:srgbClr val="000000"/>
                          </a:solidFill>
                          <a:effectLst/>
                          <a:latin typeface="Arial" panose="020B0604020202020204" pitchFamily="34" charset="0"/>
                          <a:cs typeface="Arial" panose="020B0604020202020204" pitchFamily="34" charset="0"/>
                        </a:rPr>
                        <a:t>24.74%</a:t>
                      </a:r>
                    </a:p>
                  </a:txBody>
                  <a:tcPr marL="45720" marR="4572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1522675"/>
                  </a:ext>
                </a:extLst>
              </a:tr>
            </a:tbl>
          </a:graphicData>
        </a:graphic>
      </p:graphicFrame>
    </p:spTree>
    <p:extLst>
      <p:ext uri="{BB962C8B-B14F-4D97-AF65-F5344CB8AC3E}">
        <p14:creationId xmlns:p14="http://schemas.microsoft.com/office/powerpoint/2010/main" val="2969692580"/>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AD585A2F-5EF4-BB40-B819-5DADAC78F049}"/>
              </a:ext>
            </a:extLst>
          </p:cNvPr>
          <p:cNvSpPr txBox="1">
            <a:spLocks noGrp="1"/>
          </p:cNvSpPr>
          <p:nvPr>
            <p:ph type="title"/>
          </p:nvPr>
        </p:nvSpPr>
        <p:spPr>
          <a:xfrm>
            <a:off x="274320" y="91440"/>
            <a:ext cx="11099800" cy="929341"/>
          </a:xfrm>
          <a:prstGeom prst="rect">
            <a:avLst/>
          </a:prstGeom>
        </p:spPr>
        <p:txBody>
          <a:bodyPr>
            <a:normAutofit/>
          </a:bodyPr>
          <a:lstStyle/>
          <a:p>
            <a:r>
              <a:rPr lang="en-US" sz="4400" dirty="0">
                <a:latin typeface="+mj-lt"/>
              </a:rPr>
              <a:t>Table of Contents</a:t>
            </a:r>
            <a:endParaRPr sz="4400" dirty="0">
              <a:latin typeface="+mj-lt"/>
            </a:endParaRPr>
          </a:p>
        </p:txBody>
      </p:sp>
      <p:sp>
        <p:nvSpPr>
          <p:cNvPr id="7" name="Text Placeholder 5">
            <a:extLst>
              <a:ext uri="{FF2B5EF4-FFF2-40B4-BE49-F238E27FC236}">
                <a16:creationId xmlns:a16="http://schemas.microsoft.com/office/drawing/2014/main" id="{190060F7-3CE0-5D4C-BDC3-351A839FC714}"/>
              </a:ext>
            </a:extLst>
          </p:cNvPr>
          <p:cNvSpPr txBox="1">
            <a:spLocks noGrp="1"/>
          </p:cNvSpPr>
          <p:nvPr>
            <p:ph type="body" idx="4294967295"/>
          </p:nvPr>
        </p:nvSpPr>
        <p:spPr>
          <a:xfrm>
            <a:off x="681318" y="929341"/>
            <a:ext cx="12172040" cy="81817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2" spcCol="952500" rtlCol="0" anchor="t" anchorCtr="0">
            <a:spAutoFit/>
          </a:bodyPr>
          <a:lstStyle/>
          <a:p>
            <a:pPr marL="457200" marR="0" indent="-457200" algn="l" defTabSz="584200" rtl="0" fontAlgn="auto" latinLnBrk="0" hangingPunct="0">
              <a:spcBef>
                <a:spcPts val="0"/>
              </a:spcBef>
              <a:spcAft>
                <a:spcPts val="600"/>
              </a:spcAft>
              <a:buClrTx/>
              <a:buSzTx/>
              <a:buFont typeface="Wingdings" pitchFamily="2" charset="2"/>
              <a:buChar char="§"/>
              <a:tabLst/>
            </a:pPr>
            <a:r>
              <a:rPr kumimoji="0" lang="en-US" sz="2000" u="none" strike="noStrike" cap="none" spc="28" normalizeH="0" baseline="0" dirty="0">
                <a:ln>
                  <a:noFill/>
                </a:ln>
                <a:solidFill>
                  <a:schemeClr val="tx1"/>
                </a:solidFill>
                <a:effectLst/>
                <a:uFillTx/>
                <a:ea typeface="Helvetica Neue" panose="02000503000000020004" pitchFamily="2" charset="0"/>
                <a:sym typeface="Iowan Old Style"/>
              </a:rPr>
              <a:t>Executive Summary		</a:t>
            </a:r>
          </a:p>
          <a:p>
            <a:pPr marL="457200" marR="0" indent="-457200" algn="l" defTabSz="584200" rtl="0" fontAlgn="auto" latinLnBrk="0" hangingPunct="0">
              <a:spcBef>
                <a:spcPts val="0"/>
              </a:spcBef>
              <a:spcAft>
                <a:spcPts val="600"/>
              </a:spcAft>
              <a:buClrTx/>
              <a:buSzTx/>
              <a:buFont typeface="Wingdings" pitchFamily="2" charset="2"/>
              <a:buChar char="§"/>
              <a:tabLst/>
            </a:pPr>
            <a:r>
              <a:rPr kumimoji="0" lang="en-US" sz="2000" u="none" strike="noStrike" cap="none" spc="28" normalizeH="0" baseline="0" dirty="0">
                <a:ln>
                  <a:noFill/>
                </a:ln>
                <a:solidFill>
                  <a:schemeClr val="tx1"/>
                </a:solidFill>
                <a:effectLst/>
                <a:uFillTx/>
                <a:ea typeface="Helvetica Neue" panose="02000503000000020004" pitchFamily="2" charset="0"/>
                <a:sym typeface="Iowan Old Style"/>
              </a:rPr>
              <a:t>Location</a:t>
            </a:r>
          </a:p>
          <a:p>
            <a:pPr marL="457200" marR="0" indent="-457200" algn="l" defTabSz="584200" rtl="0" fontAlgn="auto" latinLnBrk="0" hangingPunct="0">
              <a:spcBef>
                <a:spcPts val="0"/>
              </a:spcBef>
              <a:spcAft>
                <a:spcPts val="600"/>
              </a:spcAft>
              <a:buClrTx/>
              <a:buSzTx/>
              <a:buFont typeface="Wingdings" pitchFamily="2" charset="2"/>
              <a:buChar char="§"/>
              <a:tabLst/>
            </a:pPr>
            <a:r>
              <a:rPr kumimoji="0" lang="en-US" sz="2000" u="none" strike="noStrike" cap="none" spc="28" normalizeH="0" baseline="0" dirty="0">
                <a:ln>
                  <a:noFill/>
                </a:ln>
                <a:solidFill>
                  <a:schemeClr val="tx1"/>
                </a:solidFill>
                <a:effectLst/>
                <a:uFillTx/>
                <a:ea typeface="Helvetica Neue" panose="02000503000000020004" pitchFamily="2" charset="0"/>
                <a:sym typeface="Iowan Old Style"/>
              </a:rPr>
              <a:t>Major Employers</a:t>
            </a:r>
          </a:p>
          <a:p>
            <a:pPr marL="457200" marR="0" indent="-457200" algn="l" defTabSz="584200" rtl="0" fontAlgn="auto" latinLnBrk="0" hangingPunct="0">
              <a:spcBef>
                <a:spcPts val="0"/>
              </a:spcBef>
              <a:spcAft>
                <a:spcPts val="600"/>
              </a:spcAft>
              <a:buClrTx/>
              <a:buSzTx/>
              <a:buFont typeface="Wingdings" pitchFamily="2" charset="2"/>
              <a:buChar char="§"/>
              <a:tabLst/>
            </a:pPr>
            <a:r>
              <a:rPr lang="en-US" sz="2000" dirty="0">
                <a:solidFill>
                  <a:schemeClr val="tx1"/>
                </a:solidFill>
                <a:ea typeface="Helvetica Neue" panose="02000503000000020004" pitchFamily="2" charset="0"/>
              </a:rPr>
              <a:t>Submarket Demographics</a:t>
            </a:r>
          </a:p>
          <a:p>
            <a:pPr marL="457200" marR="0" indent="-457200" algn="l" defTabSz="584200" rtl="0" fontAlgn="auto" latinLnBrk="0" hangingPunct="0">
              <a:spcBef>
                <a:spcPts val="0"/>
              </a:spcBef>
              <a:spcAft>
                <a:spcPts val="600"/>
              </a:spcAft>
              <a:buClrTx/>
              <a:buSzTx/>
              <a:buFont typeface="Wingdings" pitchFamily="2" charset="2"/>
              <a:buChar char="§"/>
              <a:tabLst/>
            </a:pPr>
            <a:r>
              <a:rPr lang="en-US" sz="2000" spc="28" dirty="0">
                <a:solidFill>
                  <a:schemeClr val="tx1"/>
                </a:solidFill>
                <a:ea typeface="Helvetica Neue" panose="02000503000000020004" pitchFamily="2" charset="0"/>
                <a:sym typeface="Iowan Old Style"/>
              </a:rPr>
              <a:t>Multifamily Market</a:t>
            </a:r>
            <a:endParaRPr kumimoji="0" lang="en-US" sz="2000" u="none" strike="noStrike" cap="none" spc="28" normalizeH="0" baseline="0" dirty="0">
              <a:ln>
                <a:noFill/>
              </a:ln>
              <a:solidFill>
                <a:schemeClr val="tx1"/>
              </a:solidFill>
              <a:effectLst/>
              <a:uFillTx/>
              <a:ea typeface="Helvetica Neue" panose="02000503000000020004" pitchFamily="2" charset="0"/>
              <a:sym typeface="Iowan Old Style"/>
            </a:endParaRPr>
          </a:p>
          <a:p>
            <a:pPr marL="457200" marR="0" indent="-457200" algn="l" defTabSz="584200" rtl="0" fontAlgn="auto" latinLnBrk="0" hangingPunct="0">
              <a:spcBef>
                <a:spcPts val="0"/>
              </a:spcBef>
              <a:spcAft>
                <a:spcPts val="600"/>
              </a:spcAft>
              <a:buClrTx/>
              <a:buSzTx/>
              <a:buFont typeface="Wingdings" pitchFamily="2" charset="2"/>
              <a:buChar char="§"/>
              <a:tabLst/>
            </a:pPr>
            <a:r>
              <a:rPr lang="en-US" sz="2000" dirty="0">
                <a:solidFill>
                  <a:schemeClr val="tx1"/>
                </a:solidFill>
                <a:ea typeface="Helvetica Neue" panose="02000503000000020004" pitchFamily="2" charset="0"/>
              </a:rPr>
              <a:t>Investment Merits</a:t>
            </a:r>
          </a:p>
          <a:p>
            <a:pPr marL="457200" marR="0" indent="-457200" algn="l" defTabSz="584200" rtl="0" fontAlgn="auto" latinLnBrk="0" hangingPunct="0">
              <a:spcBef>
                <a:spcPts val="0"/>
              </a:spcBef>
              <a:spcAft>
                <a:spcPts val="600"/>
              </a:spcAft>
              <a:buClrTx/>
              <a:buSzTx/>
              <a:buFont typeface="Wingdings" pitchFamily="2" charset="2"/>
              <a:buChar char="§"/>
              <a:tabLst/>
            </a:pPr>
            <a:r>
              <a:rPr kumimoji="0" lang="en-US" sz="2000" u="none" strike="noStrike" cap="none" spc="28" normalizeH="0" baseline="0" dirty="0">
                <a:ln>
                  <a:noFill/>
                </a:ln>
                <a:solidFill>
                  <a:schemeClr val="tx1"/>
                </a:solidFill>
                <a:effectLst/>
                <a:uFillTx/>
                <a:ea typeface="Helvetica Neue" panose="02000503000000020004" pitchFamily="2" charset="0"/>
                <a:sym typeface="Iowan Old Style"/>
              </a:rPr>
              <a:t>Investment Summary</a:t>
            </a:r>
          </a:p>
          <a:p>
            <a:pPr hangingPunct="0">
              <a:spcBef>
                <a:spcPts val="0"/>
              </a:spcBef>
              <a:spcAft>
                <a:spcPts val="600"/>
              </a:spcAft>
              <a:buSzTx/>
              <a:buFont typeface="Wingdings" pitchFamily="2" charset="2"/>
              <a:buChar char="§"/>
            </a:pPr>
            <a:r>
              <a:rPr lang="en-US" sz="2000" spc="28" dirty="0">
                <a:solidFill>
                  <a:schemeClr val="tx1"/>
                </a:solidFill>
                <a:ea typeface="Helvetica Neue" panose="02000503000000020004" pitchFamily="2" charset="0"/>
                <a:sym typeface="Iowan Old Style"/>
              </a:rPr>
              <a:t>Sources and Uses</a:t>
            </a:r>
          </a:p>
          <a:p>
            <a:pPr hangingPunct="0">
              <a:spcBef>
                <a:spcPts val="0"/>
              </a:spcBef>
              <a:spcAft>
                <a:spcPts val="600"/>
              </a:spcAft>
              <a:buSzTx/>
              <a:buFont typeface="Wingdings" pitchFamily="2" charset="2"/>
              <a:buChar char="§"/>
            </a:pPr>
            <a:r>
              <a:rPr lang="en-US" sz="2000" spc="28" dirty="0">
                <a:solidFill>
                  <a:schemeClr val="tx1"/>
                </a:solidFill>
                <a:ea typeface="Helvetica Neue" panose="02000503000000020004" pitchFamily="2" charset="0"/>
                <a:sym typeface="Iowan Old Style"/>
              </a:rPr>
              <a:t>Construction Budget</a:t>
            </a:r>
            <a:endParaRPr kumimoji="0" lang="en-US" sz="2000" u="none" strike="noStrike" cap="none" spc="28" normalizeH="0" baseline="0" dirty="0">
              <a:ln>
                <a:noFill/>
              </a:ln>
              <a:solidFill>
                <a:schemeClr val="tx1"/>
              </a:solidFill>
              <a:effectLst/>
              <a:uFillTx/>
              <a:ea typeface="Helvetica Neue" panose="02000503000000020004" pitchFamily="2" charset="0"/>
              <a:sym typeface="Iowan Old Style"/>
            </a:endParaRPr>
          </a:p>
          <a:p>
            <a:pPr marL="457200" marR="0" indent="-457200" algn="l" defTabSz="584200" rtl="0" fontAlgn="auto" latinLnBrk="0" hangingPunct="0">
              <a:spcBef>
                <a:spcPts val="0"/>
              </a:spcBef>
              <a:spcAft>
                <a:spcPts val="600"/>
              </a:spcAft>
              <a:buClrTx/>
              <a:buSzTx/>
              <a:buFont typeface="Wingdings" pitchFamily="2" charset="2"/>
              <a:buChar char="§"/>
              <a:tabLst/>
            </a:pPr>
            <a:r>
              <a:rPr kumimoji="0" lang="en-US" sz="2000" u="none" strike="noStrike" cap="none" spc="28" normalizeH="0" baseline="0" dirty="0">
                <a:ln>
                  <a:noFill/>
                </a:ln>
                <a:solidFill>
                  <a:schemeClr val="tx1"/>
                </a:solidFill>
                <a:effectLst/>
                <a:uFillTx/>
                <a:ea typeface="Helvetica Neue" panose="02000503000000020004" pitchFamily="2" charset="0"/>
                <a:sym typeface="Iowan Old Style"/>
              </a:rPr>
              <a:t>Operating Budget</a:t>
            </a:r>
          </a:p>
          <a:p>
            <a:pPr marL="457200" marR="0" indent="-457200" algn="l" defTabSz="584200" rtl="0" fontAlgn="auto" latinLnBrk="0" hangingPunct="0">
              <a:spcBef>
                <a:spcPts val="0"/>
              </a:spcBef>
              <a:spcAft>
                <a:spcPts val="600"/>
              </a:spcAft>
              <a:buClrTx/>
              <a:buSzTx/>
              <a:buFont typeface="Wingdings" pitchFamily="2" charset="2"/>
              <a:buChar char="§"/>
              <a:tabLst/>
            </a:pPr>
            <a:r>
              <a:rPr kumimoji="0" lang="en-US" sz="2000" u="none" strike="noStrike" cap="none" spc="28" normalizeH="0" baseline="0" dirty="0">
                <a:ln>
                  <a:noFill/>
                </a:ln>
                <a:solidFill>
                  <a:schemeClr val="tx1"/>
                </a:solidFill>
                <a:effectLst/>
                <a:uFillTx/>
                <a:ea typeface="Helvetica Neue" panose="02000503000000020004" pitchFamily="2" charset="0"/>
                <a:sym typeface="Iowan Old Style"/>
              </a:rPr>
              <a:t>Rental Assumptions</a:t>
            </a:r>
          </a:p>
          <a:p>
            <a:pPr marL="457200" indent="-457200" hangingPunct="0">
              <a:spcBef>
                <a:spcPts val="0"/>
              </a:spcBef>
              <a:spcAft>
                <a:spcPts val="600"/>
              </a:spcAft>
              <a:buSzTx/>
              <a:buFont typeface="Wingdings" pitchFamily="2" charset="2"/>
              <a:buChar char="§"/>
            </a:pPr>
            <a:r>
              <a:rPr lang="en-US" sz="2000" dirty="0">
                <a:solidFill>
                  <a:schemeClr val="tx1"/>
                </a:solidFill>
                <a:ea typeface="Helvetica Neue" panose="02000503000000020004" pitchFamily="2" charset="0"/>
              </a:rPr>
              <a:t>Project Cash Flows </a:t>
            </a:r>
          </a:p>
          <a:p>
            <a:pPr marL="457200" indent="-457200" hangingPunct="0">
              <a:spcBef>
                <a:spcPts val="0"/>
              </a:spcBef>
              <a:spcAft>
                <a:spcPts val="600"/>
              </a:spcAft>
              <a:buSzTx/>
              <a:buFont typeface="Wingdings" pitchFamily="2" charset="2"/>
              <a:buChar char="§"/>
            </a:pPr>
            <a:r>
              <a:rPr lang="en-US" sz="2000" dirty="0">
                <a:solidFill>
                  <a:schemeClr val="tx1"/>
                </a:solidFill>
                <a:ea typeface="Helvetica Neue" panose="02000503000000020004" pitchFamily="2" charset="0"/>
              </a:rPr>
              <a:t>$1MM Investor Projections</a:t>
            </a:r>
          </a:p>
          <a:p>
            <a:pPr marL="457200" marR="0" indent="-457200" algn="l" defTabSz="584200" rtl="0" fontAlgn="auto" latinLnBrk="0" hangingPunct="0">
              <a:spcBef>
                <a:spcPts val="0"/>
              </a:spcBef>
              <a:spcAft>
                <a:spcPts val="600"/>
              </a:spcAft>
              <a:buClrTx/>
              <a:buSzTx/>
              <a:buFont typeface="Wingdings" pitchFamily="2" charset="2"/>
              <a:buChar char="§"/>
              <a:tabLst/>
            </a:pPr>
            <a:r>
              <a:rPr lang="en-US" sz="2000" dirty="0">
                <a:solidFill>
                  <a:schemeClr val="tx1"/>
                </a:solidFill>
                <a:ea typeface="Helvetica Neue" panose="02000503000000020004" pitchFamily="2" charset="0"/>
              </a:rPr>
              <a:t>Comparable Multi Family Properties</a:t>
            </a:r>
          </a:p>
          <a:p>
            <a:pPr marL="457200" marR="0" indent="-457200" algn="l" defTabSz="584200" rtl="0" fontAlgn="auto" latinLnBrk="0" hangingPunct="0">
              <a:spcBef>
                <a:spcPts val="0"/>
              </a:spcBef>
              <a:spcAft>
                <a:spcPts val="600"/>
              </a:spcAft>
              <a:buClrTx/>
              <a:buSzTx/>
              <a:buFont typeface="Wingdings" pitchFamily="2" charset="2"/>
              <a:buChar char="§"/>
              <a:tabLst/>
            </a:pPr>
            <a:r>
              <a:rPr lang="en-US" sz="2000" dirty="0">
                <a:solidFill>
                  <a:schemeClr val="tx1"/>
                </a:solidFill>
                <a:ea typeface="Helvetica Neue" panose="02000503000000020004" pitchFamily="2" charset="0"/>
              </a:rPr>
              <a:t>Principal Biography</a:t>
            </a:r>
          </a:p>
          <a:p>
            <a:pPr marL="457200" marR="0" indent="-457200" algn="l" defTabSz="584200" rtl="0" fontAlgn="auto" latinLnBrk="0" hangingPunct="0">
              <a:spcBef>
                <a:spcPts val="0"/>
              </a:spcBef>
              <a:spcAft>
                <a:spcPts val="600"/>
              </a:spcAft>
              <a:buClrTx/>
              <a:buSzTx/>
              <a:buFont typeface="Wingdings" pitchFamily="2" charset="2"/>
              <a:buChar char="§"/>
              <a:tabLst/>
            </a:pPr>
            <a:r>
              <a:rPr lang="en-US" sz="2000" dirty="0">
                <a:solidFill>
                  <a:schemeClr val="tx1"/>
                </a:solidFill>
                <a:ea typeface="Helvetica Neue" panose="02000503000000020004" pitchFamily="2" charset="0"/>
              </a:rPr>
              <a:t>Executive Team</a:t>
            </a:r>
          </a:p>
          <a:p>
            <a:pPr marL="457200" marR="0" indent="-457200" algn="l" defTabSz="584200" rtl="0" fontAlgn="auto" latinLnBrk="0" hangingPunct="0">
              <a:spcBef>
                <a:spcPts val="0"/>
              </a:spcBef>
              <a:spcAft>
                <a:spcPts val="600"/>
              </a:spcAft>
              <a:buClrTx/>
              <a:buSzTx/>
              <a:buFont typeface="Wingdings" pitchFamily="2" charset="2"/>
              <a:buChar char="§"/>
              <a:tabLst/>
            </a:pPr>
            <a:r>
              <a:rPr lang="en-US" sz="2000" dirty="0">
                <a:solidFill>
                  <a:schemeClr val="tx1"/>
                </a:solidFill>
                <a:ea typeface="Helvetica Neue" panose="02000503000000020004" pitchFamily="2" charset="0"/>
              </a:rPr>
              <a:t>Firm History</a:t>
            </a:r>
          </a:p>
          <a:p>
            <a:pPr marL="457200" marR="0" indent="-457200" algn="l" defTabSz="584200" rtl="0" fontAlgn="auto" latinLnBrk="0" hangingPunct="0">
              <a:spcBef>
                <a:spcPts val="0"/>
              </a:spcBef>
              <a:spcAft>
                <a:spcPts val="600"/>
              </a:spcAft>
              <a:buClrTx/>
              <a:buSzTx/>
              <a:buFont typeface="Wingdings" pitchFamily="2" charset="2"/>
              <a:buChar char="§"/>
              <a:tabLst/>
            </a:pPr>
            <a:r>
              <a:rPr lang="en-US" sz="2000" dirty="0">
                <a:solidFill>
                  <a:schemeClr val="tx1"/>
                </a:solidFill>
                <a:ea typeface="Helvetica Neue" panose="02000503000000020004" pitchFamily="2" charset="0"/>
              </a:rPr>
              <a:t>Contact</a:t>
            </a:r>
          </a:p>
          <a:p>
            <a:pPr marL="0" marR="0" indent="0" algn="l" defTabSz="584200" rtl="0" fontAlgn="auto" latinLnBrk="0" hangingPunct="0">
              <a:spcBef>
                <a:spcPts val="0"/>
              </a:spcBef>
              <a:spcAft>
                <a:spcPts val="600"/>
              </a:spcAft>
              <a:buClrTx/>
              <a:buSzTx/>
              <a:buNone/>
              <a:tabLst/>
            </a:pPr>
            <a:r>
              <a:rPr lang="en-US" sz="2000" dirty="0">
                <a:solidFill>
                  <a:schemeClr val="tx1"/>
                </a:solidFill>
                <a:ea typeface="Helvetica Neue" panose="02000503000000020004" pitchFamily="2" charset="0"/>
              </a:rPr>
              <a:t>	</a:t>
            </a:r>
          </a:p>
          <a:p>
            <a:pPr marL="0" marR="0" indent="0" algn="l" defTabSz="584200" rtl="0" fontAlgn="auto" latinLnBrk="0" hangingPunct="0">
              <a:spcBef>
                <a:spcPts val="0"/>
              </a:spcBef>
              <a:spcAft>
                <a:spcPts val="600"/>
              </a:spcAft>
              <a:buClrTx/>
              <a:buSzTx/>
              <a:buNone/>
              <a:tabLst/>
            </a:pPr>
            <a:r>
              <a:rPr lang="en-US" sz="2000" dirty="0">
                <a:solidFill>
                  <a:schemeClr val="tx1"/>
                </a:solidFill>
                <a:ea typeface="Helvetica Neue" panose="02000503000000020004" pitchFamily="2" charset="0"/>
              </a:rPr>
              <a:t>	</a:t>
            </a:r>
          </a:p>
          <a:p>
            <a:pPr marL="0" marR="0" indent="0" algn="l" defTabSz="584200" rtl="0" fontAlgn="auto" latinLnBrk="0" hangingPunct="0">
              <a:spcBef>
                <a:spcPts val="0"/>
              </a:spcBef>
              <a:spcAft>
                <a:spcPts val="600"/>
              </a:spcAft>
              <a:buClrTx/>
              <a:buSzTx/>
              <a:buNone/>
              <a:tabLst/>
            </a:pPr>
            <a:endParaRPr kumimoji="0" lang="en-US" sz="2000" u="none" strike="noStrike" cap="none" spc="28" normalizeH="0" baseline="0" dirty="0">
              <a:ln>
                <a:noFill/>
              </a:ln>
              <a:solidFill>
                <a:schemeClr val="tx1"/>
              </a:solidFill>
              <a:effectLst/>
              <a:uFillTx/>
              <a:ea typeface="Helvetica Neue" panose="02000503000000020004" pitchFamily="2" charset="0"/>
              <a:sym typeface="Iowan Old Style"/>
            </a:endParaRPr>
          </a:p>
          <a:p>
            <a:pPr marL="0" marR="0" indent="0" algn="l" defTabSz="584200" rtl="0" fontAlgn="auto" latinLnBrk="0" hangingPunct="0">
              <a:spcBef>
                <a:spcPts val="0"/>
              </a:spcBef>
              <a:spcAft>
                <a:spcPts val="600"/>
              </a:spcAft>
              <a:buClrTx/>
              <a:buSzTx/>
              <a:buNone/>
              <a:tabLst/>
            </a:pPr>
            <a:r>
              <a:rPr lang="en-US" sz="2000" dirty="0">
                <a:solidFill>
                  <a:schemeClr val="tx1"/>
                </a:solidFill>
                <a:ea typeface="Helvetica Neue" panose="02000503000000020004" pitchFamily="2" charset="0"/>
              </a:rPr>
              <a:t>	3</a:t>
            </a:r>
          </a:p>
          <a:p>
            <a:pPr marL="0" marR="0" indent="0" algn="l" defTabSz="584200" rtl="0" fontAlgn="auto" latinLnBrk="0" hangingPunct="0">
              <a:spcBef>
                <a:spcPts val="0"/>
              </a:spcBef>
              <a:spcAft>
                <a:spcPts val="600"/>
              </a:spcAft>
              <a:buClrTx/>
              <a:buSzTx/>
              <a:buNone/>
              <a:tabLst/>
            </a:pPr>
            <a:r>
              <a:rPr kumimoji="0" lang="en-US" sz="2000" u="none" strike="noStrike" cap="none" spc="28" normalizeH="0" baseline="0" dirty="0">
                <a:ln>
                  <a:noFill/>
                </a:ln>
                <a:solidFill>
                  <a:schemeClr val="tx1"/>
                </a:solidFill>
                <a:effectLst/>
                <a:uFillTx/>
                <a:ea typeface="Helvetica Neue" panose="02000503000000020004" pitchFamily="2" charset="0"/>
                <a:sym typeface="Iowan Old Style"/>
              </a:rPr>
              <a:t>	5</a:t>
            </a:r>
          </a:p>
          <a:p>
            <a:pPr marL="0" marR="0" indent="0" algn="l" defTabSz="584200" rtl="0" fontAlgn="auto" latinLnBrk="0" hangingPunct="0">
              <a:spcBef>
                <a:spcPts val="0"/>
              </a:spcBef>
              <a:spcAft>
                <a:spcPts val="600"/>
              </a:spcAft>
              <a:buClrTx/>
              <a:buSzTx/>
              <a:buNone/>
              <a:tabLst/>
            </a:pPr>
            <a:r>
              <a:rPr lang="en-US" sz="2000" dirty="0">
                <a:solidFill>
                  <a:schemeClr val="tx1"/>
                </a:solidFill>
                <a:ea typeface="Helvetica Neue" panose="02000503000000020004" pitchFamily="2" charset="0"/>
              </a:rPr>
              <a:t>	9</a:t>
            </a:r>
          </a:p>
          <a:p>
            <a:pPr marL="0" marR="0" indent="0" algn="l" defTabSz="584200" rtl="0" fontAlgn="auto" latinLnBrk="0" hangingPunct="0">
              <a:spcBef>
                <a:spcPts val="0"/>
              </a:spcBef>
              <a:spcAft>
                <a:spcPts val="600"/>
              </a:spcAft>
              <a:buClrTx/>
              <a:buSzTx/>
              <a:buNone/>
              <a:tabLst/>
            </a:pPr>
            <a:r>
              <a:rPr kumimoji="0" lang="en-US" sz="2000" u="none" strike="noStrike" cap="none" spc="28" normalizeH="0" baseline="0" dirty="0">
                <a:ln>
                  <a:noFill/>
                </a:ln>
                <a:solidFill>
                  <a:schemeClr val="tx1"/>
                </a:solidFill>
                <a:effectLst/>
                <a:uFillTx/>
                <a:ea typeface="Helvetica Neue" panose="02000503000000020004" pitchFamily="2" charset="0"/>
                <a:sym typeface="Iowan Old Style"/>
              </a:rPr>
              <a:t>	10</a:t>
            </a:r>
          </a:p>
          <a:p>
            <a:pPr marL="0" marR="0" indent="0" algn="l" defTabSz="584200" rtl="0" fontAlgn="auto" latinLnBrk="0" hangingPunct="0">
              <a:spcBef>
                <a:spcPts val="0"/>
              </a:spcBef>
              <a:spcAft>
                <a:spcPts val="600"/>
              </a:spcAft>
              <a:buClrTx/>
              <a:buSzTx/>
              <a:buNone/>
              <a:tabLst/>
            </a:pPr>
            <a:r>
              <a:rPr lang="en-US" sz="2000" dirty="0">
                <a:solidFill>
                  <a:schemeClr val="tx1"/>
                </a:solidFill>
                <a:ea typeface="Helvetica Neue" panose="02000503000000020004" pitchFamily="2" charset="0"/>
              </a:rPr>
              <a:t>	11</a:t>
            </a:r>
          </a:p>
          <a:p>
            <a:pPr marL="444500" lvl="1" indent="0" hangingPunct="0">
              <a:spcBef>
                <a:spcPts val="0"/>
              </a:spcBef>
              <a:spcAft>
                <a:spcPts val="600"/>
              </a:spcAft>
              <a:buSzTx/>
              <a:buNone/>
            </a:pPr>
            <a:r>
              <a:rPr kumimoji="0" lang="en-US" sz="2000" u="none" strike="noStrike" cap="none" spc="28" normalizeH="0" baseline="0" dirty="0">
                <a:ln>
                  <a:noFill/>
                </a:ln>
                <a:solidFill>
                  <a:schemeClr val="tx1"/>
                </a:solidFill>
                <a:effectLst/>
                <a:uFillTx/>
                <a:ea typeface="Helvetica Neue" panose="02000503000000020004" pitchFamily="2" charset="0"/>
                <a:sym typeface="Iowan Old Style"/>
              </a:rPr>
              <a:t>	12</a:t>
            </a:r>
          </a:p>
          <a:p>
            <a:pPr marL="0" marR="0" indent="0" algn="l" defTabSz="584200" rtl="0" fontAlgn="auto" latinLnBrk="0" hangingPunct="0">
              <a:spcBef>
                <a:spcPts val="0"/>
              </a:spcBef>
              <a:spcAft>
                <a:spcPts val="600"/>
              </a:spcAft>
              <a:buClrTx/>
              <a:buSzTx/>
              <a:buNone/>
              <a:tabLst/>
            </a:pPr>
            <a:r>
              <a:rPr kumimoji="0" lang="en-US" sz="2000" u="none" strike="noStrike" cap="none" spc="28" normalizeH="0" baseline="0" dirty="0">
                <a:ln>
                  <a:noFill/>
                </a:ln>
                <a:solidFill>
                  <a:schemeClr val="tx1"/>
                </a:solidFill>
                <a:effectLst/>
                <a:uFillTx/>
                <a:ea typeface="Helvetica Neue" panose="02000503000000020004" pitchFamily="2" charset="0"/>
                <a:sym typeface="Iowan Old Style"/>
              </a:rPr>
              <a:t>	13</a:t>
            </a:r>
          </a:p>
          <a:p>
            <a:pPr marL="0" marR="0" indent="0" algn="l" defTabSz="584200" rtl="0" fontAlgn="auto" latinLnBrk="0" hangingPunct="0">
              <a:spcBef>
                <a:spcPts val="0"/>
              </a:spcBef>
              <a:spcAft>
                <a:spcPts val="600"/>
              </a:spcAft>
              <a:buClrTx/>
              <a:buSzTx/>
              <a:buNone/>
              <a:tabLst/>
            </a:pPr>
            <a:r>
              <a:rPr lang="en-US" sz="2000" dirty="0">
                <a:solidFill>
                  <a:schemeClr val="tx1"/>
                </a:solidFill>
                <a:ea typeface="Helvetica Neue" panose="02000503000000020004" pitchFamily="2" charset="0"/>
              </a:rPr>
              <a:t>	14</a:t>
            </a:r>
          </a:p>
          <a:p>
            <a:pPr marL="0" marR="0" indent="0" algn="l" defTabSz="584200" rtl="0" fontAlgn="auto" latinLnBrk="0" hangingPunct="0">
              <a:spcBef>
                <a:spcPts val="0"/>
              </a:spcBef>
              <a:spcAft>
                <a:spcPts val="600"/>
              </a:spcAft>
              <a:buClrTx/>
              <a:buSzTx/>
              <a:buNone/>
              <a:tabLst/>
            </a:pPr>
            <a:r>
              <a:rPr lang="en-US" sz="2000" dirty="0">
                <a:solidFill>
                  <a:schemeClr val="tx1"/>
                </a:solidFill>
                <a:ea typeface="Helvetica Neue" panose="02000503000000020004" pitchFamily="2" charset="0"/>
              </a:rPr>
              <a:t>	15</a:t>
            </a:r>
          </a:p>
          <a:p>
            <a:pPr marL="0" marR="0" indent="0" algn="l" defTabSz="584200" rtl="0" fontAlgn="auto" latinLnBrk="0" hangingPunct="0">
              <a:spcBef>
                <a:spcPts val="0"/>
              </a:spcBef>
              <a:spcAft>
                <a:spcPts val="600"/>
              </a:spcAft>
              <a:buClrTx/>
              <a:buSzTx/>
              <a:buNone/>
              <a:tabLst/>
            </a:pPr>
            <a:r>
              <a:rPr kumimoji="0" lang="en-US" sz="2000" u="none" strike="noStrike" cap="none" spc="28" normalizeH="0" baseline="0" dirty="0">
                <a:ln>
                  <a:noFill/>
                </a:ln>
                <a:solidFill>
                  <a:schemeClr val="tx1"/>
                </a:solidFill>
                <a:effectLst/>
                <a:uFillTx/>
                <a:ea typeface="Helvetica Neue" panose="02000503000000020004" pitchFamily="2" charset="0"/>
                <a:sym typeface="Iowan Old Style"/>
              </a:rPr>
              <a:t>	16</a:t>
            </a:r>
          </a:p>
          <a:p>
            <a:pPr marL="0" marR="0" indent="0" algn="l" defTabSz="584200" rtl="0" fontAlgn="auto" latinLnBrk="0" hangingPunct="0">
              <a:spcBef>
                <a:spcPts val="0"/>
              </a:spcBef>
              <a:spcAft>
                <a:spcPts val="600"/>
              </a:spcAft>
              <a:buClrTx/>
              <a:buSzTx/>
              <a:buNone/>
              <a:tabLst/>
            </a:pPr>
            <a:r>
              <a:rPr lang="en-US" sz="2000" dirty="0">
                <a:solidFill>
                  <a:schemeClr val="tx1"/>
                </a:solidFill>
                <a:ea typeface="Helvetica Neue" panose="02000503000000020004" pitchFamily="2" charset="0"/>
              </a:rPr>
              <a:t>	17</a:t>
            </a:r>
          </a:p>
          <a:p>
            <a:pPr marL="0" marR="0" indent="0" algn="l" defTabSz="584200" rtl="0" fontAlgn="auto" latinLnBrk="0" hangingPunct="0">
              <a:spcBef>
                <a:spcPts val="0"/>
              </a:spcBef>
              <a:spcAft>
                <a:spcPts val="600"/>
              </a:spcAft>
              <a:buClrTx/>
              <a:buSzTx/>
              <a:buNone/>
              <a:tabLst/>
            </a:pPr>
            <a:r>
              <a:rPr kumimoji="0" lang="en-US" sz="2000" u="none" strike="noStrike" cap="none" spc="28" normalizeH="0" baseline="0" dirty="0">
                <a:ln>
                  <a:noFill/>
                </a:ln>
                <a:solidFill>
                  <a:schemeClr val="tx1"/>
                </a:solidFill>
                <a:effectLst/>
                <a:uFillTx/>
                <a:ea typeface="Helvetica Neue" panose="02000503000000020004" pitchFamily="2" charset="0"/>
                <a:sym typeface="Iowan Old Style"/>
              </a:rPr>
              <a:t>	18</a:t>
            </a:r>
          </a:p>
          <a:p>
            <a:pPr marL="0" marR="0" indent="0" algn="l" defTabSz="584200" rtl="0" fontAlgn="auto" latinLnBrk="0" hangingPunct="0">
              <a:spcBef>
                <a:spcPts val="0"/>
              </a:spcBef>
              <a:spcAft>
                <a:spcPts val="600"/>
              </a:spcAft>
              <a:buClrTx/>
              <a:buSzTx/>
              <a:buNone/>
              <a:tabLst/>
            </a:pPr>
            <a:r>
              <a:rPr lang="en-US" sz="2000" spc="28" dirty="0">
                <a:solidFill>
                  <a:schemeClr val="tx1"/>
                </a:solidFill>
                <a:ea typeface="Helvetica Neue" panose="02000503000000020004" pitchFamily="2" charset="0"/>
                <a:sym typeface="Iowan Old Style"/>
              </a:rPr>
              <a:t>	19</a:t>
            </a:r>
          </a:p>
          <a:p>
            <a:pPr marL="0" marR="0" indent="0" algn="l" defTabSz="584200" rtl="0" fontAlgn="auto" latinLnBrk="0" hangingPunct="0">
              <a:spcBef>
                <a:spcPts val="0"/>
              </a:spcBef>
              <a:spcAft>
                <a:spcPts val="600"/>
              </a:spcAft>
              <a:buClrTx/>
              <a:buSzTx/>
              <a:buNone/>
              <a:tabLst/>
            </a:pPr>
            <a:r>
              <a:rPr kumimoji="0" lang="en-US" sz="2000" u="none" strike="noStrike" cap="none" spc="28" normalizeH="0" baseline="0" dirty="0">
                <a:ln>
                  <a:noFill/>
                </a:ln>
                <a:solidFill>
                  <a:schemeClr val="tx1"/>
                </a:solidFill>
                <a:effectLst/>
                <a:uFillTx/>
                <a:ea typeface="Helvetica Neue" panose="02000503000000020004" pitchFamily="2" charset="0"/>
                <a:sym typeface="Iowan Old Style"/>
              </a:rPr>
              <a:t>	21</a:t>
            </a:r>
          </a:p>
          <a:p>
            <a:pPr marL="0" marR="0" indent="0" algn="l" defTabSz="584200" rtl="0" fontAlgn="auto" latinLnBrk="0" hangingPunct="0">
              <a:spcBef>
                <a:spcPts val="0"/>
              </a:spcBef>
              <a:spcAft>
                <a:spcPts val="600"/>
              </a:spcAft>
              <a:buClrTx/>
              <a:buSzTx/>
              <a:buNone/>
              <a:tabLst/>
            </a:pPr>
            <a:r>
              <a:rPr lang="en-US" sz="2000" spc="28" dirty="0">
                <a:solidFill>
                  <a:schemeClr val="tx1"/>
                </a:solidFill>
                <a:ea typeface="Helvetica Neue" panose="02000503000000020004" pitchFamily="2" charset="0"/>
                <a:sym typeface="Iowan Old Style"/>
              </a:rPr>
              <a:t>	23</a:t>
            </a:r>
          </a:p>
          <a:p>
            <a:pPr marL="0" marR="0" indent="0" algn="l" defTabSz="584200" rtl="0" fontAlgn="auto" latinLnBrk="0" hangingPunct="0">
              <a:spcBef>
                <a:spcPts val="0"/>
              </a:spcBef>
              <a:spcAft>
                <a:spcPts val="600"/>
              </a:spcAft>
              <a:buClrTx/>
              <a:buSzTx/>
              <a:buNone/>
              <a:tabLst/>
            </a:pPr>
            <a:r>
              <a:rPr kumimoji="0" lang="en-US" sz="2000" u="none" strike="noStrike" cap="none" spc="28" normalizeH="0" baseline="0" dirty="0">
                <a:ln>
                  <a:noFill/>
                </a:ln>
                <a:solidFill>
                  <a:schemeClr val="tx1"/>
                </a:solidFill>
                <a:effectLst/>
                <a:uFillTx/>
                <a:ea typeface="Helvetica Neue" panose="02000503000000020004" pitchFamily="2" charset="0"/>
                <a:sym typeface="Iowan Old Style"/>
              </a:rPr>
              <a:t>	24</a:t>
            </a:r>
          </a:p>
          <a:p>
            <a:pPr marL="0" marR="0" indent="0" algn="l" defTabSz="584200" rtl="0" fontAlgn="auto" latinLnBrk="0" hangingPunct="0">
              <a:spcBef>
                <a:spcPts val="0"/>
              </a:spcBef>
              <a:spcAft>
                <a:spcPts val="600"/>
              </a:spcAft>
              <a:buClrTx/>
              <a:buSzTx/>
              <a:buNone/>
              <a:tabLst/>
            </a:pPr>
            <a:r>
              <a:rPr lang="en-US" sz="2000" spc="28" dirty="0">
                <a:solidFill>
                  <a:schemeClr val="tx1"/>
                </a:solidFill>
                <a:ea typeface="Helvetica Neue" panose="02000503000000020004" pitchFamily="2" charset="0"/>
                <a:sym typeface="Iowan Old Style"/>
              </a:rPr>
              <a:t>	25</a:t>
            </a:r>
          </a:p>
          <a:p>
            <a:pPr marL="0" marR="0" indent="0" algn="l" defTabSz="584200" rtl="0" fontAlgn="auto" latinLnBrk="0" hangingPunct="0">
              <a:spcBef>
                <a:spcPts val="0"/>
              </a:spcBef>
              <a:spcAft>
                <a:spcPts val="600"/>
              </a:spcAft>
              <a:buClrTx/>
              <a:buSzTx/>
              <a:buNone/>
              <a:tabLst/>
            </a:pPr>
            <a:r>
              <a:rPr kumimoji="0" lang="en-US" sz="2000" u="none" strike="noStrike" cap="none" spc="28" normalizeH="0" baseline="0">
                <a:ln>
                  <a:noFill/>
                </a:ln>
                <a:solidFill>
                  <a:schemeClr val="tx1"/>
                </a:solidFill>
                <a:effectLst/>
                <a:uFillTx/>
                <a:ea typeface="Helvetica Neue" panose="02000503000000020004" pitchFamily="2" charset="0"/>
                <a:sym typeface="Iowan Old Style"/>
              </a:rPr>
              <a:t>	26</a:t>
            </a:r>
            <a:endParaRPr kumimoji="0" lang="en-US" sz="2000" u="none" strike="noStrike" cap="none" spc="28" normalizeH="0" baseline="0" dirty="0">
              <a:ln>
                <a:noFill/>
              </a:ln>
              <a:solidFill>
                <a:schemeClr val="tx1"/>
              </a:solidFill>
              <a:effectLst/>
              <a:uFillTx/>
              <a:ea typeface="Helvetica Neue" panose="02000503000000020004" pitchFamily="2" charset="0"/>
              <a:sym typeface="Iowan Old Style"/>
            </a:endParaRPr>
          </a:p>
        </p:txBody>
      </p:sp>
      <p:sp>
        <p:nvSpPr>
          <p:cNvPr id="4" name="Slide Number Placeholder 3">
            <a:extLst>
              <a:ext uri="{FF2B5EF4-FFF2-40B4-BE49-F238E27FC236}">
                <a16:creationId xmlns:a16="http://schemas.microsoft.com/office/drawing/2014/main" id="{8E8E39BF-609D-D146-97EF-110C548DD496}"/>
              </a:ext>
            </a:extLst>
          </p:cNvPr>
          <p:cNvSpPr>
            <a:spLocks noGrp="1"/>
          </p:cNvSpPr>
          <p:nvPr>
            <p:ph type="sldNum" sz="quarter" idx="2"/>
          </p:nvPr>
        </p:nvSpPr>
        <p:spPr>
          <a:xfrm>
            <a:off x="12379234" y="254000"/>
            <a:ext cx="216405" cy="348813"/>
          </a:xfrm>
        </p:spPr>
        <p:txBody>
          <a:bodyPr/>
          <a:lstStyle/>
          <a:p>
            <a:fld id="{86CB4B4D-7CA3-9044-876B-883B54F8677D}" type="slidenum">
              <a:rPr lang="en-US" smtClean="0">
                <a:solidFill>
                  <a:srgbClr val="001F5B"/>
                </a:solidFill>
              </a:rPr>
              <a:t>2</a:t>
            </a:fld>
            <a:endParaRPr lang="en-US">
              <a:solidFill>
                <a:srgbClr val="001F5B"/>
              </a:solidFill>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AD585A2F-5EF4-BB40-B819-5DADAC78F049}"/>
              </a:ext>
            </a:extLst>
          </p:cNvPr>
          <p:cNvSpPr txBox="1">
            <a:spLocks noGrp="1"/>
          </p:cNvSpPr>
          <p:nvPr>
            <p:ph type="title"/>
          </p:nvPr>
        </p:nvSpPr>
        <p:spPr>
          <a:xfrm>
            <a:off x="274320" y="91440"/>
            <a:ext cx="11099800" cy="929341"/>
          </a:xfrm>
          <a:prstGeom prst="rect">
            <a:avLst/>
          </a:prstGeom>
        </p:spPr>
        <p:txBody>
          <a:bodyPr>
            <a:normAutofit fontScale="90000"/>
          </a:bodyPr>
          <a:lstStyle/>
          <a:p>
            <a:r>
              <a:rPr lang="en-US" sz="4400" dirty="0">
                <a:latin typeface="+mj-lt"/>
              </a:rPr>
              <a:t>$1MM Investor Returns</a:t>
            </a:r>
            <a:br>
              <a:rPr lang="en-US" dirty="0"/>
            </a:br>
            <a:r>
              <a:rPr lang="en-US" sz="2000" dirty="0"/>
              <a:t>Develop and Hold</a:t>
            </a:r>
            <a:endParaRPr dirty="0"/>
          </a:p>
        </p:txBody>
      </p:sp>
      <p:sp>
        <p:nvSpPr>
          <p:cNvPr id="2" name="Slide Number Placeholder 1">
            <a:extLst>
              <a:ext uri="{FF2B5EF4-FFF2-40B4-BE49-F238E27FC236}">
                <a16:creationId xmlns:a16="http://schemas.microsoft.com/office/drawing/2014/main" id="{BEBE286F-1294-2F4A-9C0E-77791D2D091D}"/>
              </a:ext>
            </a:extLst>
          </p:cNvPr>
          <p:cNvSpPr>
            <a:spLocks noGrp="1"/>
          </p:cNvSpPr>
          <p:nvPr>
            <p:ph type="sldNum" sz="quarter" idx="2"/>
          </p:nvPr>
        </p:nvSpPr>
        <p:spPr/>
        <p:txBody>
          <a:bodyPr/>
          <a:lstStyle/>
          <a:p>
            <a:fld id="{86CB4B4D-7CA3-9044-876B-883B54F8677D}" type="slidenum">
              <a:rPr lang="en-US" smtClean="0"/>
              <a:t>20</a:t>
            </a:fld>
            <a:endParaRPr lang="en-US"/>
          </a:p>
        </p:txBody>
      </p:sp>
      <p:graphicFrame>
        <p:nvGraphicFramePr>
          <p:cNvPr id="3" name="Table 2">
            <a:extLst>
              <a:ext uri="{FF2B5EF4-FFF2-40B4-BE49-F238E27FC236}">
                <a16:creationId xmlns:a16="http://schemas.microsoft.com/office/drawing/2014/main" id="{B35EE683-3F18-614C-9B8F-D1AC77483CA3}"/>
              </a:ext>
            </a:extLst>
          </p:cNvPr>
          <p:cNvGraphicFramePr>
            <a:graphicFrameLocks noGrp="1"/>
          </p:cNvGraphicFramePr>
          <p:nvPr>
            <p:extLst>
              <p:ext uri="{D42A27DB-BD31-4B8C-83A1-F6EECF244321}">
                <p14:modId xmlns:p14="http://schemas.microsoft.com/office/powerpoint/2010/main" val="1734183518"/>
              </p:ext>
            </p:extLst>
          </p:nvPr>
        </p:nvGraphicFramePr>
        <p:xfrm>
          <a:off x="914400" y="2853575"/>
          <a:ext cx="11099799" cy="4044141"/>
        </p:xfrm>
        <a:graphic>
          <a:graphicData uri="http://schemas.openxmlformats.org/drawingml/2006/table">
            <a:tbl>
              <a:tblPr/>
              <a:tblGrid>
                <a:gridCol w="765923">
                  <a:extLst>
                    <a:ext uri="{9D8B030D-6E8A-4147-A177-3AD203B41FA5}">
                      <a16:colId xmlns:a16="http://schemas.microsoft.com/office/drawing/2014/main" val="2068253936"/>
                    </a:ext>
                  </a:extLst>
                </a:gridCol>
                <a:gridCol w="1787154">
                  <a:extLst>
                    <a:ext uri="{9D8B030D-6E8A-4147-A177-3AD203B41FA5}">
                      <a16:colId xmlns:a16="http://schemas.microsoft.com/office/drawing/2014/main" val="4171412457"/>
                    </a:ext>
                  </a:extLst>
                </a:gridCol>
                <a:gridCol w="1118491">
                  <a:extLst>
                    <a:ext uri="{9D8B030D-6E8A-4147-A177-3AD203B41FA5}">
                      <a16:colId xmlns:a16="http://schemas.microsoft.com/office/drawing/2014/main" val="2034264395"/>
                    </a:ext>
                  </a:extLst>
                </a:gridCol>
                <a:gridCol w="1329219">
                  <a:extLst>
                    <a:ext uri="{9D8B030D-6E8A-4147-A177-3AD203B41FA5}">
                      <a16:colId xmlns:a16="http://schemas.microsoft.com/office/drawing/2014/main" val="2763561767"/>
                    </a:ext>
                  </a:extLst>
                </a:gridCol>
                <a:gridCol w="1329219">
                  <a:extLst>
                    <a:ext uri="{9D8B030D-6E8A-4147-A177-3AD203B41FA5}">
                      <a16:colId xmlns:a16="http://schemas.microsoft.com/office/drawing/2014/main" val="1593558841"/>
                    </a:ext>
                  </a:extLst>
                </a:gridCol>
                <a:gridCol w="1329219">
                  <a:extLst>
                    <a:ext uri="{9D8B030D-6E8A-4147-A177-3AD203B41FA5}">
                      <a16:colId xmlns:a16="http://schemas.microsoft.com/office/drawing/2014/main" val="1097434557"/>
                    </a:ext>
                  </a:extLst>
                </a:gridCol>
                <a:gridCol w="1896572">
                  <a:extLst>
                    <a:ext uri="{9D8B030D-6E8A-4147-A177-3AD203B41FA5}">
                      <a16:colId xmlns:a16="http://schemas.microsoft.com/office/drawing/2014/main" val="3574974560"/>
                    </a:ext>
                  </a:extLst>
                </a:gridCol>
                <a:gridCol w="1544002">
                  <a:extLst>
                    <a:ext uri="{9D8B030D-6E8A-4147-A177-3AD203B41FA5}">
                      <a16:colId xmlns:a16="http://schemas.microsoft.com/office/drawing/2014/main" val="1991392005"/>
                    </a:ext>
                  </a:extLst>
                </a:gridCol>
              </a:tblGrid>
              <a:tr h="571500">
                <a:tc>
                  <a:txBody>
                    <a:bodyPr/>
                    <a:lstStyle/>
                    <a:p>
                      <a:pPr algn="ctr" fontAlgn="b"/>
                      <a:r>
                        <a:rPr lang="en-US" sz="1400" b="0" i="0" u="none" strike="noStrike" dirty="0">
                          <a:solidFill>
                            <a:srgbClr val="FFFFFF"/>
                          </a:solidFill>
                          <a:effectLst/>
                          <a:latin typeface="Arial" panose="020B0604020202020204" pitchFamily="34" charset="0"/>
                          <a:cs typeface="Arial" panose="020B0604020202020204" pitchFamily="34" charset="0"/>
                        </a:rPr>
                        <a:t>Term in years</a:t>
                      </a:r>
                    </a:p>
                  </a:txBody>
                  <a:tcPr marL="45720" marR="45720" anchor="b">
                    <a:lnL w="1270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1F5B"/>
                    </a:solidFill>
                  </a:tcPr>
                </a:tc>
                <a:tc>
                  <a:txBody>
                    <a:bodyPr/>
                    <a:lstStyle/>
                    <a:p>
                      <a:pPr algn="ctr" fontAlgn="b"/>
                      <a:r>
                        <a:rPr lang="en-US" sz="1400" b="0" i="0" u="none" strike="noStrike" dirty="0">
                          <a:solidFill>
                            <a:srgbClr val="FFFFFF"/>
                          </a:solidFill>
                          <a:effectLst/>
                          <a:latin typeface="Arial" panose="020B0604020202020204" pitchFamily="34" charset="0"/>
                          <a:cs typeface="Arial" panose="020B0604020202020204" pitchFamily="34" charset="0"/>
                        </a:rPr>
                        <a:t>Return of Principal </a:t>
                      </a:r>
                    </a:p>
                  </a:txBody>
                  <a:tcPr marL="45720" marR="4572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1F5B"/>
                    </a:solidFill>
                  </a:tcPr>
                </a:tc>
                <a:tc>
                  <a:txBody>
                    <a:bodyPr/>
                    <a:lstStyle/>
                    <a:p>
                      <a:pPr algn="ctr" fontAlgn="b"/>
                      <a:r>
                        <a:rPr lang="en-US" sz="1400" b="0" i="0" u="none" strike="noStrike" dirty="0">
                          <a:solidFill>
                            <a:srgbClr val="FFFFFF"/>
                          </a:solidFill>
                          <a:effectLst/>
                          <a:latin typeface="Arial" panose="020B0604020202020204" pitchFamily="34" charset="0"/>
                          <a:cs typeface="Arial" panose="020B0604020202020204" pitchFamily="34" charset="0"/>
                        </a:rPr>
                        <a:t> Preferred Return (8%)</a:t>
                      </a:r>
                    </a:p>
                  </a:txBody>
                  <a:tcPr marL="45720" marR="4572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1F5B"/>
                    </a:solidFill>
                  </a:tcPr>
                </a:tc>
                <a:tc>
                  <a:txBody>
                    <a:bodyPr/>
                    <a:lstStyle/>
                    <a:p>
                      <a:pPr algn="ctr" fontAlgn="b"/>
                      <a:r>
                        <a:rPr lang="en-US" sz="1400" b="0" i="0" u="none" strike="noStrike" dirty="0">
                          <a:solidFill>
                            <a:srgbClr val="FFFFFF"/>
                          </a:solidFill>
                          <a:effectLst/>
                          <a:latin typeface="Arial" panose="020B0604020202020204" pitchFamily="34" charset="0"/>
                          <a:cs typeface="Arial" panose="020B0604020202020204" pitchFamily="34" charset="0"/>
                        </a:rPr>
                        <a:t>Excess Operating Income to Investor</a:t>
                      </a:r>
                    </a:p>
                  </a:txBody>
                  <a:tcPr marL="45720" marR="4572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1F5B"/>
                    </a:solidFill>
                  </a:tcPr>
                </a:tc>
                <a:tc>
                  <a:txBody>
                    <a:bodyPr/>
                    <a:lstStyle/>
                    <a:p>
                      <a:pPr algn="ctr" fontAlgn="b"/>
                      <a:r>
                        <a:rPr lang="en-US" sz="1400" b="0" i="0" u="none" strike="noStrike" dirty="0">
                          <a:solidFill>
                            <a:srgbClr val="FFFFFF"/>
                          </a:solidFill>
                          <a:effectLst/>
                          <a:latin typeface="Arial" panose="020B0604020202020204" pitchFamily="34" charset="0"/>
                          <a:cs typeface="Arial" panose="020B0604020202020204" pitchFamily="34" charset="0"/>
                        </a:rPr>
                        <a:t>Sales Profit</a:t>
                      </a:r>
                    </a:p>
                  </a:txBody>
                  <a:tcPr marL="45720" marR="4572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1F5B"/>
                    </a:solidFill>
                  </a:tcPr>
                </a:tc>
                <a:tc>
                  <a:txBody>
                    <a:bodyPr/>
                    <a:lstStyle/>
                    <a:p>
                      <a:pPr algn="ctr" fontAlgn="b"/>
                      <a:r>
                        <a:rPr lang="en-US" sz="1400" b="0" i="0" u="none" strike="noStrike" dirty="0">
                          <a:solidFill>
                            <a:srgbClr val="FFFFFF"/>
                          </a:solidFill>
                          <a:effectLst/>
                          <a:latin typeface="Arial" panose="020B0604020202020204" pitchFamily="34" charset="0"/>
                          <a:cs typeface="Arial" panose="020B0604020202020204" pitchFamily="34" charset="0"/>
                        </a:rPr>
                        <a:t>Investor's Tax Write Off - $1MM Investment</a:t>
                      </a:r>
                    </a:p>
                  </a:txBody>
                  <a:tcPr marL="45720" marR="4572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1F5B"/>
                    </a:solidFill>
                  </a:tcPr>
                </a:tc>
                <a:tc>
                  <a:txBody>
                    <a:bodyPr/>
                    <a:lstStyle/>
                    <a:p>
                      <a:pPr algn="ctr" fontAlgn="b"/>
                      <a:r>
                        <a:rPr lang="en-US" sz="1400" b="0" i="0" u="none" strike="noStrike" dirty="0">
                          <a:solidFill>
                            <a:srgbClr val="FFFFFF"/>
                          </a:solidFill>
                          <a:effectLst/>
                          <a:latin typeface="Arial" panose="020B0604020202020204" pitchFamily="34" charset="0"/>
                          <a:cs typeface="Arial" panose="020B0604020202020204" pitchFamily="34" charset="0"/>
                        </a:rPr>
                        <a:t>Net  Income Before Taxes </a:t>
                      </a:r>
                    </a:p>
                  </a:txBody>
                  <a:tcPr marL="45720" marR="4572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1F5B"/>
                    </a:solidFill>
                  </a:tcPr>
                </a:tc>
                <a:tc>
                  <a:txBody>
                    <a:bodyPr/>
                    <a:lstStyle/>
                    <a:p>
                      <a:pPr algn="ctr" fontAlgn="b"/>
                      <a:r>
                        <a:rPr lang="en-US" sz="1400" b="0" i="0" u="none" strike="noStrike" dirty="0">
                          <a:solidFill>
                            <a:srgbClr val="FFFFFF"/>
                          </a:solidFill>
                          <a:effectLst/>
                          <a:latin typeface="Arial" panose="020B0604020202020204" pitchFamily="34" charset="0"/>
                          <a:cs typeface="Arial" panose="020B0604020202020204" pitchFamily="34" charset="0"/>
                        </a:rPr>
                        <a:t>Gross CF to Investor</a:t>
                      </a:r>
                    </a:p>
                  </a:txBody>
                  <a:tcPr marL="45720" marR="45720" anchor="b">
                    <a:lnL w="63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1F5B"/>
                    </a:solidFill>
                  </a:tcPr>
                </a:tc>
                <a:extLst>
                  <a:ext uri="{0D108BD9-81ED-4DB2-BD59-A6C34878D82A}">
                    <a16:rowId xmlns:a16="http://schemas.microsoft.com/office/drawing/2014/main" val="1317891029"/>
                  </a:ext>
                </a:extLst>
              </a:tr>
              <a:tr h="203200">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0</a:t>
                      </a:r>
                    </a:p>
                  </a:txBody>
                  <a:tcPr marL="45720" marR="4572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dirty="0">
                          <a:solidFill>
                            <a:srgbClr val="9C0006"/>
                          </a:solidFill>
                          <a:effectLst/>
                          <a:latin typeface="Arial" panose="020B0604020202020204" pitchFamily="34" charset="0"/>
                          <a:cs typeface="Arial" panose="020B0604020202020204" pitchFamily="34" charset="0"/>
                        </a:rPr>
                        <a:t>-$1,000,000</a:t>
                      </a:r>
                    </a:p>
                  </a:txBody>
                  <a:tcPr marL="45720" marR="4572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FF0000"/>
                          </a:solidFill>
                          <a:effectLst/>
                          <a:latin typeface="Arial" panose="020B0604020202020204" pitchFamily="34" charset="0"/>
                          <a:cs typeface="Arial" panose="020B0604020202020204" pitchFamily="34" charset="0"/>
                        </a:rPr>
                        <a:t> </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dirty="0">
                          <a:solidFill>
                            <a:srgbClr val="FF0000"/>
                          </a:solidFill>
                          <a:effectLst/>
                          <a:latin typeface="Arial" panose="020B0604020202020204" pitchFamily="34" charset="0"/>
                          <a:cs typeface="Arial" panose="020B0604020202020204" pitchFamily="34" charset="0"/>
                        </a:rPr>
                        <a:t> </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a:solidFill>
                            <a:srgbClr val="FF0000"/>
                          </a:solidFill>
                          <a:effectLst/>
                          <a:latin typeface="Arial" panose="020B0604020202020204" pitchFamily="34" charset="0"/>
                          <a:cs typeface="Arial" panose="020B0604020202020204" pitchFamily="34" charset="0"/>
                        </a:rPr>
                        <a:t> </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$0</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dirty="0">
                          <a:solidFill>
                            <a:srgbClr val="000000"/>
                          </a:solidFill>
                          <a:effectLst/>
                          <a:latin typeface="Arial" panose="020B0604020202020204" pitchFamily="34" charset="0"/>
                          <a:cs typeface="Arial" panose="020B0604020202020204" pitchFamily="34" charset="0"/>
                        </a:rPr>
                        <a:t>$0</a:t>
                      </a:r>
                    </a:p>
                  </a:txBody>
                  <a:tcPr marL="45720" marR="4572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a:solidFill>
                            <a:srgbClr val="9C0006"/>
                          </a:solidFill>
                          <a:effectLst/>
                          <a:latin typeface="Arial" panose="020B0604020202020204" pitchFamily="34" charset="0"/>
                          <a:cs typeface="Arial" panose="020B0604020202020204" pitchFamily="34" charset="0"/>
                        </a:rPr>
                        <a:t>-$1,000,000</a:t>
                      </a:r>
                    </a:p>
                  </a:txBody>
                  <a:tcPr marL="45720" marR="4572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17470904"/>
                  </a:ext>
                </a:extLst>
              </a:tr>
              <a:tr h="203200">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1</a:t>
                      </a:r>
                    </a:p>
                  </a:txBody>
                  <a:tcPr marL="45720" marR="4572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dirty="0">
                          <a:solidFill>
                            <a:srgbClr val="000000"/>
                          </a:solidFill>
                          <a:effectLst/>
                          <a:latin typeface="Arial" panose="020B0604020202020204" pitchFamily="34" charset="0"/>
                          <a:cs typeface="Arial" panose="020B0604020202020204" pitchFamily="34" charset="0"/>
                        </a:rPr>
                        <a:t> </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 </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 </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 </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$0</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$0</a:t>
                      </a:r>
                    </a:p>
                  </a:txBody>
                  <a:tcPr marL="45720" marR="4572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dirty="0">
                          <a:solidFill>
                            <a:srgbClr val="000000"/>
                          </a:solidFill>
                          <a:effectLst/>
                          <a:latin typeface="Arial" panose="020B0604020202020204" pitchFamily="34" charset="0"/>
                          <a:cs typeface="Arial" panose="020B0604020202020204" pitchFamily="34" charset="0"/>
                        </a:rPr>
                        <a:t>$0</a:t>
                      </a:r>
                    </a:p>
                  </a:txBody>
                  <a:tcPr marL="45720" marR="4572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911459"/>
                  </a:ext>
                </a:extLst>
              </a:tr>
              <a:tr h="356061">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2</a:t>
                      </a:r>
                    </a:p>
                  </a:txBody>
                  <a:tcPr marL="45720" marR="4572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 </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 </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 </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 </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$0</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$0</a:t>
                      </a:r>
                    </a:p>
                  </a:txBody>
                  <a:tcPr marL="45720" marR="4572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dirty="0">
                          <a:solidFill>
                            <a:srgbClr val="000000"/>
                          </a:solidFill>
                          <a:effectLst/>
                          <a:latin typeface="Arial" panose="020B0604020202020204" pitchFamily="34" charset="0"/>
                          <a:cs typeface="Arial" panose="020B0604020202020204" pitchFamily="34" charset="0"/>
                        </a:rPr>
                        <a:t>$0</a:t>
                      </a:r>
                    </a:p>
                  </a:txBody>
                  <a:tcPr marL="45720" marR="4572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053840760"/>
                  </a:ext>
                </a:extLst>
              </a:tr>
              <a:tr h="203200">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3</a:t>
                      </a:r>
                    </a:p>
                  </a:txBody>
                  <a:tcPr marL="45720" marR="4572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dirty="0">
                          <a:solidFill>
                            <a:srgbClr val="000000"/>
                          </a:solidFill>
                          <a:effectLst/>
                          <a:latin typeface="Arial" panose="020B0604020202020204" pitchFamily="34" charset="0"/>
                          <a:cs typeface="Arial" panose="020B0604020202020204" pitchFamily="34" charset="0"/>
                        </a:rPr>
                        <a:t>$465,271</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$200,000</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$66,209</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 </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$97,184</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$169,024</a:t>
                      </a:r>
                    </a:p>
                  </a:txBody>
                  <a:tcPr marL="45720" marR="4572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dirty="0">
                          <a:solidFill>
                            <a:srgbClr val="000000"/>
                          </a:solidFill>
                          <a:effectLst/>
                          <a:latin typeface="Arial" panose="020B0604020202020204" pitchFamily="34" charset="0"/>
                          <a:cs typeface="Arial" panose="020B0604020202020204" pitchFamily="34" charset="0"/>
                        </a:rPr>
                        <a:t>$731,480</a:t>
                      </a:r>
                    </a:p>
                  </a:txBody>
                  <a:tcPr marL="45720" marR="4572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0479431"/>
                  </a:ext>
                </a:extLst>
              </a:tr>
              <a:tr h="203200">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4</a:t>
                      </a:r>
                    </a:p>
                  </a:txBody>
                  <a:tcPr marL="45720" marR="4572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 </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$42,778</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$41,598</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 </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$97,184</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a:solidFill>
                            <a:srgbClr val="9C0006"/>
                          </a:solidFill>
                          <a:effectLst/>
                          <a:latin typeface="Arial" panose="020B0604020202020204" pitchFamily="34" charset="0"/>
                          <a:cs typeface="Arial" panose="020B0604020202020204" pitchFamily="34" charset="0"/>
                        </a:rPr>
                        <a:t>-$12,808</a:t>
                      </a:r>
                    </a:p>
                  </a:txBody>
                  <a:tcPr marL="45720" marR="4572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dirty="0">
                          <a:solidFill>
                            <a:srgbClr val="000000"/>
                          </a:solidFill>
                          <a:effectLst/>
                          <a:latin typeface="Arial" panose="020B0604020202020204" pitchFamily="34" charset="0"/>
                          <a:cs typeface="Arial" panose="020B0604020202020204" pitchFamily="34" charset="0"/>
                        </a:rPr>
                        <a:t>$84,377</a:t>
                      </a:r>
                    </a:p>
                  </a:txBody>
                  <a:tcPr marL="45720" marR="4572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244340668"/>
                  </a:ext>
                </a:extLst>
              </a:tr>
              <a:tr h="203200">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5</a:t>
                      </a:r>
                    </a:p>
                  </a:txBody>
                  <a:tcPr marL="45720" marR="4572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 </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$42,778</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$47,093</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 </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$97,184</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a:solidFill>
                            <a:srgbClr val="9C0006"/>
                          </a:solidFill>
                          <a:effectLst/>
                          <a:latin typeface="Arial" panose="020B0604020202020204" pitchFamily="34" charset="0"/>
                          <a:cs typeface="Arial" panose="020B0604020202020204" pitchFamily="34" charset="0"/>
                        </a:rPr>
                        <a:t>-$7,313</a:t>
                      </a:r>
                    </a:p>
                  </a:txBody>
                  <a:tcPr marL="45720" marR="4572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dirty="0">
                          <a:solidFill>
                            <a:srgbClr val="000000"/>
                          </a:solidFill>
                          <a:effectLst/>
                          <a:latin typeface="Arial" panose="020B0604020202020204" pitchFamily="34" charset="0"/>
                          <a:cs typeface="Arial" panose="020B0604020202020204" pitchFamily="34" charset="0"/>
                        </a:rPr>
                        <a:t>$89,871</a:t>
                      </a:r>
                    </a:p>
                  </a:txBody>
                  <a:tcPr marL="45720" marR="4572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732421065"/>
                  </a:ext>
                </a:extLst>
              </a:tr>
              <a:tr h="203200">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6</a:t>
                      </a:r>
                    </a:p>
                  </a:txBody>
                  <a:tcPr marL="45720" marR="4572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 </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$42,778</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$52,753</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 </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$97,184</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a:solidFill>
                            <a:srgbClr val="9C0006"/>
                          </a:solidFill>
                          <a:effectLst/>
                          <a:latin typeface="Arial" panose="020B0604020202020204" pitchFamily="34" charset="0"/>
                          <a:cs typeface="Arial" panose="020B0604020202020204" pitchFamily="34" charset="0"/>
                        </a:rPr>
                        <a:t>-$1,653</a:t>
                      </a:r>
                    </a:p>
                  </a:txBody>
                  <a:tcPr marL="45720" marR="4572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dirty="0">
                          <a:solidFill>
                            <a:srgbClr val="000000"/>
                          </a:solidFill>
                          <a:effectLst/>
                          <a:latin typeface="Arial" panose="020B0604020202020204" pitchFamily="34" charset="0"/>
                          <a:cs typeface="Arial" panose="020B0604020202020204" pitchFamily="34" charset="0"/>
                        </a:rPr>
                        <a:t>$95,531</a:t>
                      </a:r>
                    </a:p>
                  </a:txBody>
                  <a:tcPr marL="45720" marR="4572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201873823"/>
                  </a:ext>
                </a:extLst>
              </a:tr>
              <a:tr h="215900">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7</a:t>
                      </a:r>
                    </a:p>
                  </a:txBody>
                  <a:tcPr marL="45720" marR="4572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$534,729</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$42,778</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$58,582</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$1,048,137</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$97,184</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$1,052,313</a:t>
                      </a:r>
                    </a:p>
                  </a:txBody>
                  <a:tcPr marL="45720" marR="4572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dirty="0">
                          <a:solidFill>
                            <a:srgbClr val="000000"/>
                          </a:solidFill>
                          <a:effectLst/>
                          <a:latin typeface="Arial" panose="020B0604020202020204" pitchFamily="34" charset="0"/>
                          <a:cs typeface="Arial" panose="020B0604020202020204" pitchFamily="34" charset="0"/>
                        </a:rPr>
                        <a:t>$1,684,226</a:t>
                      </a:r>
                    </a:p>
                  </a:txBody>
                  <a:tcPr marL="45720" marR="4572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9864644"/>
                  </a:ext>
                </a:extLst>
              </a:tr>
              <a:tr h="215900">
                <a:tc>
                  <a:txBody>
                    <a:bodyPr/>
                    <a:lstStyle/>
                    <a:p>
                      <a:pPr algn="r" fontAlgn="b"/>
                      <a:r>
                        <a:rPr lang="en-US" sz="1400" b="1" i="0" u="none" strike="noStrike">
                          <a:solidFill>
                            <a:srgbClr val="000000"/>
                          </a:solidFill>
                          <a:effectLst/>
                          <a:latin typeface="Arial" panose="020B0604020202020204" pitchFamily="34" charset="0"/>
                          <a:cs typeface="Arial" panose="020B0604020202020204" pitchFamily="34" charset="0"/>
                        </a:rPr>
                        <a:t> Total </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1" i="0" u="none" strike="noStrike">
                          <a:solidFill>
                            <a:srgbClr val="000000"/>
                          </a:solidFill>
                          <a:effectLst/>
                          <a:latin typeface="Arial" panose="020B0604020202020204" pitchFamily="34" charset="0"/>
                          <a:cs typeface="Arial" panose="020B0604020202020204" pitchFamily="34" charset="0"/>
                        </a:rPr>
                        <a:t>$0</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1" i="0" u="none" strike="noStrike">
                          <a:solidFill>
                            <a:srgbClr val="000000"/>
                          </a:solidFill>
                          <a:effectLst/>
                          <a:latin typeface="Arial" panose="020B0604020202020204" pitchFamily="34" charset="0"/>
                          <a:cs typeface="Arial" panose="020B0604020202020204" pitchFamily="34" charset="0"/>
                        </a:rPr>
                        <a:t>$371,113</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1" i="0" u="none" strike="noStrike">
                          <a:solidFill>
                            <a:srgbClr val="000000"/>
                          </a:solidFill>
                          <a:effectLst/>
                          <a:latin typeface="Arial" panose="020B0604020202020204" pitchFamily="34" charset="0"/>
                          <a:cs typeface="Arial" panose="020B0604020202020204" pitchFamily="34" charset="0"/>
                        </a:rPr>
                        <a:t>$266,234</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1" i="0" u="none" strike="noStrike">
                          <a:solidFill>
                            <a:srgbClr val="000000"/>
                          </a:solidFill>
                          <a:effectLst/>
                          <a:latin typeface="Arial" panose="020B0604020202020204" pitchFamily="34" charset="0"/>
                          <a:cs typeface="Arial" panose="020B0604020202020204" pitchFamily="34" charset="0"/>
                        </a:rPr>
                        <a:t>$1,048,137</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1" i="0" u="none" strike="noStrike">
                          <a:solidFill>
                            <a:srgbClr val="000000"/>
                          </a:solidFill>
                          <a:effectLst/>
                          <a:latin typeface="Arial" panose="020B0604020202020204" pitchFamily="34" charset="0"/>
                          <a:cs typeface="Arial" panose="020B0604020202020204" pitchFamily="34" charset="0"/>
                        </a:rPr>
                        <a:t>$485,922</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1" i="0" u="none" strike="noStrike">
                          <a:solidFill>
                            <a:srgbClr val="000000"/>
                          </a:solidFill>
                          <a:effectLst/>
                          <a:latin typeface="Arial" panose="020B0604020202020204" pitchFamily="34" charset="0"/>
                          <a:cs typeface="Arial" panose="020B0604020202020204" pitchFamily="34" charset="0"/>
                        </a:rPr>
                        <a:t>$1,199,563</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1" i="0" u="none" strike="noStrike" dirty="0">
                          <a:solidFill>
                            <a:srgbClr val="000000"/>
                          </a:solidFill>
                          <a:effectLst/>
                          <a:latin typeface="Arial" panose="020B0604020202020204" pitchFamily="34" charset="0"/>
                          <a:cs typeface="Arial" panose="020B0604020202020204" pitchFamily="34" charset="0"/>
                        </a:rPr>
                        <a:t>$1,685,484</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20265736"/>
                  </a:ext>
                </a:extLst>
              </a:tr>
              <a:tr h="215900">
                <a:tc>
                  <a:txBody>
                    <a:bodyPr/>
                    <a:lstStyle/>
                    <a:p>
                      <a:pPr algn="l" fontAlgn="b"/>
                      <a:endParaRPr lang="en-US" sz="1400" b="1" i="0" u="none" strike="noStrike">
                        <a:solidFill>
                          <a:srgbClr val="000000"/>
                        </a:solidFill>
                        <a:effectLst/>
                        <a:latin typeface="Arial" panose="020B0604020202020204" pitchFamily="34" charset="0"/>
                        <a:cs typeface="Arial" panose="020B0604020202020204" pitchFamily="34" charset="0"/>
                      </a:endParaRPr>
                    </a:p>
                  </a:txBody>
                  <a:tcPr marL="45720" marR="4572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1400" b="1" i="0" u="none" strike="noStrike">
                        <a:solidFill>
                          <a:srgbClr val="000000"/>
                        </a:solidFill>
                        <a:effectLst/>
                        <a:latin typeface="Arial" panose="020B0604020202020204" pitchFamily="34" charset="0"/>
                        <a:cs typeface="Arial" panose="020B0604020202020204" pitchFamily="34" charset="0"/>
                      </a:endParaRPr>
                    </a:p>
                  </a:txBody>
                  <a:tcPr marL="45720" marR="4572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45720" marR="4572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45720" marR="4572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45720" marR="4572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45720" marR="4572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r" fontAlgn="b"/>
                      <a:r>
                        <a:rPr lang="en-US" sz="1400" b="1" i="0" u="none" strike="noStrike">
                          <a:solidFill>
                            <a:srgbClr val="000000"/>
                          </a:solidFill>
                          <a:effectLst/>
                          <a:latin typeface="Arial" panose="020B0604020202020204" pitchFamily="34" charset="0"/>
                          <a:cs typeface="Arial" panose="020B0604020202020204" pitchFamily="34" charset="0"/>
                        </a:rPr>
                        <a:t>Investor IRR </a:t>
                      </a:r>
                    </a:p>
                  </a:txBody>
                  <a:tcPr marL="45720" marR="4572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1" i="0" u="none" strike="noStrike" dirty="0">
                          <a:solidFill>
                            <a:srgbClr val="000000"/>
                          </a:solidFill>
                          <a:effectLst/>
                          <a:latin typeface="Arial" panose="020B0604020202020204" pitchFamily="34" charset="0"/>
                          <a:cs typeface="Arial" panose="020B0604020202020204" pitchFamily="34" charset="0"/>
                        </a:rPr>
                        <a:t>20.05%</a:t>
                      </a:r>
                    </a:p>
                  </a:txBody>
                  <a:tcPr marL="45720" marR="4572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683642563"/>
                  </a:ext>
                </a:extLst>
              </a:tr>
            </a:tbl>
          </a:graphicData>
        </a:graphic>
      </p:graphicFrame>
    </p:spTree>
    <p:extLst>
      <p:ext uri="{BB962C8B-B14F-4D97-AF65-F5344CB8AC3E}">
        <p14:creationId xmlns:p14="http://schemas.microsoft.com/office/powerpoint/2010/main" val="2032782766"/>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AD585A2F-5EF4-BB40-B819-5DADAC78F049}"/>
              </a:ext>
            </a:extLst>
          </p:cNvPr>
          <p:cNvSpPr txBox="1">
            <a:spLocks noGrp="1"/>
          </p:cNvSpPr>
          <p:nvPr>
            <p:ph type="title"/>
          </p:nvPr>
        </p:nvSpPr>
        <p:spPr>
          <a:xfrm>
            <a:off x="274320" y="91440"/>
            <a:ext cx="11099800" cy="929341"/>
          </a:xfrm>
          <a:prstGeom prst="rect">
            <a:avLst/>
          </a:prstGeom>
        </p:spPr>
        <p:txBody>
          <a:bodyPr>
            <a:normAutofit/>
          </a:bodyPr>
          <a:lstStyle/>
          <a:p>
            <a:r>
              <a:rPr lang="en-US" sz="4000" dirty="0">
                <a:latin typeface="+mj-lt"/>
              </a:rPr>
              <a:t>Comparable Multifamily Properties</a:t>
            </a:r>
            <a:endParaRPr sz="4000" dirty="0">
              <a:latin typeface="+mj-lt"/>
            </a:endParaRPr>
          </a:p>
        </p:txBody>
      </p:sp>
      <p:sp>
        <p:nvSpPr>
          <p:cNvPr id="2" name="Slide Number Placeholder 1">
            <a:extLst>
              <a:ext uri="{FF2B5EF4-FFF2-40B4-BE49-F238E27FC236}">
                <a16:creationId xmlns:a16="http://schemas.microsoft.com/office/drawing/2014/main" id="{BEBE286F-1294-2F4A-9C0E-77791D2D091D}"/>
              </a:ext>
            </a:extLst>
          </p:cNvPr>
          <p:cNvSpPr>
            <a:spLocks noGrp="1"/>
          </p:cNvSpPr>
          <p:nvPr>
            <p:ph type="sldNum" sz="quarter" idx="2"/>
          </p:nvPr>
        </p:nvSpPr>
        <p:spPr/>
        <p:txBody>
          <a:bodyPr/>
          <a:lstStyle/>
          <a:p>
            <a:fld id="{86CB4B4D-7CA3-9044-876B-883B54F8677D}" type="slidenum">
              <a:rPr lang="en-US" smtClean="0"/>
              <a:t>21</a:t>
            </a:fld>
            <a:endParaRPr lang="en-US"/>
          </a:p>
        </p:txBody>
      </p:sp>
      <p:sp>
        <p:nvSpPr>
          <p:cNvPr id="5" name="TextBox 4">
            <a:extLst>
              <a:ext uri="{FF2B5EF4-FFF2-40B4-BE49-F238E27FC236}">
                <a16:creationId xmlns:a16="http://schemas.microsoft.com/office/drawing/2014/main" id="{C235B685-4CB8-2E4A-B646-A34C2D5A443F}"/>
              </a:ext>
            </a:extLst>
          </p:cNvPr>
          <p:cNvSpPr txBox="1"/>
          <p:nvPr/>
        </p:nvSpPr>
        <p:spPr>
          <a:xfrm>
            <a:off x="4568119" y="1384957"/>
            <a:ext cx="4443760" cy="13952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91440" marR="0" indent="-285750" algn="l" defTabSz="5842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200" b="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Neue"/>
              </a:rPr>
              <a:t>Address 			312 23</a:t>
            </a:r>
            <a:r>
              <a:rPr kumimoji="0" lang="en-US" sz="1200" b="0" u="none" strike="noStrike" cap="none" spc="0" normalizeH="0" baseline="30000" dirty="0">
                <a:ln>
                  <a:noFill/>
                </a:ln>
                <a:solidFill>
                  <a:srgbClr val="000000"/>
                </a:solidFill>
                <a:effectLst/>
                <a:uFillTx/>
                <a:latin typeface="Arial" panose="020B0604020202020204" pitchFamily="34" charset="0"/>
                <a:cs typeface="Arial" panose="020B0604020202020204" pitchFamily="34" charset="0"/>
                <a:sym typeface="Helvetica Neue"/>
              </a:rPr>
              <a:t>rd</a:t>
            </a:r>
            <a:r>
              <a:rPr kumimoji="0" lang="en-US" sz="1200" b="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Neue"/>
              </a:rPr>
              <a:t> Street</a:t>
            </a:r>
          </a:p>
          <a:p>
            <a:pPr marL="91440" marR="0" algn="l" defTabSz="584200" rtl="0" fontAlgn="auto" latinLnBrk="0" hangingPunct="0">
              <a:lnSpc>
                <a:spcPct val="100000"/>
              </a:lnSpc>
              <a:spcBef>
                <a:spcPts val="0"/>
              </a:spcBef>
              <a:spcAft>
                <a:spcPts val="0"/>
              </a:spcAft>
              <a:buClrTx/>
              <a:buSzTx/>
              <a:tabLst/>
            </a:pPr>
            <a:r>
              <a:rPr lang="en-US" sz="1200" b="0" dirty="0">
                <a:latin typeface="Arial" panose="020B0604020202020204" pitchFamily="34" charset="0"/>
                <a:cs typeface="Arial" panose="020B0604020202020204" pitchFamily="34" charset="0"/>
              </a:rPr>
              <a:t>				</a:t>
            </a:r>
            <a:r>
              <a:rPr kumimoji="0" lang="en-US" sz="1200" b="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Neue"/>
              </a:rPr>
              <a:t>West Palm Beach, FL 33407 </a:t>
            </a:r>
          </a:p>
          <a:p>
            <a:pPr marL="91440" marR="0" indent="-285750" algn="l" defTabSz="584200" rtl="0" fontAlgn="auto" latinLnBrk="0" hangingPunct="0">
              <a:lnSpc>
                <a:spcPct val="100000"/>
              </a:lnSpc>
              <a:spcBef>
                <a:spcPts val="0"/>
              </a:spcBef>
              <a:spcAft>
                <a:spcPts val="0"/>
              </a:spcAft>
              <a:buClrTx/>
              <a:buSzTx/>
              <a:buFont typeface="Arial" panose="020B0604020202020204" pitchFamily="34" charset="0"/>
              <a:buChar char="•"/>
              <a:tabLst/>
            </a:pPr>
            <a:r>
              <a:rPr lang="en-US" sz="1200" b="0" dirty="0">
                <a:latin typeface="Arial" panose="020B0604020202020204" pitchFamily="34" charset="0"/>
                <a:cs typeface="Arial" panose="020B0604020202020204" pitchFamily="34" charset="0"/>
              </a:rPr>
              <a:t># Units			99</a:t>
            </a:r>
          </a:p>
          <a:p>
            <a:pPr marL="91440" marR="0" indent="-285750" algn="l" defTabSz="584200" rtl="0" fontAlgn="auto" latinLnBrk="0" hangingPunct="0">
              <a:lnSpc>
                <a:spcPct val="100000"/>
              </a:lnSpc>
              <a:spcBef>
                <a:spcPts val="0"/>
              </a:spcBef>
              <a:spcAft>
                <a:spcPts val="0"/>
              </a:spcAft>
              <a:buClrTx/>
              <a:buSzTx/>
              <a:buFont typeface="Arial" panose="020B0604020202020204" pitchFamily="34" charset="0"/>
              <a:buChar char="•"/>
              <a:tabLst/>
            </a:pPr>
            <a:r>
              <a:rPr lang="en-US" sz="1200" b="0" dirty="0">
                <a:latin typeface="Arial" panose="020B0604020202020204" pitchFamily="34" charset="0"/>
                <a:cs typeface="Arial" panose="020B0604020202020204" pitchFamily="34" charset="0"/>
              </a:rPr>
              <a:t>Year Built			2017</a:t>
            </a:r>
          </a:p>
          <a:p>
            <a:pPr marL="91440" marR="0" indent="-285750" algn="l" defTabSz="5842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200" b="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Neue"/>
              </a:rPr>
              <a:t>Avg. Unit Size		774</a:t>
            </a:r>
          </a:p>
          <a:p>
            <a:pPr marL="91440" indent="-285750" algn="l">
              <a:buFont typeface="Arial" panose="020B0604020202020204" pitchFamily="34" charset="0"/>
              <a:buChar char="•"/>
            </a:pPr>
            <a:r>
              <a:rPr kumimoji="0" lang="en-US" sz="1200" b="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Neue"/>
              </a:rPr>
              <a:t>Avg. Effective </a:t>
            </a:r>
            <a:r>
              <a:rPr lang="en-US" sz="1200" b="0" dirty="0">
                <a:latin typeface="Arial" panose="020B0604020202020204" pitchFamily="34" charset="0"/>
                <a:cs typeface="Arial" panose="020B0604020202020204" pitchFamily="34" charset="0"/>
              </a:rPr>
              <a:t>Rent PSF	$2.17</a:t>
            </a:r>
          </a:p>
          <a:p>
            <a:pPr marL="91440" indent="-285750" algn="l">
              <a:buFont typeface="Arial" panose="020B0604020202020204" pitchFamily="34" charset="0"/>
              <a:buChar char="•"/>
            </a:pPr>
            <a:r>
              <a:rPr lang="en-US" sz="1200" b="0" dirty="0">
                <a:latin typeface="Arial" panose="020B0604020202020204" pitchFamily="34" charset="0"/>
                <a:cs typeface="Arial" panose="020B0604020202020204" pitchFamily="34" charset="0"/>
              </a:rPr>
              <a:t>Occupancy			98%</a:t>
            </a:r>
          </a:p>
        </p:txBody>
      </p:sp>
      <p:sp>
        <p:nvSpPr>
          <p:cNvPr id="9" name="TextBox 8">
            <a:extLst>
              <a:ext uri="{FF2B5EF4-FFF2-40B4-BE49-F238E27FC236}">
                <a16:creationId xmlns:a16="http://schemas.microsoft.com/office/drawing/2014/main" id="{3C94F0BF-2394-E848-94FE-EF0650EA38A3}"/>
              </a:ext>
            </a:extLst>
          </p:cNvPr>
          <p:cNvSpPr txBox="1"/>
          <p:nvPr/>
        </p:nvSpPr>
        <p:spPr>
          <a:xfrm>
            <a:off x="4584699" y="6905256"/>
            <a:ext cx="4779818" cy="13952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285750" marR="0" indent="-285750" algn="l" defTabSz="5842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200" b="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Neue"/>
              </a:rPr>
              <a:t>Address 			290 N Olive Ave</a:t>
            </a:r>
          </a:p>
          <a:p>
            <a:pPr marR="0" algn="l" defTabSz="584200" rtl="0" fontAlgn="auto" latinLnBrk="0" hangingPunct="0">
              <a:lnSpc>
                <a:spcPct val="100000"/>
              </a:lnSpc>
              <a:spcBef>
                <a:spcPts val="0"/>
              </a:spcBef>
              <a:spcAft>
                <a:spcPts val="0"/>
              </a:spcAft>
              <a:buClrTx/>
              <a:buSzTx/>
              <a:tabLst/>
            </a:pPr>
            <a:r>
              <a:rPr lang="en-US" sz="1200" b="0" dirty="0">
                <a:latin typeface="Arial" panose="020B0604020202020204" pitchFamily="34" charset="0"/>
                <a:cs typeface="Arial" panose="020B0604020202020204" pitchFamily="34" charset="0"/>
              </a:rPr>
              <a:t>				</a:t>
            </a:r>
            <a:r>
              <a:rPr kumimoji="0" lang="en-US" sz="1200" b="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Neue"/>
              </a:rPr>
              <a:t>West Palm Beach, FL 33401 </a:t>
            </a:r>
          </a:p>
          <a:p>
            <a:pPr marL="285750" marR="0" indent="-285750" algn="l" defTabSz="584200" rtl="0" fontAlgn="auto" latinLnBrk="0" hangingPunct="0">
              <a:lnSpc>
                <a:spcPct val="100000"/>
              </a:lnSpc>
              <a:spcBef>
                <a:spcPts val="0"/>
              </a:spcBef>
              <a:spcAft>
                <a:spcPts val="0"/>
              </a:spcAft>
              <a:buClrTx/>
              <a:buSzTx/>
              <a:buFont typeface="Arial" panose="020B0604020202020204" pitchFamily="34" charset="0"/>
              <a:buChar char="•"/>
              <a:tabLst/>
            </a:pPr>
            <a:r>
              <a:rPr lang="en-US" sz="1200" b="0" dirty="0">
                <a:latin typeface="Arial" panose="020B0604020202020204" pitchFamily="34" charset="0"/>
                <a:cs typeface="Arial" panose="020B0604020202020204" pitchFamily="34" charset="0"/>
              </a:rPr>
              <a:t># Units			251</a:t>
            </a:r>
          </a:p>
          <a:p>
            <a:pPr marL="285750" marR="0" indent="-285750" algn="l" defTabSz="584200" rtl="0" fontAlgn="auto" latinLnBrk="0" hangingPunct="0">
              <a:lnSpc>
                <a:spcPct val="100000"/>
              </a:lnSpc>
              <a:spcBef>
                <a:spcPts val="0"/>
              </a:spcBef>
              <a:spcAft>
                <a:spcPts val="0"/>
              </a:spcAft>
              <a:buClrTx/>
              <a:buSzTx/>
              <a:buFont typeface="Arial" panose="020B0604020202020204" pitchFamily="34" charset="0"/>
              <a:buChar char="•"/>
              <a:tabLst/>
            </a:pPr>
            <a:r>
              <a:rPr lang="en-US" sz="1200" b="0" dirty="0">
                <a:latin typeface="Arial" panose="020B0604020202020204" pitchFamily="34" charset="0"/>
                <a:cs typeface="Arial" panose="020B0604020202020204" pitchFamily="34" charset="0"/>
              </a:rPr>
              <a:t>Year Built			2020</a:t>
            </a:r>
          </a:p>
          <a:p>
            <a:pPr marL="285750" marR="0" indent="-285750" algn="l" defTabSz="5842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200" b="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Neue"/>
              </a:rPr>
              <a:t>Avg. Unit Size		874</a:t>
            </a:r>
          </a:p>
          <a:p>
            <a:pPr marL="285750" indent="-285750" algn="l">
              <a:buFont typeface="Arial" panose="020B0604020202020204" pitchFamily="34" charset="0"/>
              <a:buChar char="•"/>
            </a:pPr>
            <a:r>
              <a:rPr kumimoji="0" lang="en-US" sz="1200" b="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Neue"/>
              </a:rPr>
              <a:t>Avg. Effective </a:t>
            </a:r>
            <a:r>
              <a:rPr lang="en-US" sz="1200" b="0" dirty="0">
                <a:latin typeface="Arial" panose="020B0604020202020204" pitchFamily="34" charset="0"/>
                <a:cs typeface="Arial" panose="020B0604020202020204" pitchFamily="34" charset="0"/>
              </a:rPr>
              <a:t>Rent PSF	$2.99</a:t>
            </a:r>
          </a:p>
          <a:p>
            <a:pPr marL="285750" indent="-285750" algn="l">
              <a:buFont typeface="Arial" panose="020B0604020202020204" pitchFamily="34" charset="0"/>
              <a:buChar char="•"/>
            </a:pPr>
            <a:r>
              <a:rPr lang="en-US" sz="1200" b="0" dirty="0">
                <a:latin typeface="Arial" panose="020B0604020202020204" pitchFamily="34" charset="0"/>
                <a:cs typeface="Arial" panose="020B0604020202020204" pitchFamily="34" charset="0"/>
              </a:rPr>
              <a:t>Occupancy			41%</a:t>
            </a:r>
          </a:p>
        </p:txBody>
      </p:sp>
      <p:grpSp>
        <p:nvGrpSpPr>
          <p:cNvPr id="20" name="Group 19">
            <a:extLst>
              <a:ext uri="{FF2B5EF4-FFF2-40B4-BE49-F238E27FC236}">
                <a16:creationId xmlns:a16="http://schemas.microsoft.com/office/drawing/2014/main" id="{E63317AF-B302-694B-8895-9CE6ABA10BEE}"/>
              </a:ext>
            </a:extLst>
          </p:cNvPr>
          <p:cNvGrpSpPr/>
          <p:nvPr/>
        </p:nvGrpSpPr>
        <p:grpSpPr>
          <a:xfrm>
            <a:off x="-40004" y="1051658"/>
            <a:ext cx="4584700" cy="3397672"/>
            <a:chOff x="-27711" y="633989"/>
            <a:chExt cx="4584700" cy="3397672"/>
          </a:xfrm>
        </p:grpSpPr>
        <p:pic>
          <p:nvPicPr>
            <p:cNvPr id="3" name="Picture 2">
              <a:extLst>
                <a:ext uri="{FF2B5EF4-FFF2-40B4-BE49-F238E27FC236}">
                  <a16:creationId xmlns:a16="http://schemas.microsoft.com/office/drawing/2014/main" id="{C54E382D-9DDA-A84A-AAA1-078F1526C043}"/>
                </a:ext>
              </a:extLst>
            </p:cNvPr>
            <p:cNvPicPr>
              <a:picLocks noChangeAspect="1"/>
            </p:cNvPicPr>
            <p:nvPr/>
          </p:nvPicPr>
          <p:blipFill>
            <a:blip r:embed="rId2"/>
            <a:stretch>
              <a:fillRect/>
            </a:stretch>
          </p:blipFill>
          <p:spPr>
            <a:xfrm>
              <a:off x="429491" y="897070"/>
              <a:ext cx="4127498" cy="3134591"/>
            </a:xfrm>
            <a:prstGeom prst="rect">
              <a:avLst/>
            </a:prstGeom>
          </p:spPr>
        </p:pic>
        <p:sp>
          <p:nvSpPr>
            <p:cNvPr id="4" name="TextBox 3">
              <a:extLst>
                <a:ext uri="{FF2B5EF4-FFF2-40B4-BE49-F238E27FC236}">
                  <a16:creationId xmlns:a16="http://schemas.microsoft.com/office/drawing/2014/main" id="{6DE773DC-604A-A54D-B354-4B6263658C01}"/>
                </a:ext>
              </a:extLst>
            </p:cNvPr>
            <p:cNvSpPr txBox="1"/>
            <p:nvPr/>
          </p:nvSpPr>
          <p:spPr>
            <a:xfrm>
              <a:off x="429490" y="897070"/>
              <a:ext cx="2576945" cy="379591"/>
            </a:xfrm>
            <a:prstGeom prst="rect">
              <a:avLst/>
            </a:prstGeom>
            <a:solidFill>
              <a:schemeClr val="tx2">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1800" b="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Neue"/>
                </a:rPr>
                <a:t>312 Northwood </a:t>
              </a:r>
            </a:p>
          </p:txBody>
        </p:sp>
        <p:pic>
          <p:nvPicPr>
            <p:cNvPr id="11" name="Graphic 10" descr="Badge 1">
              <a:extLst>
                <a:ext uri="{FF2B5EF4-FFF2-40B4-BE49-F238E27FC236}">
                  <a16:creationId xmlns:a16="http://schemas.microsoft.com/office/drawing/2014/main" id="{0B1FEC53-7573-AA43-A5CB-FB6445E2CE6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711" y="633989"/>
              <a:ext cx="914400" cy="914400"/>
            </a:xfrm>
            <a:prstGeom prst="rect">
              <a:avLst/>
            </a:prstGeom>
          </p:spPr>
        </p:pic>
      </p:grpSp>
      <p:grpSp>
        <p:nvGrpSpPr>
          <p:cNvPr id="17" name="Group 16">
            <a:extLst>
              <a:ext uri="{FF2B5EF4-FFF2-40B4-BE49-F238E27FC236}">
                <a16:creationId xmlns:a16="http://schemas.microsoft.com/office/drawing/2014/main" id="{B624CFD3-629B-DC45-AD21-BD76EC2A3BF6}"/>
              </a:ext>
            </a:extLst>
          </p:cNvPr>
          <p:cNvGrpSpPr/>
          <p:nvPr/>
        </p:nvGrpSpPr>
        <p:grpSpPr>
          <a:xfrm>
            <a:off x="167452" y="4995101"/>
            <a:ext cx="4391890" cy="3438773"/>
            <a:chOff x="167452" y="4995101"/>
            <a:chExt cx="4391890" cy="3438773"/>
          </a:xfrm>
        </p:grpSpPr>
        <p:pic>
          <p:nvPicPr>
            <p:cNvPr id="4098" name="Picture 2">
              <a:extLst>
                <a:ext uri="{FF2B5EF4-FFF2-40B4-BE49-F238E27FC236}">
                  <a16:creationId xmlns:a16="http://schemas.microsoft.com/office/drawing/2014/main" id="{DFE33967-1E6A-8F41-BA34-2BBD6F16C1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6942" y="5376638"/>
              <a:ext cx="3962400" cy="305723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34E2347-19C8-124A-BC6F-A2D5134CF5D3}"/>
                </a:ext>
              </a:extLst>
            </p:cNvPr>
            <p:cNvSpPr txBox="1"/>
            <p:nvPr/>
          </p:nvSpPr>
          <p:spPr>
            <a:xfrm>
              <a:off x="596942" y="5370232"/>
              <a:ext cx="2576945" cy="656590"/>
            </a:xfrm>
            <a:prstGeom prst="rect">
              <a:avLst/>
            </a:prstGeom>
            <a:solidFill>
              <a:schemeClr val="tx2">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1800" b="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Neue"/>
                </a:rPr>
                <a:t>Oversea at Flagler Banyan Square</a:t>
              </a:r>
            </a:p>
          </p:txBody>
        </p:sp>
        <p:pic>
          <p:nvPicPr>
            <p:cNvPr id="15" name="Graphic 14" descr="Badge 3">
              <a:extLst>
                <a:ext uri="{FF2B5EF4-FFF2-40B4-BE49-F238E27FC236}">
                  <a16:creationId xmlns:a16="http://schemas.microsoft.com/office/drawing/2014/main" id="{BB93E37F-DAB5-D24D-9744-1ABC7229BEF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67452" y="4995101"/>
              <a:ext cx="914400" cy="914400"/>
            </a:xfrm>
            <a:prstGeom prst="rect">
              <a:avLst/>
            </a:prstGeom>
          </p:spPr>
        </p:pic>
      </p:grpSp>
      <p:grpSp>
        <p:nvGrpSpPr>
          <p:cNvPr id="16" name="Group 15">
            <a:extLst>
              <a:ext uri="{FF2B5EF4-FFF2-40B4-BE49-F238E27FC236}">
                <a16:creationId xmlns:a16="http://schemas.microsoft.com/office/drawing/2014/main" id="{C765C417-718B-DE48-90CD-952D31E1ED17}"/>
              </a:ext>
            </a:extLst>
          </p:cNvPr>
          <p:cNvGrpSpPr/>
          <p:nvPr/>
        </p:nvGrpSpPr>
        <p:grpSpPr>
          <a:xfrm>
            <a:off x="4280520" y="3219257"/>
            <a:ext cx="4443760" cy="3054632"/>
            <a:chOff x="4289928" y="2876495"/>
            <a:chExt cx="4443760" cy="3054632"/>
          </a:xfrm>
        </p:grpSpPr>
        <p:pic>
          <p:nvPicPr>
            <p:cNvPr id="4100" name="Picture 4">
              <a:extLst>
                <a:ext uri="{FF2B5EF4-FFF2-40B4-BE49-F238E27FC236}">
                  <a16:creationId xmlns:a16="http://schemas.microsoft.com/office/drawing/2014/main" id="{0FBB9464-58A1-E449-B55E-7F270624682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06188" y="3175227"/>
              <a:ext cx="4127500" cy="275590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DDD216DC-BD38-9340-A06F-8E66FEDB8545}"/>
                </a:ext>
              </a:extLst>
            </p:cNvPr>
            <p:cNvSpPr txBox="1"/>
            <p:nvPr/>
          </p:nvSpPr>
          <p:spPr>
            <a:xfrm>
              <a:off x="4625884" y="3173923"/>
              <a:ext cx="2576945" cy="379591"/>
            </a:xfrm>
            <a:prstGeom prst="rect">
              <a:avLst/>
            </a:prstGeom>
            <a:solidFill>
              <a:schemeClr val="tx2">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1800" b="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Neue"/>
                </a:rPr>
                <a:t>Loftin Place</a:t>
              </a:r>
            </a:p>
          </p:txBody>
        </p:sp>
        <p:pic>
          <p:nvPicPr>
            <p:cNvPr id="13" name="Graphic 12" descr="Badge">
              <a:extLst>
                <a:ext uri="{FF2B5EF4-FFF2-40B4-BE49-F238E27FC236}">
                  <a16:creationId xmlns:a16="http://schemas.microsoft.com/office/drawing/2014/main" id="{79EE65CC-0096-3240-AF7A-84545557790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289928" y="2876495"/>
              <a:ext cx="914400" cy="914400"/>
            </a:xfrm>
            <a:prstGeom prst="rect">
              <a:avLst/>
            </a:prstGeom>
          </p:spPr>
        </p:pic>
      </p:grpSp>
      <p:sp>
        <p:nvSpPr>
          <p:cNvPr id="19" name="TextBox 18">
            <a:extLst>
              <a:ext uri="{FF2B5EF4-FFF2-40B4-BE49-F238E27FC236}">
                <a16:creationId xmlns:a16="http://schemas.microsoft.com/office/drawing/2014/main" id="{9A3C55ED-8B51-F54A-B24D-FA991725D4C4}"/>
              </a:ext>
            </a:extLst>
          </p:cNvPr>
          <p:cNvSpPr txBox="1"/>
          <p:nvPr/>
        </p:nvSpPr>
        <p:spPr>
          <a:xfrm>
            <a:off x="8664416" y="3611202"/>
            <a:ext cx="4443760" cy="13952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285750" marR="0" indent="-285750" algn="l" defTabSz="5842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200" b="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Neue"/>
              </a:rPr>
              <a:t>Address 			805 N Olive Ave</a:t>
            </a:r>
          </a:p>
          <a:p>
            <a:pPr marR="0" algn="l" defTabSz="584200" rtl="0" fontAlgn="auto" latinLnBrk="0" hangingPunct="0">
              <a:lnSpc>
                <a:spcPct val="100000"/>
              </a:lnSpc>
              <a:spcBef>
                <a:spcPts val="0"/>
              </a:spcBef>
              <a:spcAft>
                <a:spcPts val="0"/>
              </a:spcAft>
              <a:buClrTx/>
              <a:buSzTx/>
              <a:tabLst/>
            </a:pPr>
            <a:r>
              <a:rPr lang="en-US" sz="1200" b="0" dirty="0">
                <a:latin typeface="Arial" panose="020B0604020202020204" pitchFamily="34" charset="0"/>
                <a:cs typeface="Arial" panose="020B0604020202020204" pitchFamily="34" charset="0"/>
              </a:rPr>
              <a:t>				</a:t>
            </a:r>
            <a:r>
              <a:rPr kumimoji="0" lang="en-US" sz="1200" b="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Neue"/>
              </a:rPr>
              <a:t>West Palm Beach, FL 33401 </a:t>
            </a:r>
          </a:p>
          <a:p>
            <a:pPr marL="285750" marR="0" indent="-285750" algn="l" defTabSz="584200" rtl="0" fontAlgn="auto" latinLnBrk="0" hangingPunct="0">
              <a:lnSpc>
                <a:spcPct val="100000"/>
              </a:lnSpc>
              <a:spcBef>
                <a:spcPts val="0"/>
              </a:spcBef>
              <a:spcAft>
                <a:spcPts val="0"/>
              </a:spcAft>
              <a:buClrTx/>
              <a:buSzTx/>
              <a:buFont typeface="Arial" panose="020B0604020202020204" pitchFamily="34" charset="0"/>
              <a:buChar char="•"/>
              <a:tabLst/>
            </a:pPr>
            <a:r>
              <a:rPr lang="en-US" sz="1200" b="0" dirty="0">
                <a:latin typeface="Arial" panose="020B0604020202020204" pitchFamily="34" charset="0"/>
                <a:cs typeface="Arial" panose="020B0604020202020204" pitchFamily="34" charset="0"/>
              </a:rPr>
              <a:t># Units			259</a:t>
            </a:r>
          </a:p>
          <a:p>
            <a:pPr marL="285750" marR="0" indent="-285750" algn="l" defTabSz="584200" rtl="0" fontAlgn="auto" latinLnBrk="0" hangingPunct="0">
              <a:lnSpc>
                <a:spcPct val="100000"/>
              </a:lnSpc>
              <a:spcBef>
                <a:spcPts val="0"/>
              </a:spcBef>
              <a:spcAft>
                <a:spcPts val="0"/>
              </a:spcAft>
              <a:buClrTx/>
              <a:buSzTx/>
              <a:buFont typeface="Arial" panose="020B0604020202020204" pitchFamily="34" charset="0"/>
              <a:buChar char="•"/>
              <a:tabLst/>
            </a:pPr>
            <a:r>
              <a:rPr lang="en-US" sz="1200" b="0" dirty="0">
                <a:latin typeface="Arial" panose="020B0604020202020204" pitchFamily="34" charset="0"/>
                <a:cs typeface="Arial" panose="020B0604020202020204" pitchFamily="34" charset="0"/>
              </a:rPr>
              <a:t>Year Built			2016</a:t>
            </a:r>
          </a:p>
          <a:p>
            <a:pPr marL="285750" marR="0" indent="-285750" algn="l" defTabSz="5842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200" b="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Neue"/>
              </a:rPr>
              <a:t>Avg. Unit Size		826</a:t>
            </a:r>
          </a:p>
          <a:p>
            <a:pPr marL="285750" indent="-285750" algn="l">
              <a:buFont typeface="Arial" panose="020B0604020202020204" pitchFamily="34" charset="0"/>
              <a:buChar char="•"/>
            </a:pPr>
            <a:r>
              <a:rPr kumimoji="0" lang="en-US" sz="1200" b="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Neue"/>
              </a:rPr>
              <a:t>Avg. Effective </a:t>
            </a:r>
            <a:r>
              <a:rPr lang="en-US" sz="1200" b="0" dirty="0">
                <a:latin typeface="Arial" panose="020B0604020202020204" pitchFamily="34" charset="0"/>
                <a:cs typeface="Arial" panose="020B0604020202020204" pitchFamily="34" charset="0"/>
              </a:rPr>
              <a:t>Rent PSF	$2.24</a:t>
            </a:r>
          </a:p>
          <a:p>
            <a:pPr marL="285750" indent="-285750" algn="l">
              <a:buFont typeface="Arial" panose="020B0604020202020204" pitchFamily="34" charset="0"/>
              <a:buChar char="•"/>
            </a:pPr>
            <a:r>
              <a:rPr lang="en-US" sz="1200" b="0" dirty="0">
                <a:latin typeface="Arial" panose="020B0604020202020204" pitchFamily="34" charset="0"/>
                <a:cs typeface="Arial" panose="020B0604020202020204" pitchFamily="34" charset="0"/>
              </a:rPr>
              <a:t>Occupancy			92%</a:t>
            </a:r>
          </a:p>
        </p:txBody>
      </p:sp>
    </p:spTree>
    <p:extLst>
      <p:ext uri="{BB962C8B-B14F-4D97-AF65-F5344CB8AC3E}">
        <p14:creationId xmlns:p14="http://schemas.microsoft.com/office/powerpoint/2010/main" val="4111255792"/>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AD585A2F-5EF4-BB40-B819-5DADAC78F049}"/>
              </a:ext>
            </a:extLst>
          </p:cNvPr>
          <p:cNvSpPr txBox="1">
            <a:spLocks noGrp="1"/>
          </p:cNvSpPr>
          <p:nvPr>
            <p:ph type="title"/>
          </p:nvPr>
        </p:nvSpPr>
        <p:spPr>
          <a:xfrm>
            <a:off x="274320" y="91440"/>
            <a:ext cx="11099800" cy="929341"/>
          </a:xfrm>
          <a:prstGeom prst="rect">
            <a:avLst/>
          </a:prstGeom>
        </p:spPr>
        <p:txBody>
          <a:bodyPr>
            <a:normAutofit/>
          </a:bodyPr>
          <a:lstStyle/>
          <a:p>
            <a:r>
              <a:rPr lang="en-US" sz="4000" dirty="0">
                <a:latin typeface="+mj-lt"/>
              </a:rPr>
              <a:t>Comparable Retail Properties</a:t>
            </a:r>
            <a:endParaRPr sz="4000" dirty="0">
              <a:latin typeface="+mj-lt"/>
            </a:endParaRPr>
          </a:p>
        </p:txBody>
      </p:sp>
      <p:sp>
        <p:nvSpPr>
          <p:cNvPr id="2" name="Slide Number Placeholder 1">
            <a:extLst>
              <a:ext uri="{FF2B5EF4-FFF2-40B4-BE49-F238E27FC236}">
                <a16:creationId xmlns:a16="http://schemas.microsoft.com/office/drawing/2014/main" id="{BEBE286F-1294-2F4A-9C0E-77791D2D091D}"/>
              </a:ext>
            </a:extLst>
          </p:cNvPr>
          <p:cNvSpPr>
            <a:spLocks noGrp="1"/>
          </p:cNvSpPr>
          <p:nvPr>
            <p:ph type="sldNum" sz="quarter" idx="2"/>
          </p:nvPr>
        </p:nvSpPr>
        <p:spPr/>
        <p:txBody>
          <a:bodyPr/>
          <a:lstStyle/>
          <a:p>
            <a:fld id="{86CB4B4D-7CA3-9044-876B-883B54F8677D}" type="slidenum">
              <a:rPr lang="en-US" smtClean="0"/>
              <a:t>22</a:t>
            </a:fld>
            <a:endParaRPr lang="en-US"/>
          </a:p>
        </p:txBody>
      </p:sp>
      <p:sp>
        <p:nvSpPr>
          <p:cNvPr id="5" name="TextBox 4">
            <a:extLst>
              <a:ext uri="{FF2B5EF4-FFF2-40B4-BE49-F238E27FC236}">
                <a16:creationId xmlns:a16="http://schemas.microsoft.com/office/drawing/2014/main" id="{C235B685-4CB8-2E4A-B646-A34C2D5A443F}"/>
              </a:ext>
            </a:extLst>
          </p:cNvPr>
          <p:cNvSpPr txBox="1"/>
          <p:nvPr/>
        </p:nvSpPr>
        <p:spPr>
          <a:xfrm>
            <a:off x="309995" y="3730933"/>
            <a:ext cx="4443760"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91440" marR="0" indent="-285750" algn="l" defTabSz="5842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200" b="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Neue"/>
              </a:rPr>
              <a:t>Address 			2500 Broadway</a:t>
            </a:r>
          </a:p>
          <a:p>
            <a:pPr marL="91440" marR="0" algn="l" defTabSz="584200" rtl="0" fontAlgn="auto" latinLnBrk="0" hangingPunct="0">
              <a:lnSpc>
                <a:spcPct val="100000"/>
              </a:lnSpc>
              <a:spcBef>
                <a:spcPts val="0"/>
              </a:spcBef>
              <a:spcAft>
                <a:spcPts val="0"/>
              </a:spcAft>
              <a:buClrTx/>
              <a:buSzTx/>
              <a:tabLst/>
            </a:pPr>
            <a:r>
              <a:rPr lang="en-US" sz="1200" b="0" dirty="0">
                <a:latin typeface="Arial" panose="020B0604020202020204" pitchFamily="34" charset="0"/>
                <a:cs typeface="Arial" panose="020B0604020202020204" pitchFamily="34" charset="0"/>
              </a:rPr>
              <a:t>				</a:t>
            </a:r>
            <a:r>
              <a:rPr kumimoji="0" lang="en-US" sz="1200" b="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Neue"/>
              </a:rPr>
              <a:t>West Palm Beach, FL 33407 </a:t>
            </a:r>
          </a:p>
          <a:p>
            <a:pPr marL="91440" marR="0" indent="-285750" algn="l" defTabSz="584200" rtl="0" fontAlgn="auto" latinLnBrk="0" hangingPunct="0">
              <a:lnSpc>
                <a:spcPct val="100000"/>
              </a:lnSpc>
              <a:spcBef>
                <a:spcPts val="0"/>
              </a:spcBef>
              <a:spcAft>
                <a:spcPts val="0"/>
              </a:spcAft>
              <a:buClrTx/>
              <a:buSzTx/>
              <a:buFont typeface="Arial" panose="020B0604020202020204" pitchFamily="34" charset="0"/>
              <a:buChar char="•"/>
              <a:tabLst/>
            </a:pPr>
            <a:r>
              <a:rPr lang="en-US" sz="1200" b="0" dirty="0">
                <a:latin typeface="Arial" panose="020B0604020202020204" pitchFamily="34" charset="0"/>
                <a:cs typeface="Arial" panose="020B0604020202020204" pitchFamily="34" charset="0"/>
              </a:rPr>
              <a:t>Year Built			1946</a:t>
            </a:r>
          </a:p>
          <a:p>
            <a:pPr marL="91440" marR="0" indent="-285750" algn="l" defTabSz="5842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200" b="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Neue"/>
              </a:rPr>
              <a:t>SF GLA			1,850</a:t>
            </a:r>
          </a:p>
          <a:p>
            <a:pPr marL="91440" indent="-285750" algn="l">
              <a:buFont typeface="Arial" panose="020B0604020202020204" pitchFamily="34" charset="0"/>
              <a:buChar char="•"/>
            </a:pPr>
            <a:r>
              <a:rPr kumimoji="0" lang="en-US" sz="1200" b="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Neue"/>
              </a:rPr>
              <a:t>Est. NNN Rent</a:t>
            </a:r>
            <a:r>
              <a:rPr lang="en-US" sz="1200" b="0" dirty="0">
                <a:latin typeface="Arial" panose="020B0604020202020204" pitchFamily="34" charset="0"/>
                <a:cs typeface="Arial" panose="020B0604020202020204" pitchFamily="34" charset="0"/>
              </a:rPr>
              <a:t>		$18-$22</a:t>
            </a:r>
          </a:p>
        </p:txBody>
      </p:sp>
      <p:pic>
        <p:nvPicPr>
          <p:cNvPr id="6146" name="Picture 2">
            <a:extLst>
              <a:ext uri="{FF2B5EF4-FFF2-40B4-BE49-F238E27FC236}">
                <a16:creationId xmlns:a16="http://schemas.microsoft.com/office/drawing/2014/main" id="{34F87432-D6A1-DE4E-B98A-D44D5187EB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995" y="1248642"/>
            <a:ext cx="4127500" cy="23241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A3928EE-42A8-6744-A554-AF268D058369}"/>
              </a:ext>
            </a:extLst>
          </p:cNvPr>
          <p:cNvSpPr txBox="1"/>
          <p:nvPr/>
        </p:nvSpPr>
        <p:spPr>
          <a:xfrm>
            <a:off x="309995" y="1058846"/>
            <a:ext cx="2918114" cy="379591"/>
          </a:xfrm>
          <a:prstGeom prst="rect">
            <a:avLst/>
          </a:prstGeom>
          <a:solidFill>
            <a:schemeClr val="tx2">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US" sz="1800" b="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Neue"/>
              </a:rPr>
              <a:t>Single Tenant Restaurant</a:t>
            </a:r>
          </a:p>
        </p:txBody>
      </p:sp>
      <p:sp>
        <p:nvSpPr>
          <p:cNvPr id="21" name="TextBox 20">
            <a:extLst>
              <a:ext uri="{FF2B5EF4-FFF2-40B4-BE49-F238E27FC236}">
                <a16:creationId xmlns:a16="http://schemas.microsoft.com/office/drawing/2014/main" id="{1F97F64D-56AE-2E46-9C03-36699369AF2F}"/>
              </a:ext>
            </a:extLst>
          </p:cNvPr>
          <p:cNvSpPr txBox="1"/>
          <p:nvPr/>
        </p:nvSpPr>
        <p:spPr>
          <a:xfrm>
            <a:off x="4437495" y="6442251"/>
            <a:ext cx="4443760"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91440" marR="0" indent="-285750" algn="l" defTabSz="5842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200" b="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Neue"/>
              </a:rPr>
              <a:t>Address 			</a:t>
            </a:r>
            <a:r>
              <a:rPr lang="en-US" sz="1200" b="0" dirty="0">
                <a:latin typeface="Arial" panose="020B0604020202020204" pitchFamily="34" charset="0"/>
                <a:cs typeface="Arial" panose="020B0604020202020204" pitchFamily="34" charset="0"/>
              </a:rPr>
              <a:t>805 Dixie Hwy</a:t>
            </a:r>
            <a:endParaRPr kumimoji="0" lang="en-US" sz="1200" b="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Neue"/>
            </a:endParaRPr>
          </a:p>
          <a:p>
            <a:pPr marL="91440" marR="0" algn="l" defTabSz="584200" rtl="0" fontAlgn="auto" latinLnBrk="0" hangingPunct="0">
              <a:lnSpc>
                <a:spcPct val="100000"/>
              </a:lnSpc>
              <a:spcBef>
                <a:spcPts val="0"/>
              </a:spcBef>
              <a:spcAft>
                <a:spcPts val="0"/>
              </a:spcAft>
              <a:buClrTx/>
              <a:buSzTx/>
              <a:tabLst/>
            </a:pPr>
            <a:r>
              <a:rPr lang="en-US" sz="1200" b="0" dirty="0">
                <a:latin typeface="Arial" panose="020B0604020202020204" pitchFamily="34" charset="0"/>
                <a:cs typeface="Arial" panose="020B0604020202020204" pitchFamily="34" charset="0"/>
              </a:rPr>
              <a:t>				</a:t>
            </a:r>
            <a:r>
              <a:rPr kumimoji="0" lang="en-US" sz="1200" b="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Neue"/>
              </a:rPr>
              <a:t>West Palm Beach, FL 33401 </a:t>
            </a:r>
          </a:p>
          <a:p>
            <a:pPr marL="91440" marR="0" indent="-285750" algn="l" defTabSz="584200" rtl="0" fontAlgn="auto" latinLnBrk="0" hangingPunct="0">
              <a:lnSpc>
                <a:spcPct val="100000"/>
              </a:lnSpc>
              <a:spcBef>
                <a:spcPts val="0"/>
              </a:spcBef>
              <a:spcAft>
                <a:spcPts val="0"/>
              </a:spcAft>
              <a:buClrTx/>
              <a:buSzTx/>
              <a:buFont typeface="Arial" panose="020B0604020202020204" pitchFamily="34" charset="0"/>
              <a:buChar char="•"/>
              <a:tabLst/>
            </a:pPr>
            <a:r>
              <a:rPr lang="en-US" sz="1200" b="0" dirty="0">
                <a:latin typeface="Arial" panose="020B0604020202020204" pitchFamily="34" charset="0"/>
                <a:cs typeface="Arial" panose="020B0604020202020204" pitchFamily="34" charset="0"/>
              </a:rPr>
              <a:t>Year Built			1937</a:t>
            </a:r>
          </a:p>
          <a:p>
            <a:pPr marL="91440" marR="0" indent="-285750" algn="l" defTabSz="5842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200" b="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Neue"/>
              </a:rPr>
              <a:t>SF GLA			3,659</a:t>
            </a:r>
          </a:p>
          <a:p>
            <a:pPr marL="91440" indent="-285750" algn="l">
              <a:buFont typeface="Arial" panose="020B0604020202020204" pitchFamily="34" charset="0"/>
              <a:buChar char="•"/>
            </a:pPr>
            <a:r>
              <a:rPr kumimoji="0" lang="en-US" sz="1200" b="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Neue"/>
              </a:rPr>
              <a:t>Est. NNN Rent</a:t>
            </a:r>
            <a:r>
              <a:rPr lang="en-US" sz="1200" b="0" dirty="0">
                <a:latin typeface="Arial" panose="020B0604020202020204" pitchFamily="34" charset="0"/>
                <a:cs typeface="Arial" panose="020B0604020202020204" pitchFamily="34" charset="0"/>
              </a:rPr>
              <a:t>		$29-$36</a:t>
            </a:r>
          </a:p>
        </p:txBody>
      </p:sp>
      <p:pic>
        <p:nvPicPr>
          <p:cNvPr id="6150" name="Picture 6">
            <a:extLst>
              <a:ext uri="{FF2B5EF4-FFF2-40B4-BE49-F238E27FC236}">
                <a16:creationId xmlns:a16="http://schemas.microsoft.com/office/drawing/2014/main" id="{FE7CFA04-BA5F-244D-AC2E-B24D5EE5260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7028"/>
          <a:stretch/>
        </p:blipFill>
        <p:spPr bwMode="auto">
          <a:xfrm>
            <a:off x="309995" y="5349423"/>
            <a:ext cx="4127500" cy="2444691"/>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CCF0D618-D29C-6E46-82F3-9563925B48A4}"/>
              </a:ext>
            </a:extLst>
          </p:cNvPr>
          <p:cNvSpPr txBox="1"/>
          <p:nvPr/>
        </p:nvSpPr>
        <p:spPr>
          <a:xfrm>
            <a:off x="309995" y="5159627"/>
            <a:ext cx="2918114" cy="379591"/>
          </a:xfrm>
          <a:prstGeom prst="rect">
            <a:avLst/>
          </a:prstGeom>
          <a:solidFill>
            <a:schemeClr val="tx2">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US" sz="1800" b="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Neue"/>
              </a:rPr>
              <a:t>Storefront Retail</a:t>
            </a:r>
          </a:p>
        </p:txBody>
      </p:sp>
      <p:pic>
        <p:nvPicPr>
          <p:cNvPr id="6152" name="Picture 8">
            <a:extLst>
              <a:ext uri="{FF2B5EF4-FFF2-40B4-BE49-F238E27FC236}">
                <a16:creationId xmlns:a16="http://schemas.microsoft.com/office/drawing/2014/main" id="{BCDAD1A0-7B24-8C4D-A1D9-17C23836DC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29158" y="1181381"/>
            <a:ext cx="4127500" cy="275590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E18080F4-6051-7647-A609-C50A3B9165B7}"/>
              </a:ext>
            </a:extLst>
          </p:cNvPr>
          <p:cNvSpPr txBox="1"/>
          <p:nvPr/>
        </p:nvSpPr>
        <p:spPr>
          <a:xfrm>
            <a:off x="8029158" y="996306"/>
            <a:ext cx="2918114" cy="379591"/>
          </a:xfrm>
          <a:prstGeom prst="rect">
            <a:avLst/>
          </a:prstGeom>
          <a:solidFill>
            <a:schemeClr val="tx2">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US" sz="1800" b="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Neue"/>
              </a:rPr>
              <a:t>Storefront Retail</a:t>
            </a:r>
          </a:p>
        </p:txBody>
      </p:sp>
      <p:sp>
        <p:nvSpPr>
          <p:cNvPr id="28" name="TextBox 27">
            <a:extLst>
              <a:ext uri="{FF2B5EF4-FFF2-40B4-BE49-F238E27FC236}">
                <a16:creationId xmlns:a16="http://schemas.microsoft.com/office/drawing/2014/main" id="{48D89787-82E6-FF41-9FE7-D484DFAA0B31}"/>
              </a:ext>
            </a:extLst>
          </p:cNvPr>
          <p:cNvSpPr txBox="1"/>
          <p:nvPr/>
        </p:nvSpPr>
        <p:spPr>
          <a:xfrm>
            <a:off x="7909509" y="4133705"/>
            <a:ext cx="4443760"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91440" marR="0" indent="-285750" algn="l" defTabSz="5842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200" b="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Neue"/>
              </a:rPr>
              <a:t>Address 			</a:t>
            </a:r>
            <a:r>
              <a:rPr lang="en-US" sz="1200" b="0" dirty="0">
                <a:latin typeface="Arial" panose="020B0604020202020204" pitchFamily="34" charset="0"/>
                <a:cs typeface="Arial" panose="020B0604020202020204" pitchFamily="34" charset="0"/>
              </a:rPr>
              <a:t>805 Dixie Hwy</a:t>
            </a:r>
            <a:endParaRPr kumimoji="0" lang="en-US" sz="1200" b="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Neue"/>
            </a:endParaRPr>
          </a:p>
          <a:p>
            <a:pPr marL="91440" marR="0" algn="l" defTabSz="584200" rtl="0" fontAlgn="auto" latinLnBrk="0" hangingPunct="0">
              <a:lnSpc>
                <a:spcPct val="100000"/>
              </a:lnSpc>
              <a:spcBef>
                <a:spcPts val="0"/>
              </a:spcBef>
              <a:spcAft>
                <a:spcPts val="0"/>
              </a:spcAft>
              <a:buClrTx/>
              <a:buSzTx/>
              <a:tabLst/>
            </a:pPr>
            <a:r>
              <a:rPr lang="en-US" sz="1200" b="0" dirty="0">
                <a:latin typeface="Arial" panose="020B0604020202020204" pitchFamily="34" charset="0"/>
                <a:cs typeface="Arial" panose="020B0604020202020204" pitchFamily="34" charset="0"/>
              </a:rPr>
              <a:t>				</a:t>
            </a:r>
            <a:r>
              <a:rPr kumimoji="0" lang="en-US" sz="1200" b="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Neue"/>
              </a:rPr>
              <a:t>West Palm Beach, FL 33407 </a:t>
            </a:r>
          </a:p>
          <a:p>
            <a:pPr marL="91440" marR="0" indent="-285750" algn="l" defTabSz="584200" rtl="0" fontAlgn="auto" latinLnBrk="0" hangingPunct="0">
              <a:lnSpc>
                <a:spcPct val="100000"/>
              </a:lnSpc>
              <a:spcBef>
                <a:spcPts val="0"/>
              </a:spcBef>
              <a:spcAft>
                <a:spcPts val="0"/>
              </a:spcAft>
              <a:buClrTx/>
              <a:buSzTx/>
              <a:buFont typeface="Arial" panose="020B0604020202020204" pitchFamily="34" charset="0"/>
              <a:buChar char="•"/>
              <a:tabLst/>
            </a:pPr>
            <a:r>
              <a:rPr lang="en-US" sz="1200" b="0" dirty="0">
                <a:latin typeface="Arial" panose="020B0604020202020204" pitchFamily="34" charset="0"/>
                <a:cs typeface="Arial" panose="020B0604020202020204" pitchFamily="34" charset="0"/>
              </a:rPr>
              <a:t>Year Built			1945</a:t>
            </a:r>
          </a:p>
          <a:p>
            <a:pPr marL="91440" marR="0" indent="-285750" algn="l" defTabSz="5842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200" b="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Neue"/>
              </a:rPr>
              <a:t>SF GLA			4,200</a:t>
            </a:r>
          </a:p>
          <a:p>
            <a:pPr marL="91440" indent="-285750" algn="l">
              <a:buFont typeface="Arial" panose="020B0604020202020204" pitchFamily="34" charset="0"/>
              <a:buChar char="•"/>
            </a:pPr>
            <a:r>
              <a:rPr kumimoji="0" lang="en-US" sz="1200" b="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Neue"/>
              </a:rPr>
              <a:t>Est. NNN Rent</a:t>
            </a:r>
            <a:r>
              <a:rPr lang="en-US" sz="1200" b="0" dirty="0">
                <a:latin typeface="Arial" panose="020B0604020202020204" pitchFamily="34" charset="0"/>
                <a:cs typeface="Arial" panose="020B0604020202020204" pitchFamily="34" charset="0"/>
              </a:rPr>
              <a:t>		$17-$21</a:t>
            </a:r>
          </a:p>
        </p:txBody>
      </p:sp>
      <p:pic>
        <p:nvPicPr>
          <p:cNvPr id="12" name="Graphic 11" descr="Badge">
            <a:extLst>
              <a:ext uri="{FF2B5EF4-FFF2-40B4-BE49-F238E27FC236}">
                <a16:creationId xmlns:a16="http://schemas.microsoft.com/office/drawing/2014/main" id="{A519896C-ABD7-984C-ABD1-23761DD751C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91165" y="799237"/>
            <a:ext cx="914400" cy="914400"/>
          </a:xfrm>
          <a:prstGeom prst="rect">
            <a:avLst/>
          </a:prstGeom>
        </p:spPr>
      </p:pic>
      <p:pic>
        <p:nvPicPr>
          <p:cNvPr id="24" name="Graphic 23" descr="Badge 3">
            <a:extLst>
              <a:ext uri="{FF2B5EF4-FFF2-40B4-BE49-F238E27FC236}">
                <a16:creationId xmlns:a16="http://schemas.microsoft.com/office/drawing/2014/main" id="{7EF8742B-A5AF-D648-8ADB-BB7C8D4BCBE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720818" y="5125079"/>
            <a:ext cx="914400" cy="914400"/>
          </a:xfrm>
          <a:prstGeom prst="rect">
            <a:avLst/>
          </a:prstGeom>
        </p:spPr>
      </p:pic>
      <p:pic>
        <p:nvPicPr>
          <p:cNvPr id="26" name="Graphic 25" descr="Badge 1">
            <a:extLst>
              <a:ext uri="{FF2B5EF4-FFF2-40B4-BE49-F238E27FC236}">
                <a16:creationId xmlns:a16="http://schemas.microsoft.com/office/drawing/2014/main" id="{CC1BD2B8-E123-3547-A59C-2E9A449AAF4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814437" y="996306"/>
            <a:ext cx="914400" cy="914400"/>
          </a:xfrm>
          <a:prstGeom prst="rect">
            <a:avLst/>
          </a:prstGeom>
        </p:spPr>
      </p:pic>
    </p:spTree>
    <p:extLst>
      <p:ext uri="{BB962C8B-B14F-4D97-AF65-F5344CB8AC3E}">
        <p14:creationId xmlns:p14="http://schemas.microsoft.com/office/powerpoint/2010/main" val="3278710143"/>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AD585A2F-5EF4-BB40-B819-5DADAC78F049}"/>
              </a:ext>
            </a:extLst>
          </p:cNvPr>
          <p:cNvSpPr txBox="1">
            <a:spLocks noGrp="1"/>
          </p:cNvSpPr>
          <p:nvPr>
            <p:ph type="title"/>
          </p:nvPr>
        </p:nvSpPr>
        <p:spPr>
          <a:xfrm>
            <a:off x="274320" y="91440"/>
            <a:ext cx="11099800" cy="929341"/>
          </a:xfrm>
          <a:prstGeom prst="rect">
            <a:avLst/>
          </a:prstGeom>
        </p:spPr>
        <p:txBody>
          <a:bodyPr>
            <a:noAutofit/>
          </a:bodyPr>
          <a:lstStyle/>
          <a:p>
            <a:r>
              <a:rPr lang="en-US" sz="4000" dirty="0">
                <a:latin typeface="+mj-lt"/>
              </a:rPr>
              <a:t>Principal Biography</a:t>
            </a:r>
            <a:br>
              <a:rPr lang="en-US" sz="4400" dirty="0">
                <a:latin typeface="+mj-lt"/>
              </a:rPr>
            </a:br>
            <a:endParaRPr sz="4400" dirty="0">
              <a:latin typeface="+mj-lt"/>
            </a:endParaRPr>
          </a:p>
        </p:txBody>
      </p:sp>
      <p:sp>
        <p:nvSpPr>
          <p:cNvPr id="2" name="Slide Number Placeholder 1">
            <a:extLst>
              <a:ext uri="{FF2B5EF4-FFF2-40B4-BE49-F238E27FC236}">
                <a16:creationId xmlns:a16="http://schemas.microsoft.com/office/drawing/2014/main" id="{BEBE286F-1294-2F4A-9C0E-77791D2D091D}"/>
              </a:ext>
            </a:extLst>
          </p:cNvPr>
          <p:cNvSpPr>
            <a:spLocks noGrp="1"/>
          </p:cNvSpPr>
          <p:nvPr>
            <p:ph type="sldNum" sz="quarter" idx="2"/>
          </p:nvPr>
        </p:nvSpPr>
        <p:spPr/>
        <p:txBody>
          <a:bodyPr/>
          <a:lstStyle/>
          <a:p>
            <a:fld id="{86CB4B4D-7CA3-9044-876B-883B54F8677D}" type="slidenum">
              <a:rPr lang="en-US" smtClean="0"/>
              <a:t>23</a:t>
            </a:fld>
            <a:endParaRPr lang="en-US"/>
          </a:p>
        </p:txBody>
      </p:sp>
      <p:sp>
        <p:nvSpPr>
          <p:cNvPr id="8" name="Rectangle 7">
            <a:extLst>
              <a:ext uri="{FF2B5EF4-FFF2-40B4-BE49-F238E27FC236}">
                <a16:creationId xmlns:a16="http://schemas.microsoft.com/office/drawing/2014/main" id="{99BB0511-8E10-7741-8545-D0927136910B}"/>
              </a:ext>
            </a:extLst>
          </p:cNvPr>
          <p:cNvSpPr/>
          <p:nvPr/>
        </p:nvSpPr>
        <p:spPr>
          <a:xfrm>
            <a:off x="1214851" y="4264047"/>
            <a:ext cx="4440252" cy="3785652"/>
          </a:xfrm>
          <a:prstGeom prst="rect">
            <a:avLst/>
          </a:prstGeom>
        </p:spPr>
        <p:txBody>
          <a:bodyPr wrap="square">
            <a:spAutoFit/>
          </a:bodyPr>
          <a:lstStyle/>
          <a:p>
            <a:pPr algn="just"/>
            <a:endParaRPr lang="en-US" sz="1600" b="0" dirty="0">
              <a:latin typeface="Arial" panose="020B0604020202020204" pitchFamily="34" charset="0"/>
              <a:cs typeface="Arial" panose="020B0604020202020204" pitchFamily="34" charset="0"/>
            </a:endParaRPr>
          </a:p>
          <a:p>
            <a:pPr algn="just"/>
            <a:r>
              <a:rPr lang="en-US" sz="1600" b="0" dirty="0">
                <a:latin typeface="Arial" panose="020B0604020202020204" pitchFamily="34" charset="0"/>
                <a:cs typeface="Arial" panose="020B0604020202020204" pitchFamily="34" charset="0"/>
              </a:rPr>
              <a:t>Recognizing the trend away from home ownership in 2008, Russ wanted to transform the firm into a powerhouse of multifamily development-with a strong focus on upscale suburbs. He approached a family friend for equity and invested a great deal of his own money.  In 2010 Dolce Living Mansfield opened its doors. Since then, Mr. </a:t>
            </a:r>
            <a:r>
              <a:rPr lang="en-US" sz="1600" b="0" dirty="0" err="1">
                <a:latin typeface="Arial" panose="020B0604020202020204" pitchFamily="34" charset="0"/>
                <a:cs typeface="Arial" panose="020B0604020202020204" pitchFamily="34" charset="0"/>
              </a:rPr>
              <a:t>Krivor</a:t>
            </a:r>
            <a:r>
              <a:rPr lang="en-US" sz="1600" b="0" dirty="0">
                <a:latin typeface="Arial" panose="020B0604020202020204" pitchFamily="34" charset="0"/>
                <a:cs typeface="Arial" panose="020B0604020202020204" pitchFamily="34" charset="0"/>
              </a:rPr>
              <a:t> and his companies have constructed nearly 5,000 apartments across the country, targeting high income areas with limited supply across submarkets in Dallas, Houston, Orlando, Minneapolis, and Chicago.</a:t>
            </a:r>
          </a:p>
          <a:p>
            <a:pPr algn="just"/>
            <a:endParaRPr lang="en-US" sz="1600" b="0" dirty="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ABB216C3-CF7D-6047-A44F-5C19D6EF8F0A}"/>
              </a:ext>
            </a:extLst>
          </p:cNvPr>
          <p:cNvSpPr/>
          <p:nvPr/>
        </p:nvSpPr>
        <p:spPr>
          <a:xfrm>
            <a:off x="1214851" y="1202592"/>
            <a:ext cx="4440252" cy="3293209"/>
          </a:xfrm>
          <a:prstGeom prst="rect">
            <a:avLst/>
          </a:prstGeom>
        </p:spPr>
        <p:txBody>
          <a:bodyPr wrap="square">
            <a:spAutoFit/>
          </a:bodyPr>
          <a:lstStyle/>
          <a:p>
            <a:pPr algn="just"/>
            <a:r>
              <a:rPr lang="en-US" sz="1600" b="0" dirty="0">
                <a:latin typeface="Arial" panose="020B0604020202020204" pitchFamily="34" charset="0"/>
                <a:cs typeface="Arial" panose="020B0604020202020204" pitchFamily="34" charset="0"/>
              </a:rPr>
              <a:t>Russ </a:t>
            </a:r>
            <a:r>
              <a:rPr lang="en-US" sz="1600" b="0" dirty="0" err="1">
                <a:latin typeface="Arial" panose="020B0604020202020204" pitchFamily="34" charset="0"/>
                <a:cs typeface="Arial" panose="020B0604020202020204" pitchFamily="34" charset="0"/>
              </a:rPr>
              <a:t>Krivor</a:t>
            </a:r>
            <a:r>
              <a:rPr lang="en-US" sz="1600" b="0" dirty="0">
                <a:latin typeface="Arial" panose="020B0604020202020204" pitchFamily="34" charset="0"/>
                <a:cs typeface="Arial" panose="020B0604020202020204" pitchFamily="34" charset="0"/>
              </a:rPr>
              <a:t> developed an interest in real estate at a young age. Russ spent his teenage summers working at his uncle’s high-rise and commercial construction sites in Chicago. While studying Economics at Northwestern University, he observed an incredible demand for affordable single-family homes in south Florida.  Eager to take advantage of the market opportunity, Russ, founded his own property development company in 2004. The firm initially set out to build 5-10 homes annually. By the end of 2006, they had built and sold over 200 homes.</a:t>
            </a:r>
          </a:p>
        </p:txBody>
      </p:sp>
      <p:pic>
        <p:nvPicPr>
          <p:cNvPr id="5" name="Picture 4" descr="A person wearing a suit and tie smiling at the camera&#10;&#10;Description automatically generated">
            <a:extLst>
              <a:ext uri="{FF2B5EF4-FFF2-40B4-BE49-F238E27FC236}">
                <a16:creationId xmlns:a16="http://schemas.microsoft.com/office/drawing/2014/main" id="{70A87406-50B1-CF48-A79D-985D3E38798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502400" y="885972"/>
            <a:ext cx="4775818" cy="7163727"/>
          </a:xfrm>
          <a:prstGeom prst="rect">
            <a:avLst/>
          </a:prstGeom>
        </p:spPr>
      </p:pic>
    </p:spTree>
    <p:extLst>
      <p:ext uri="{BB962C8B-B14F-4D97-AF65-F5344CB8AC3E}">
        <p14:creationId xmlns:p14="http://schemas.microsoft.com/office/powerpoint/2010/main" val="1423157774"/>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AD585A2F-5EF4-BB40-B819-5DADAC78F049}"/>
              </a:ext>
            </a:extLst>
          </p:cNvPr>
          <p:cNvSpPr txBox="1">
            <a:spLocks noGrp="1"/>
          </p:cNvSpPr>
          <p:nvPr>
            <p:ph type="title"/>
          </p:nvPr>
        </p:nvSpPr>
        <p:spPr>
          <a:xfrm>
            <a:off x="274320" y="91439"/>
            <a:ext cx="11099800" cy="932688"/>
          </a:xfrm>
          <a:prstGeom prst="rect">
            <a:avLst/>
          </a:prstGeom>
        </p:spPr>
        <p:txBody>
          <a:bodyPr>
            <a:noAutofit/>
          </a:bodyPr>
          <a:lstStyle/>
          <a:p>
            <a:r>
              <a:rPr lang="en-US" sz="4000" dirty="0">
                <a:latin typeface="+mj-lt"/>
              </a:rPr>
              <a:t>Executive Team </a:t>
            </a:r>
            <a:br>
              <a:rPr lang="en-US" sz="4400" dirty="0">
                <a:latin typeface="+mj-lt"/>
              </a:rPr>
            </a:br>
            <a:endParaRPr sz="4400" dirty="0">
              <a:latin typeface="+mj-lt"/>
            </a:endParaRPr>
          </a:p>
        </p:txBody>
      </p:sp>
      <p:sp>
        <p:nvSpPr>
          <p:cNvPr id="2" name="Slide Number Placeholder 1">
            <a:extLst>
              <a:ext uri="{FF2B5EF4-FFF2-40B4-BE49-F238E27FC236}">
                <a16:creationId xmlns:a16="http://schemas.microsoft.com/office/drawing/2014/main" id="{BEBE286F-1294-2F4A-9C0E-77791D2D091D}"/>
              </a:ext>
            </a:extLst>
          </p:cNvPr>
          <p:cNvSpPr>
            <a:spLocks noGrp="1"/>
          </p:cNvSpPr>
          <p:nvPr>
            <p:ph type="sldNum" sz="quarter" idx="2"/>
          </p:nvPr>
        </p:nvSpPr>
        <p:spPr/>
        <p:txBody>
          <a:bodyPr/>
          <a:lstStyle/>
          <a:p>
            <a:fld id="{86CB4B4D-7CA3-9044-876B-883B54F8677D}" type="slidenum">
              <a:rPr lang="en-US" smtClean="0"/>
              <a:t>24</a:t>
            </a:fld>
            <a:endParaRPr lang="en-US"/>
          </a:p>
        </p:txBody>
      </p:sp>
      <p:pic>
        <p:nvPicPr>
          <p:cNvPr id="9" name="Picture 8" descr="A person smiling for the camera&#10;&#10;Description automatically generated">
            <a:extLst>
              <a:ext uri="{FF2B5EF4-FFF2-40B4-BE49-F238E27FC236}">
                <a16:creationId xmlns:a16="http://schemas.microsoft.com/office/drawing/2014/main" id="{B2D17004-C292-1549-A51E-2D3FE69FFD9B}"/>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731519" y="958038"/>
            <a:ext cx="1645920" cy="2468880"/>
          </a:xfrm>
          <a:prstGeom prst="rect">
            <a:avLst/>
          </a:prstGeom>
        </p:spPr>
      </p:pic>
      <p:pic>
        <p:nvPicPr>
          <p:cNvPr id="10" name="Picture 9" descr="A person wearing a suit and tie smiling at the camera&#10;&#10;Description automatically generated">
            <a:extLst>
              <a:ext uri="{FF2B5EF4-FFF2-40B4-BE49-F238E27FC236}">
                <a16:creationId xmlns:a16="http://schemas.microsoft.com/office/drawing/2014/main" id="{6812FE0D-7A44-004D-A78F-7E88FB48477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31519" y="3592843"/>
            <a:ext cx="1645920" cy="2468880"/>
          </a:xfrm>
          <a:prstGeom prst="rect">
            <a:avLst/>
          </a:prstGeom>
        </p:spPr>
      </p:pic>
      <p:sp>
        <p:nvSpPr>
          <p:cNvPr id="11" name="Rectangle 10">
            <a:extLst>
              <a:ext uri="{FF2B5EF4-FFF2-40B4-BE49-F238E27FC236}">
                <a16:creationId xmlns:a16="http://schemas.microsoft.com/office/drawing/2014/main" id="{6217DF50-CA2A-734B-A252-719D9C1EF198}"/>
              </a:ext>
            </a:extLst>
          </p:cNvPr>
          <p:cNvSpPr/>
          <p:nvPr/>
        </p:nvSpPr>
        <p:spPr>
          <a:xfrm>
            <a:off x="2552247" y="1057375"/>
            <a:ext cx="10060432" cy="1938992"/>
          </a:xfrm>
          <a:prstGeom prst="rect">
            <a:avLst/>
          </a:prstGeom>
        </p:spPr>
        <p:txBody>
          <a:bodyPr wrap="square">
            <a:spAutoFit/>
          </a:bodyPr>
          <a:lstStyle/>
          <a:p>
            <a:pPr algn="just"/>
            <a:r>
              <a:rPr lang="en-US" sz="1200" dirty="0"/>
              <a:t>Katie Clarke, MBA | VP, Investor Relations and Finance </a:t>
            </a:r>
          </a:p>
          <a:p>
            <a:pPr algn="just"/>
            <a:endParaRPr lang="en-US" sz="1200" b="0" dirty="0"/>
          </a:p>
          <a:p>
            <a:pPr algn="just"/>
            <a:r>
              <a:rPr lang="en-US" sz="1200" b="0" dirty="0"/>
              <a:t>Katie Clarke is Vice President of Investor Relations and Finance at Sovereign Properties where she is responsible for all aspects of Sovereign’s capital raising activities.  Katie manages the firm’s relationships with new and existing debt and equity partners and supports the investment team in identifying, underwriting, and closing new investments.  In addition, Katie is responsible for implementing Sovereign’s Investor and Public Relations strategy, including drafting quarterly newsletters, monthly construction reports, and responding to other ad hoc investor requests.  </a:t>
            </a:r>
          </a:p>
          <a:p>
            <a:pPr algn="just"/>
            <a:endParaRPr lang="en-US" sz="1200" b="0" dirty="0"/>
          </a:p>
          <a:p>
            <a:pPr algn="just"/>
            <a:r>
              <a:rPr lang="en-US" sz="1200" b="0" dirty="0"/>
              <a:t>Prior to joining Sovereign Properties, Katie spent 6 years in an investor relations role at Buckingham Capital Management, a Manhattan-based hedge fund with approximately $700 million in assets under management.  Katie holds a Master’s degree in Business Administration from Fordham University’s Gabelli School of Business and a Bachelor’s degree in Accounting from the University of Delaware.      </a:t>
            </a:r>
          </a:p>
        </p:txBody>
      </p:sp>
      <p:sp>
        <p:nvSpPr>
          <p:cNvPr id="12" name="Rectangle 11">
            <a:extLst>
              <a:ext uri="{FF2B5EF4-FFF2-40B4-BE49-F238E27FC236}">
                <a16:creationId xmlns:a16="http://schemas.microsoft.com/office/drawing/2014/main" id="{647A901C-8A88-164D-AA8F-07AD556887EF}"/>
              </a:ext>
            </a:extLst>
          </p:cNvPr>
          <p:cNvSpPr/>
          <p:nvPr/>
        </p:nvSpPr>
        <p:spPr>
          <a:xfrm>
            <a:off x="2497354" y="3433246"/>
            <a:ext cx="10170217" cy="2123658"/>
          </a:xfrm>
          <a:prstGeom prst="rect">
            <a:avLst/>
          </a:prstGeom>
        </p:spPr>
        <p:txBody>
          <a:bodyPr wrap="square">
            <a:spAutoFit/>
          </a:bodyPr>
          <a:lstStyle/>
          <a:p>
            <a:pPr algn="just"/>
            <a:r>
              <a:rPr lang="en-US" sz="1200" dirty="0"/>
              <a:t>Ryan Lang | VP, Development and Operations</a:t>
            </a:r>
            <a:endParaRPr lang="en-US" sz="1200" b="0" dirty="0"/>
          </a:p>
          <a:p>
            <a:pPr algn="just"/>
            <a:endParaRPr lang="en-US" sz="1200" b="0" dirty="0"/>
          </a:p>
          <a:p>
            <a:pPr algn="just"/>
            <a:r>
              <a:rPr lang="en-US" sz="1200" b="0" dirty="0"/>
              <a:t>Ryan Lang is the Vice President of Development and Operations at Sovereign Properties where he is responsible for all aspects of the development process including land acquisition, planning and design, securing entitlement approvals and building permits, budgeting, underwriting, construction reporting, project close-out and leasing support. Ryan oversees and works closely with the architect, engineers, general contractor, consultants, brokers, and property management team to ensure projects are executed on schedule and within budget. </a:t>
            </a:r>
          </a:p>
          <a:p>
            <a:pPr algn="just"/>
            <a:r>
              <a:rPr lang="en-US" sz="1200" dirty="0">
                <a:latin typeface="Helvetica" pitchFamily="2" charset="0"/>
                <a:ea typeface="Calibri" panose="020F0502020204030204" pitchFamily="34" charset="0"/>
                <a:cs typeface="Times New Roman" panose="02020603050405020304" pitchFamily="18" charset="0"/>
              </a:rPr>
              <a:t> </a:t>
            </a:r>
          </a:p>
          <a:p>
            <a:pPr algn="just"/>
            <a:r>
              <a:rPr lang="en-US" sz="1200" b="0" dirty="0"/>
              <a:t>Prior to joining Sovereign, Ryan spent 8 years in a similar position for </a:t>
            </a:r>
            <a:r>
              <a:rPr lang="en-US" sz="1200" b="0" dirty="0" err="1"/>
              <a:t>Gulfshore</a:t>
            </a:r>
            <a:r>
              <a:rPr lang="en-US" sz="1200" b="0" dirty="0"/>
              <a:t> Development LLC in Naples, FL, where he provided leadership and management oversight for the development of a new luxury waterfront condominium project called Naples </a:t>
            </a:r>
            <a:r>
              <a:rPr lang="en-US" sz="1200" b="0" dirty="0" err="1"/>
              <a:t>Casamore</a:t>
            </a:r>
            <a:r>
              <a:rPr lang="en-US" sz="1200" b="0" dirty="0"/>
              <a:t>. After completion and sellout, with Ryan’s guidance, his development team created a trend defining residence in the ultra affluent Port Royal neighborhood that eclipsed all previous records for spec home sales. Ryan holds his Bachelor’s degree from Georgetown University.   </a:t>
            </a:r>
          </a:p>
        </p:txBody>
      </p:sp>
      <p:sp>
        <p:nvSpPr>
          <p:cNvPr id="13" name="Rectangle 12">
            <a:extLst>
              <a:ext uri="{FF2B5EF4-FFF2-40B4-BE49-F238E27FC236}">
                <a16:creationId xmlns:a16="http://schemas.microsoft.com/office/drawing/2014/main" id="{A764017F-DE9F-E940-8260-DA7728FF0F69}"/>
              </a:ext>
            </a:extLst>
          </p:cNvPr>
          <p:cNvSpPr/>
          <p:nvPr/>
        </p:nvSpPr>
        <p:spPr>
          <a:xfrm>
            <a:off x="2497354" y="5556904"/>
            <a:ext cx="10313521" cy="3139321"/>
          </a:xfrm>
          <a:prstGeom prst="rect">
            <a:avLst/>
          </a:prstGeom>
        </p:spPr>
        <p:txBody>
          <a:bodyPr wrap="square">
            <a:spAutoFit/>
          </a:bodyPr>
          <a:lstStyle/>
          <a:p>
            <a:pPr algn="just"/>
            <a:r>
              <a:rPr lang="en-US" sz="1400" dirty="0"/>
              <a:t>Albert Sardar, Esq. | General Counsel</a:t>
            </a:r>
          </a:p>
          <a:p>
            <a:pPr algn="just"/>
            <a:endParaRPr lang="en-US" sz="1200" dirty="0"/>
          </a:p>
          <a:p>
            <a:pPr algn="just"/>
            <a:r>
              <a:rPr lang="en-US" sz="1200" b="0" dirty="0"/>
              <a:t>Albert Sardar is the General Counsel of Sovereign Properties where he is responsible for all legal matters concerning the firm and its principle, on a broad range of national real estate transactions, ranging from corporate formation and governance, joint ventures, mortgage, mezzanine and construction financing, debt restructurings, acquisitions and dispositions of commercial, residential and mixed-use projects, to construction and leasing.  </a:t>
            </a:r>
          </a:p>
          <a:p>
            <a:pPr algn="just"/>
            <a:r>
              <a:rPr lang="en-US" sz="1200" b="0" dirty="0"/>
              <a:t>Prior to joining Sovereign, Mr. Sardar was a partner at Silverman &amp; Sardar LLP where he developed widespread experience in the area of real estate transactions, specifically with regards to the acquisition, sale and leasing of retail and mixed-use properties, lease restructurings, condominium developments (retail and mixed-use), and counseling clients on lease issues (such as exclusives, radius restrictions, assignment/subletting and "going dark") in anticipation of and during a lease dispute.  Additionally, Mr. Sardar has experience negotiating complex shopping center leases and appearing before various state courts in New York.  Over the years, Mr. Sardar has developed a working relationship with many of the major shopping center developers in the United States.</a:t>
            </a:r>
          </a:p>
          <a:p>
            <a:pPr algn="just"/>
            <a:r>
              <a:rPr lang="en-US" sz="1200" b="0" dirty="0"/>
              <a:t> </a:t>
            </a:r>
          </a:p>
          <a:p>
            <a:pPr algn="just"/>
            <a:r>
              <a:rPr lang="en-US" sz="1200" b="0" dirty="0"/>
              <a:t>Mr. Sardar earned his Juris Doctorate from the Benjamin N. Cardozo School of Law and is admitted to practice law in the states of New York and New Jersey.  </a:t>
            </a:r>
          </a:p>
          <a:p>
            <a:pPr algn="just"/>
            <a:endParaRPr lang="en-US" sz="1400" b="0" dirty="0"/>
          </a:p>
        </p:txBody>
      </p:sp>
      <p:pic>
        <p:nvPicPr>
          <p:cNvPr id="14" name="Picture 13" descr="A person wearing a suit and tie&#10;&#10;Description automatically generated">
            <a:extLst>
              <a:ext uri="{FF2B5EF4-FFF2-40B4-BE49-F238E27FC236}">
                <a16:creationId xmlns:a16="http://schemas.microsoft.com/office/drawing/2014/main" id="{BE2CCE9D-DC26-C744-A44B-78FF0156E5F5}"/>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31518" y="6010982"/>
            <a:ext cx="1645920" cy="2468880"/>
          </a:xfrm>
          <a:prstGeom prst="rect">
            <a:avLst/>
          </a:prstGeom>
        </p:spPr>
      </p:pic>
    </p:spTree>
    <p:extLst>
      <p:ext uri="{BB962C8B-B14F-4D97-AF65-F5344CB8AC3E}">
        <p14:creationId xmlns:p14="http://schemas.microsoft.com/office/powerpoint/2010/main" val="4234764664"/>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AD585A2F-5EF4-BB40-B819-5DADAC78F049}"/>
              </a:ext>
            </a:extLst>
          </p:cNvPr>
          <p:cNvSpPr txBox="1">
            <a:spLocks noGrp="1"/>
          </p:cNvSpPr>
          <p:nvPr>
            <p:ph type="title"/>
          </p:nvPr>
        </p:nvSpPr>
        <p:spPr>
          <a:xfrm>
            <a:off x="274320" y="91440"/>
            <a:ext cx="11099800" cy="929341"/>
          </a:xfrm>
          <a:prstGeom prst="rect">
            <a:avLst/>
          </a:prstGeom>
        </p:spPr>
        <p:txBody>
          <a:bodyPr>
            <a:normAutofit fontScale="90000"/>
          </a:bodyPr>
          <a:lstStyle/>
          <a:p>
            <a:r>
              <a:rPr lang="en-US" sz="4400" dirty="0">
                <a:latin typeface="+mj-lt"/>
              </a:rPr>
              <a:t>Firm History</a:t>
            </a:r>
            <a:br>
              <a:rPr lang="en-US" dirty="0">
                <a:latin typeface="+mj-lt"/>
              </a:rPr>
            </a:br>
            <a:endParaRPr dirty="0">
              <a:latin typeface="+mj-lt"/>
            </a:endParaRPr>
          </a:p>
        </p:txBody>
      </p:sp>
      <p:sp>
        <p:nvSpPr>
          <p:cNvPr id="2" name="Slide Number Placeholder 1">
            <a:extLst>
              <a:ext uri="{FF2B5EF4-FFF2-40B4-BE49-F238E27FC236}">
                <a16:creationId xmlns:a16="http://schemas.microsoft.com/office/drawing/2014/main" id="{BEBE286F-1294-2F4A-9C0E-77791D2D091D}"/>
              </a:ext>
            </a:extLst>
          </p:cNvPr>
          <p:cNvSpPr>
            <a:spLocks noGrp="1"/>
          </p:cNvSpPr>
          <p:nvPr>
            <p:ph type="sldNum" sz="quarter" idx="2"/>
          </p:nvPr>
        </p:nvSpPr>
        <p:spPr/>
        <p:txBody>
          <a:bodyPr/>
          <a:lstStyle/>
          <a:p>
            <a:fld id="{86CB4B4D-7CA3-9044-876B-883B54F8677D}" type="slidenum">
              <a:rPr lang="en-US" smtClean="0"/>
              <a:t>25</a:t>
            </a:fld>
            <a:endParaRPr lang="en-US"/>
          </a:p>
        </p:txBody>
      </p:sp>
      <p:sp>
        <p:nvSpPr>
          <p:cNvPr id="7" name="Rectangle 6">
            <a:extLst>
              <a:ext uri="{FF2B5EF4-FFF2-40B4-BE49-F238E27FC236}">
                <a16:creationId xmlns:a16="http://schemas.microsoft.com/office/drawing/2014/main" id="{A5A93009-764C-0640-B345-A8893DC19097}"/>
              </a:ext>
            </a:extLst>
          </p:cNvPr>
          <p:cNvSpPr/>
          <p:nvPr/>
        </p:nvSpPr>
        <p:spPr>
          <a:xfrm>
            <a:off x="529165" y="1156965"/>
            <a:ext cx="11818133" cy="5016758"/>
          </a:xfrm>
          <a:prstGeom prst="rect">
            <a:avLst/>
          </a:prstGeom>
        </p:spPr>
        <p:txBody>
          <a:bodyPr wrap="square">
            <a:spAutoFit/>
          </a:bodyPr>
          <a:lstStyle/>
          <a:p>
            <a:pPr algn="l"/>
            <a:r>
              <a:rPr lang="en-US" sz="1600" b="0" dirty="0">
                <a:latin typeface="Arial" panose="020B0604020202020204" pitchFamily="34" charset="0"/>
                <a:ea typeface="Helvetica Neue" panose="02000503000000020004" pitchFamily="2" charset="0"/>
                <a:cs typeface="Arial" panose="020B0604020202020204" pitchFamily="34" charset="0"/>
              </a:rPr>
              <a:t>Who We Are: </a:t>
            </a:r>
          </a:p>
          <a:p>
            <a:pPr algn="just"/>
            <a:endParaRPr lang="en-US" sz="1600" b="0" dirty="0">
              <a:latin typeface="Arial" panose="020B0604020202020204" pitchFamily="34" charset="0"/>
              <a:ea typeface="Helvetica Neue" panose="02000503000000020004" pitchFamily="2" charset="0"/>
              <a:cs typeface="Arial" panose="020B0604020202020204" pitchFamily="34" charset="0"/>
            </a:endParaRPr>
          </a:p>
          <a:p>
            <a:pPr algn="just"/>
            <a:r>
              <a:rPr lang="en-US" sz="1600" b="0" dirty="0">
                <a:latin typeface="Arial" panose="020B0604020202020204" pitchFamily="34" charset="0"/>
                <a:cs typeface="Arial" panose="020B0604020202020204" pitchFamily="34" charset="0"/>
              </a:rPr>
              <a:t>Sovereign Properties, led by Russ </a:t>
            </a:r>
            <a:r>
              <a:rPr lang="en-US" sz="1600" b="0" dirty="0" err="1">
                <a:latin typeface="Arial" panose="020B0604020202020204" pitchFamily="34" charset="0"/>
                <a:cs typeface="Arial" panose="020B0604020202020204" pitchFamily="34" charset="0"/>
              </a:rPr>
              <a:t>Krivor</a:t>
            </a:r>
            <a:r>
              <a:rPr lang="en-US" sz="1600" b="0" dirty="0">
                <a:latin typeface="Arial" panose="020B0604020202020204" pitchFamily="34" charset="0"/>
                <a:cs typeface="Arial" panose="020B0604020202020204" pitchFamily="34" charset="0"/>
              </a:rPr>
              <a:t>, is a fully-integrated property development firm in the multifamily arena. Since 2004, principal Russ </a:t>
            </a:r>
            <a:r>
              <a:rPr lang="en-US" sz="1600" b="0" dirty="0" err="1">
                <a:latin typeface="Arial" panose="020B0604020202020204" pitchFamily="34" charset="0"/>
                <a:cs typeface="Arial" panose="020B0604020202020204" pitchFamily="34" charset="0"/>
              </a:rPr>
              <a:t>Krivor</a:t>
            </a:r>
            <a:r>
              <a:rPr lang="en-US" sz="1600" b="0" dirty="0">
                <a:latin typeface="Arial" panose="020B0604020202020204" pitchFamily="34" charset="0"/>
                <a:cs typeface="Arial" panose="020B0604020202020204" pitchFamily="34" charset="0"/>
              </a:rPr>
              <a:t> has been engaged in the concept, development, construction, and project management of income generating real estate in the strongest job-growth markets across the United States. As a result of this conservative approach to real estate, Mr. </a:t>
            </a:r>
            <a:r>
              <a:rPr lang="en-US" sz="1600" b="0" dirty="0" err="1">
                <a:latin typeface="Arial" panose="020B0604020202020204" pitchFamily="34" charset="0"/>
                <a:cs typeface="Arial" panose="020B0604020202020204" pitchFamily="34" charset="0"/>
              </a:rPr>
              <a:t>Krivor</a:t>
            </a:r>
            <a:r>
              <a:rPr lang="en-US" sz="1600" b="0" dirty="0">
                <a:latin typeface="Arial" panose="020B0604020202020204" pitchFamily="34" charset="0"/>
                <a:cs typeface="Arial" panose="020B0604020202020204" pitchFamily="34" charset="0"/>
              </a:rPr>
              <a:t> and Sovereign Properties have been able to assemble over $300 million in equity under management, resulting in nearly 5,000 completed and leased apartments.</a:t>
            </a:r>
          </a:p>
          <a:p>
            <a:pPr algn="just"/>
            <a:endParaRPr lang="en-US" sz="1600" b="0" dirty="0">
              <a:latin typeface="Arial" panose="020B0604020202020204" pitchFamily="34" charset="0"/>
              <a:cs typeface="Arial" panose="020B0604020202020204" pitchFamily="34" charset="0"/>
            </a:endParaRPr>
          </a:p>
          <a:p>
            <a:pPr algn="just"/>
            <a:r>
              <a:rPr lang="en-US" sz="1600" b="0" dirty="0">
                <a:latin typeface="Arial" panose="020B0604020202020204" pitchFamily="34" charset="0"/>
                <a:cs typeface="Arial" panose="020B0604020202020204" pitchFamily="34" charset="0"/>
              </a:rPr>
              <a:t>The Sovereign strategy is twofold: One, we focus on high-growth sunbelt markets where population growth and job-growth continue to significantly outpace the broader United States. Secondly, we construct rental properties for middle-class professionals and charge mid-range rental rates in niche suburbs with top-rated school districts, high median incomes, and difficult zoning (creating barriers to entry for our competitors).</a:t>
            </a:r>
          </a:p>
          <a:p>
            <a:pPr algn="just"/>
            <a:endParaRPr lang="en-US" sz="1600" b="0" dirty="0">
              <a:latin typeface="Arial" panose="020B0604020202020204" pitchFamily="34" charset="0"/>
              <a:cs typeface="Arial" panose="020B0604020202020204" pitchFamily="34" charset="0"/>
            </a:endParaRPr>
          </a:p>
          <a:p>
            <a:pPr algn="just"/>
            <a:r>
              <a:rPr lang="en-US" sz="1600" b="0" dirty="0">
                <a:latin typeface="Arial" panose="020B0604020202020204" pitchFamily="34" charset="0"/>
                <a:cs typeface="Arial" panose="020B0604020202020204" pitchFamily="34" charset="0"/>
              </a:rPr>
              <a:t>We live by the mantra that, “At every income level, the tenant wants to live in a luxurious, comfortable home.” We outfit our reasonably-priced apartment homes with single-family style upgrades like quartz countertops, stainless steel appliances, and solid wood cabinets. Finally, we provide residents with luxurious amenities like resort-style swimming pools, demonstration kitchens and spinning studios.</a:t>
            </a:r>
          </a:p>
          <a:p>
            <a:pPr algn="just"/>
            <a:endParaRPr lang="en-US" sz="1600" b="0" dirty="0">
              <a:latin typeface="Arial" panose="020B0604020202020204" pitchFamily="34" charset="0"/>
              <a:cs typeface="Arial" panose="020B0604020202020204" pitchFamily="34" charset="0"/>
            </a:endParaRPr>
          </a:p>
          <a:p>
            <a:pPr algn="just"/>
            <a:r>
              <a:rPr lang="en-US" sz="1600" b="0" dirty="0">
                <a:latin typeface="Arial" panose="020B0604020202020204" pitchFamily="34" charset="0"/>
                <a:cs typeface="Arial" panose="020B0604020202020204" pitchFamily="34" charset="0"/>
              </a:rPr>
              <a:t>Through our continual focus on pro-forma integrity, market selection, and high quality living spaces, we believe Sovereign’s portfolio of tangible assets will continue to generate positive cash flow and industry-leading returns.</a:t>
            </a:r>
          </a:p>
        </p:txBody>
      </p:sp>
    </p:spTree>
    <p:extLst>
      <p:ext uri="{BB962C8B-B14F-4D97-AF65-F5344CB8AC3E}">
        <p14:creationId xmlns:p14="http://schemas.microsoft.com/office/powerpoint/2010/main" val="3341420528"/>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AD585A2F-5EF4-BB40-B819-5DADAC78F049}"/>
              </a:ext>
            </a:extLst>
          </p:cNvPr>
          <p:cNvSpPr txBox="1">
            <a:spLocks noGrp="1"/>
          </p:cNvSpPr>
          <p:nvPr>
            <p:ph type="title"/>
          </p:nvPr>
        </p:nvSpPr>
        <p:spPr>
          <a:xfrm>
            <a:off x="274320" y="91440"/>
            <a:ext cx="11099800" cy="929341"/>
          </a:xfrm>
          <a:prstGeom prst="rect">
            <a:avLst/>
          </a:prstGeom>
        </p:spPr>
        <p:txBody>
          <a:bodyPr>
            <a:noAutofit/>
          </a:bodyPr>
          <a:lstStyle/>
          <a:p>
            <a:r>
              <a:rPr lang="en-US" sz="4000" dirty="0">
                <a:latin typeface="+mj-lt"/>
              </a:rPr>
              <a:t>Contact</a:t>
            </a:r>
            <a:br>
              <a:rPr lang="en-US" sz="4000" dirty="0">
                <a:latin typeface="+mj-lt"/>
              </a:rPr>
            </a:br>
            <a:endParaRPr sz="4000" dirty="0">
              <a:latin typeface="+mj-lt"/>
            </a:endParaRPr>
          </a:p>
        </p:txBody>
      </p:sp>
      <p:sp>
        <p:nvSpPr>
          <p:cNvPr id="2" name="Slide Number Placeholder 1">
            <a:extLst>
              <a:ext uri="{FF2B5EF4-FFF2-40B4-BE49-F238E27FC236}">
                <a16:creationId xmlns:a16="http://schemas.microsoft.com/office/drawing/2014/main" id="{BEBE286F-1294-2F4A-9C0E-77791D2D091D}"/>
              </a:ext>
            </a:extLst>
          </p:cNvPr>
          <p:cNvSpPr>
            <a:spLocks noGrp="1"/>
          </p:cNvSpPr>
          <p:nvPr>
            <p:ph type="sldNum" sz="quarter" idx="2"/>
          </p:nvPr>
        </p:nvSpPr>
        <p:spPr/>
        <p:txBody>
          <a:bodyPr/>
          <a:lstStyle/>
          <a:p>
            <a:fld id="{86CB4B4D-7CA3-9044-876B-883B54F8677D}" type="slidenum">
              <a:rPr lang="en-US" smtClean="0"/>
              <a:t>26</a:t>
            </a:fld>
            <a:endParaRPr lang="en-US"/>
          </a:p>
        </p:txBody>
      </p:sp>
      <p:sp>
        <p:nvSpPr>
          <p:cNvPr id="7" name="DLC Residential…">
            <a:extLst>
              <a:ext uri="{FF2B5EF4-FFF2-40B4-BE49-F238E27FC236}">
                <a16:creationId xmlns:a16="http://schemas.microsoft.com/office/drawing/2014/main" id="{96CC30C7-1CC0-3A48-9D3B-4E974293AEEA}"/>
              </a:ext>
            </a:extLst>
          </p:cNvPr>
          <p:cNvSpPr txBox="1"/>
          <p:nvPr/>
        </p:nvSpPr>
        <p:spPr>
          <a:xfrm>
            <a:off x="3689430" y="2665628"/>
            <a:ext cx="5737412" cy="1949252"/>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algn="ctr">
              <a:spcBef>
                <a:spcPts val="0"/>
              </a:spcBef>
              <a:defRPr sz="2300" i="0" spc="22">
                <a:latin typeface="Helvetica Neue Thin"/>
                <a:ea typeface="Helvetica Neue Thin"/>
                <a:cs typeface="Helvetica Neue Thin"/>
                <a:sym typeface="Helvetica Neue Thin"/>
              </a:defRPr>
            </a:pPr>
            <a:r>
              <a:rPr lang="en-US" sz="2400" b="1" i="0" spc="300" dirty="0">
                <a:solidFill>
                  <a:srgbClr val="0F406A"/>
                </a:solidFill>
                <a:latin typeface="Arial" panose="020B0604020202020204" pitchFamily="34" charset="0"/>
                <a:ea typeface="Helvetica Neue Thin"/>
                <a:cs typeface="Arial" panose="020B0604020202020204" pitchFamily="34" charset="0"/>
              </a:rPr>
              <a:t>Sovereign</a:t>
            </a:r>
            <a:r>
              <a:rPr lang="en-US" sz="2400" b="1" spc="300" dirty="0">
                <a:latin typeface="Arial" panose="020B0604020202020204" pitchFamily="34" charset="0"/>
                <a:cs typeface="Arial" panose="020B0604020202020204" pitchFamily="34" charset="0"/>
              </a:rPr>
              <a:t> </a:t>
            </a:r>
            <a:r>
              <a:rPr lang="en-US" sz="2400" b="1" spc="300" dirty="0">
                <a:solidFill>
                  <a:srgbClr val="B3B4B3"/>
                </a:solidFill>
                <a:latin typeface="Arial" panose="020B0604020202020204" pitchFamily="34" charset="0"/>
                <a:cs typeface="Arial" panose="020B0604020202020204" pitchFamily="34" charset="0"/>
              </a:rPr>
              <a:t>Properties</a:t>
            </a:r>
            <a:r>
              <a:rPr lang="en-US" sz="2400" spc="300" dirty="0">
                <a:solidFill>
                  <a:srgbClr val="B3B4B3"/>
                </a:solidFill>
                <a:latin typeface="Arial" panose="020B0604020202020204" pitchFamily="34" charset="0"/>
                <a:cs typeface="Arial" panose="020B0604020202020204" pitchFamily="34" charset="0"/>
              </a:rPr>
              <a:t> </a:t>
            </a:r>
          </a:p>
          <a:p>
            <a:pPr algn="ctr">
              <a:spcBef>
                <a:spcPts val="0"/>
              </a:spcBef>
              <a:defRPr sz="2300" i="0" spc="22">
                <a:latin typeface="Helvetica Neue Thin"/>
                <a:ea typeface="Helvetica Neue Thin"/>
                <a:cs typeface="Helvetica Neue Thin"/>
                <a:sym typeface="Helvetica Neue Thin"/>
              </a:defRPr>
            </a:pPr>
            <a:r>
              <a:rPr sz="2400" b="0" dirty="0">
                <a:latin typeface="Arial" panose="020B0604020202020204" pitchFamily="34" charset="0"/>
                <a:cs typeface="Arial" panose="020B0604020202020204" pitchFamily="34" charset="0"/>
              </a:rPr>
              <a:t>950 Third Avenue, Suite </a:t>
            </a:r>
            <a:r>
              <a:rPr lang="en-US" sz="2400" b="0" dirty="0">
                <a:latin typeface="Arial" panose="020B0604020202020204" pitchFamily="34" charset="0"/>
                <a:cs typeface="Arial" panose="020B0604020202020204" pitchFamily="34" charset="0"/>
              </a:rPr>
              <a:t>1902</a:t>
            </a:r>
            <a:endParaRPr sz="2400" b="0" dirty="0">
              <a:latin typeface="Arial" panose="020B0604020202020204" pitchFamily="34" charset="0"/>
              <a:cs typeface="Arial" panose="020B0604020202020204" pitchFamily="34" charset="0"/>
            </a:endParaRPr>
          </a:p>
          <a:p>
            <a:pPr algn="ctr">
              <a:spcBef>
                <a:spcPts val="0"/>
              </a:spcBef>
              <a:defRPr sz="2300" i="0" spc="22">
                <a:latin typeface="Helvetica Neue Thin"/>
                <a:ea typeface="Helvetica Neue Thin"/>
                <a:cs typeface="Helvetica Neue Thin"/>
                <a:sym typeface="Helvetica Neue Thin"/>
              </a:defRPr>
            </a:pPr>
            <a:r>
              <a:rPr sz="2400" b="0" dirty="0">
                <a:latin typeface="Arial" panose="020B0604020202020204" pitchFamily="34" charset="0"/>
                <a:cs typeface="Arial" panose="020B0604020202020204" pitchFamily="34" charset="0"/>
              </a:rPr>
              <a:t>New York, New York 10022</a:t>
            </a:r>
          </a:p>
          <a:p>
            <a:pPr algn="ctr">
              <a:spcBef>
                <a:spcPts val="0"/>
              </a:spcBef>
              <a:defRPr sz="2300" i="0" spc="22">
                <a:latin typeface="Helvetica Neue Thin"/>
                <a:ea typeface="Helvetica Neue Thin"/>
                <a:cs typeface="Helvetica Neue Thin"/>
                <a:sym typeface="Helvetica Neue Thin"/>
              </a:defRPr>
            </a:pPr>
            <a:r>
              <a:rPr sz="2400" b="0" dirty="0">
                <a:latin typeface="Arial" panose="020B0604020202020204" pitchFamily="34" charset="0"/>
                <a:cs typeface="Arial" panose="020B0604020202020204" pitchFamily="34" charset="0"/>
              </a:rPr>
              <a:t>Main: (212) 224-9620</a:t>
            </a:r>
            <a:endParaRPr lang="en-US" sz="2400" b="0" dirty="0">
              <a:latin typeface="Arial" panose="020B0604020202020204" pitchFamily="34" charset="0"/>
              <a:cs typeface="Arial" panose="020B0604020202020204" pitchFamily="34" charset="0"/>
            </a:endParaRPr>
          </a:p>
          <a:p>
            <a:pPr algn="ctr">
              <a:spcBef>
                <a:spcPts val="0"/>
              </a:spcBef>
              <a:defRPr sz="2300" i="0" spc="22">
                <a:latin typeface="Helvetica Neue Thin"/>
                <a:ea typeface="Helvetica Neue Thin"/>
                <a:cs typeface="Helvetica Neue Thin"/>
                <a:sym typeface="Helvetica Neue Thin"/>
              </a:defRPr>
            </a:pPr>
            <a:r>
              <a:rPr lang="en-US" sz="2400" b="0" dirty="0">
                <a:latin typeface="Arial" panose="020B0604020202020204" pitchFamily="34" charset="0"/>
                <a:cs typeface="Arial" panose="020B0604020202020204" pitchFamily="34" charset="0"/>
                <a:hlinkClick r:id="rId2"/>
              </a:rPr>
              <a:t>Rkrivor@sovereignprop.com</a:t>
            </a:r>
            <a:r>
              <a:rPr lang="en-US" sz="2400" b="0" dirty="0">
                <a:latin typeface="Arial" panose="020B0604020202020204" pitchFamily="34" charset="0"/>
                <a:cs typeface="Arial" panose="020B0604020202020204" pitchFamily="34" charset="0"/>
              </a:rPr>
              <a:t> </a:t>
            </a:r>
            <a:endParaRPr sz="2400" b="0" dirty="0">
              <a:latin typeface="Arial" panose="020B0604020202020204" pitchFamily="34" charset="0"/>
              <a:cs typeface="Arial" panose="020B0604020202020204" pitchFamily="34" charset="0"/>
            </a:endParaRPr>
          </a:p>
        </p:txBody>
      </p:sp>
      <p:pic>
        <p:nvPicPr>
          <p:cNvPr id="9" name="Regalia Bella Terra Low Res Club Pix 19.jpg" descr="Regalia Bella Terra Low Res Club Pix 19.jpg">
            <a:extLst>
              <a:ext uri="{FF2B5EF4-FFF2-40B4-BE49-F238E27FC236}">
                <a16:creationId xmlns:a16="http://schemas.microsoft.com/office/drawing/2014/main" id="{6250A18D-05BE-304F-AB9C-DA355C76BC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858" y="5183303"/>
            <a:ext cx="4423284" cy="3225518"/>
          </a:xfrm>
          <a:prstGeom prst="rect">
            <a:avLst/>
          </a:prstGeom>
          <a:ln w="12700">
            <a:miter lim="400000"/>
          </a:ln>
        </p:spPr>
      </p:pic>
      <p:pic>
        <p:nvPicPr>
          <p:cNvPr id="10" name="pasted-image.tiff" descr="pasted-image.tiff">
            <a:extLst>
              <a:ext uri="{FF2B5EF4-FFF2-40B4-BE49-F238E27FC236}">
                <a16:creationId xmlns:a16="http://schemas.microsoft.com/office/drawing/2014/main" id="{9400D570-774D-314E-BD2C-B8A3807AE10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88235" y="5168363"/>
            <a:ext cx="4339801" cy="3240458"/>
          </a:xfrm>
          <a:prstGeom prst="rect">
            <a:avLst/>
          </a:prstGeom>
          <a:ln w="12700">
            <a:miter lim="400000"/>
          </a:ln>
        </p:spPr>
      </p:pic>
      <p:pic>
        <p:nvPicPr>
          <p:cNvPr id="11" name="pasted-image.tiff" descr="pasted-image.tiff">
            <a:extLst>
              <a:ext uri="{FF2B5EF4-FFF2-40B4-BE49-F238E27FC236}">
                <a16:creationId xmlns:a16="http://schemas.microsoft.com/office/drawing/2014/main" id="{9DA95421-0A0D-B44B-937A-24617AED13C9}"/>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8708158" y="5164835"/>
            <a:ext cx="4259915" cy="3256219"/>
          </a:xfrm>
          <a:prstGeom prst="rect">
            <a:avLst/>
          </a:prstGeom>
          <a:ln w="12700">
            <a:miter lim="400000"/>
          </a:ln>
        </p:spPr>
      </p:pic>
    </p:spTree>
    <p:extLst>
      <p:ext uri="{BB962C8B-B14F-4D97-AF65-F5344CB8AC3E}">
        <p14:creationId xmlns:p14="http://schemas.microsoft.com/office/powerpoint/2010/main" val="1857501607"/>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Freeform 49">
            <a:extLst>
              <a:ext uri="{FF2B5EF4-FFF2-40B4-BE49-F238E27FC236}">
                <a16:creationId xmlns:a16="http://schemas.microsoft.com/office/drawing/2014/main" id="{EF9B8DF2-C3F5-49A2-94D2-F7B65A0F1F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161508" y="826537"/>
            <a:ext cx="5843290" cy="8927063"/>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alpha val="80000"/>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10" name="Picture 9">
            <a:extLst>
              <a:ext uri="{FF2B5EF4-FFF2-40B4-BE49-F238E27FC236}">
                <a16:creationId xmlns:a16="http://schemas.microsoft.com/office/drawing/2014/main" id="{D9A80939-7EB5-3144-ABD0-F64F3679ACEF}"/>
              </a:ext>
            </a:extLst>
          </p:cNvPr>
          <p:cNvPicPr>
            <a:picLocks noChangeAspect="1"/>
          </p:cNvPicPr>
          <p:nvPr/>
        </p:nvPicPr>
        <p:blipFill>
          <a:blip r:embed="rId3">
            <a:extLst>
              <a:ext uri="{28A0092B-C50C-407E-A947-70E740481C1C}">
                <a14:useLocalDpi xmlns:a14="http://schemas.microsoft.com/office/drawing/2010/main" val="0"/>
              </a:ext>
            </a:extLst>
          </a:blip>
          <a:srcRect l="31650" r="31650"/>
          <a:stretch/>
        </p:blipFill>
        <p:spPr>
          <a:xfrm>
            <a:off x="7352898" y="1081688"/>
            <a:ext cx="5651928" cy="8671912"/>
          </a:xfrm>
          <a:custGeom>
            <a:avLst/>
            <a:gdLst>
              <a:gd name="connsiteX0" fmla="*/ 3120528 w 5298683"/>
              <a:gd name="connsiteY0" fmla="*/ 0 h 6097438"/>
              <a:gd name="connsiteX1" fmla="*/ 5105473 w 5298683"/>
              <a:gd name="connsiteY1" fmla="*/ 712577 h 6097438"/>
              <a:gd name="connsiteX2" fmla="*/ 5298683 w 5298683"/>
              <a:gd name="connsiteY2" fmla="*/ 888178 h 6097438"/>
              <a:gd name="connsiteX3" fmla="*/ 5298683 w 5298683"/>
              <a:gd name="connsiteY3" fmla="*/ 5352876 h 6097438"/>
              <a:gd name="connsiteX4" fmla="*/ 5105473 w 5298683"/>
              <a:gd name="connsiteY4" fmla="*/ 5528477 h 6097438"/>
              <a:gd name="connsiteX5" fmla="*/ 4335177 w 5298683"/>
              <a:gd name="connsiteY5" fmla="*/ 5995828 h 6097438"/>
              <a:gd name="connsiteX6" fmla="*/ 4057556 w 5298683"/>
              <a:gd name="connsiteY6" fmla="*/ 6097438 h 6097438"/>
              <a:gd name="connsiteX7" fmla="*/ 2183499 w 5298683"/>
              <a:gd name="connsiteY7" fmla="*/ 6097438 h 6097438"/>
              <a:gd name="connsiteX8" fmla="*/ 1905878 w 5298683"/>
              <a:gd name="connsiteY8" fmla="*/ 5995828 h 6097438"/>
              <a:gd name="connsiteX9" fmla="*/ 0 w 5298683"/>
              <a:gd name="connsiteY9" fmla="*/ 3120527 h 6097438"/>
              <a:gd name="connsiteX10" fmla="*/ 3120528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p:spPr>
      </p:pic>
      <p:sp>
        <p:nvSpPr>
          <p:cNvPr id="6" name="Title">
            <a:extLst>
              <a:ext uri="{FF2B5EF4-FFF2-40B4-BE49-F238E27FC236}">
                <a16:creationId xmlns:a16="http://schemas.microsoft.com/office/drawing/2014/main" id="{AD585A2F-5EF4-BB40-B819-5DADAC78F049}"/>
              </a:ext>
            </a:extLst>
          </p:cNvPr>
          <p:cNvSpPr txBox="1">
            <a:spLocks noGrp="1"/>
          </p:cNvSpPr>
          <p:nvPr>
            <p:ph type="title"/>
          </p:nvPr>
        </p:nvSpPr>
        <p:spPr>
          <a:xfrm>
            <a:off x="274320" y="91440"/>
            <a:ext cx="5629155" cy="1885245"/>
          </a:xfrm>
          <a:prstGeom prst="rect">
            <a:avLst/>
          </a:prstGeom>
          <a:ln w="12700">
            <a:miter lim="400000"/>
          </a:ln>
        </p:spPr>
        <p:txBody>
          <a:bodyPr lIns="50800" tIns="50800" rIns="50800" bIns="50800" anchor="t">
            <a:normAutofit/>
          </a:bodyPr>
          <a:lstStyle/>
          <a:p>
            <a:r>
              <a:rPr lang="en-US" sz="4400" dirty="0">
                <a:solidFill>
                  <a:schemeClr val="tx1"/>
                </a:solidFill>
                <a:latin typeface="+mj-lt"/>
              </a:rPr>
              <a:t>Executive Summary</a:t>
            </a:r>
          </a:p>
        </p:txBody>
      </p:sp>
      <p:sp>
        <p:nvSpPr>
          <p:cNvPr id="2" name="Slide Number Placeholder 1">
            <a:extLst>
              <a:ext uri="{FF2B5EF4-FFF2-40B4-BE49-F238E27FC236}">
                <a16:creationId xmlns:a16="http://schemas.microsoft.com/office/drawing/2014/main" id="{24D84761-2C5E-1840-A4CD-64D5949261AF}"/>
              </a:ext>
            </a:extLst>
          </p:cNvPr>
          <p:cNvSpPr>
            <a:spLocks noGrp="1"/>
          </p:cNvSpPr>
          <p:nvPr>
            <p:ph type="sldNum" sz="quarter" idx="2"/>
          </p:nvPr>
        </p:nvSpPr>
        <p:spPr>
          <a:xfrm>
            <a:off x="12419565" y="23130"/>
            <a:ext cx="585216" cy="780288"/>
          </a:xfrm>
          <a:prstGeom prst="ellipse">
            <a:avLst/>
          </a:prstGeom>
          <a:noFill/>
        </p:spPr>
        <p:txBody>
          <a:bodyPr vert="horz" lIns="91440" tIns="45720" rIns="91440" bIns="45720" rtlCol="0" anchor="ctr">
            <a:normAutofit/>
          </a:bodyPr>
          <a:lstStyle/>
          <a:p>
            <a:pPr defTabSz="914400" hangingPunct="1">
              <a:spcAft>
                <a:spcPts val="600"/>
              </a:spcAft>
            </a:pPr>
            <a:r>
              <a:rPr lang="en-US" sz="1900" kern="1200" dirty="0">
                <a:solidFill>
                  <a:srgbClr val="FFFFFF"/>
                </a:solidFill>
                <a:latin typeface="+mn-lt"/>
                <a:ea typeface="+mn-ea"/>
                <a:cs typeface="+mn-cs"/>
              </a:rPr>
              <a:t>3</a:t>
            </a:r>
          </a:p>
        </p:txBody>
      </p:sp>
      <p:sp>
        <p:nvSpPr>
          <p:cNvPr id="3" name="Rectangle 2">
            <a:extLst>
              <a:ext uri="{FF2B5EF4-FFF2-40B4-BE49-F238E27FC236}">
                <a16:creationId xmlns:a16="http://schemas.microsoft.com/office/drawing/2014/main" id="{64B21D43-5201-B144-900B-57407D807428}"/>
              </a:ext>
            </a:extLst>
          </p:cNvPr>
          <p:cNvSpPr/>
          <p:nvPr/>
        </p:nvSpPr>
        <p:spPr>
          <a:xfrm>
            <a:off x="877986" y="1359984"/>
            <a:ext cx="5624414" cy="4525062"/>
          </a:xfrm>
          <a:prstGeom prst="rect">
            <a:avLst/>
          </a:prstGeom>
        </p:spPr>
        <p:txBody>
          <a:bodyPr/>
          <a:lstStyle/>
          <a:p>
            <a:pPr lvl="0" algn="just"/>
            <a:r>
              <a:rPr lang="en-US" sz="1600" b="0" dirty="0">
                <a:solidFill>
                  <a:schemeClr val="tx1"/>
                </a:solidFill>
                <a:latin typeface="Arial" panose="020B0604020202020204" pitchFamily="34" charset="0"/>
                <a:cs typeface="Arial" panose="020B0604020202020204" pitchFamily="34" charset="0"/>
              </a:rPr>
              <a:t>Sovereign Properties has proposed to construct a mixed-use community, comprised of 350 class A residential apartments and 30,000 SF of retail in the Northwood neighborhood of West Palm Beach, FL.  </a:t>
            </a:r>
          </a:p>
          <a:p>
            <a:pPr lvl="0" algn="just"/>
            <a:endParaRPr lang="en-US" sz="1600" b="0" dirty="0">
              <a:solidFill>
                <a:schemeClr val="tx1"/>
              </a:solidFill>
              <a:latin typeface="Arial" panose="020B0604020202020204" pitchFamily="34" charset="0"/>
              <a:cs typeface="Arial" panose="020B0604020202020204" pitchFamily="34" charset="0"/>
            </a:endParaRPr>
          </a:p>
          <a:p>
            <a:pPr lvl="0" algn="just"/>
            <a:r>
              <a:rPr lang="en-US" sz="1600" b="0" dirty="0">
                <a:solidFill>
                  <a:schemeClr val="tx1"/>
                </a:solidFill>
                <a:latin typeface="Arial" panose="020B0604020202020204" pitchFamily="34" charset="0"/>
                <a:cs typeface="Arial" panose="020B0604020202020204" pitchFamily="34" charset="0"/>
              </a:rPr>
              <a:t>The resort style community will be strategically located minutes away from the beach and West Palm’s hip arts and dining district.  </a:t>
            </a:r>
          </a:p>
          <a:p>
            <a:pPr lvl="0" algn="just"/>
            <a:endParaRPr lang="en-US" sz="1600" b="0" dirty="0">
              <a:solidFill>
                <a:schemeClr val="tx1"/>
              </a:solidFill>
              <a:latin typeface="Arial" panose="020B0604020202020204" pitchFamily="34" charset="0"/>
              <a:cs typeface="Arial" panose="020B0604020202020204" pitchFamily="34" charset="0"/>
            </a:endParaRPr>
          </a:p>
          <a:p>
            <a:pPr lvl="0" algn="just"/>
            <a:r>
              <a:rPr lang="en-US" sz="1600" b="0" dirty="0">
                <a:solidFill>
                  <a:schemeClr val="tx1"/>
                </a:solidFill>
                <a:latin typeface="Arial" panose="020B0604020202020204" pitchFamily="34" charset="0"/>
                <a:cs typeface="Arial" panose="020B0604020202020204" pitchFamily="34" charset="0"/>
              </a:rPr>
              <a:t>The project was awarded to the developer by the City of West Palm Beach’s Redevelopment Authority.</a:t>
            </a:r>
          </a:p>
          <a:p>
            <a:pPr lvl="0" algn="just"/>
            <a:endParaRPr lang="en-US" sz="1600" b="0" dirty="0">
              <a:solidFill>
                <a:schemeClr val="tx1"/>
              </a:solidFill>
              <a:latin typeface="Arial" panose="020B0604020202020204" pitchFamily="34" charset="0"/>
              <a:cs typeface="Arial" panose="020B0604020202020204" pitchFamily="34" charset="0"/>
            </a:endParaRPr>
          </a:p>
          <a:p>
            <a:pPr lvl="0" algn="just"/>
            <a:r>
              <a:rPr lang="en-US" sz="1600" b="0" dirty="0">
                <a:solidFill>
                  <a:schemeClr val="tx1"/>
                </a:solidFill>
                <a:latin typeface="Arial" panose="020B0604020202020204" pitchFamily="34" charset="0"/>
                <a:cs typeface="Arial" panose="020B0604020202020204" pitchFamily="34" charset="0"/>
              </a:rPr>
              <a:t>The developer is undergoing the entitlement and site plan approval process with the City’s Planning and Zoning Commission, with construction expected to commence in early 2022. </a:t>
            </a:r>
          </a:p>
          <a:p>
            <a:pPr lvl="0" algn="just"/>
            <a:endParaRPr lang="en-US" sz="16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89496723"/>
      </p:ext>
    </p:extLst>
  </p:cSld>
  <p:clrMapOvr>
    <a:overrideClrMapping bg1="dk1" tx1="lt1" bg2="dk2" tx2="lt2" accent1="accent1" accent2="accent2" accent3="accent3" accent4="accent4" accent5="accent5" accent6="accent6" hlink="hlink" folHlink="folHlink"/>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AD585A2F-5EF4-BB40-B819-5DADAC78F049}"/>
              </a:ext>
            </a:extLst>
          </p:cNvPr>
          <p:cNvSpPr txBox="1">
            <a:spLocks noGrp="1"/>
          </p:cNvSpPr>
          <p:nvPr>
            <p:ph type="title"/>
          </p:nvPr>
        </p:nvSpPr>
        <p:spPr>
          <a:xfrm>
            <a:off x="274320" y="91440"/>
            <a:ext cx="11099800" cy="929341"/>
          </a:xfrm>
          <a:prstGeom prst="rect">
            <a:avLst/>
          </a:prstGeom>
        </p:spPr>
        <p:txBody>
          <a:bodyPr>
            <a:normAutofit/>
          </a:bodyPr>
          <a:lstStyle/>
          <a:p>
            <a:r>
              <a:rPr lang="en-US" sz="4000" dirty="0">
                <a:latin typeface="+mj-lt"/>
              </a:rPr>
              <a:t>Executive Summary</a:t>
            </a:r>
            <a:endParaRPr sz="4000" dirty="0">
              <a:latin typeface="+mj-lt"/>
            </a:endParaRPr>
          </a:p>
        </p:txBody>
      </p:sp>
      <p:sp>
        <p:nvSpPr>
          <p:cNvPr id="2" name="Slide Number Placeholder 1">
            <a:extLst>
              <a:ext uri="{FF2B5EF4-FFF2-40B4-BE49-F238E27FC236}">
                <a16:creationId xmlns:a16="http://schemas.microsoft.com/office/drawing/2014/main" id="{24D84761-2C5E-1840-A4CD-64D5949261AF}"/>
              </a:ext>
            </a:extLst>
          </p:cNvPr>
          <p:cNvSpPr>
            <a:spLocks noGrp="1"/>
          </p:cNvSpPr>
          <p:nvPr>
            <p:ph type="sldNum" sz="quarter" idx="2"/>
          </p:nvPr>
        </p:nvSpPr>
        <p:spPr>
          <a:xfrm>
            <a:off x="12343374" y="254000"/>
            <a:ext cx="216405" cy="348813"/>
          </a:xfrm>
        </p:spPr>
        <p:txBody>
          <a:bodyPr/>
          <a:lstStyle/>
          <a:p>
            <a:fld id="{86CB4B4D-7CA3-9044-876B-883B54F8677D}" type="slidenum">
              <a:rPr lang="en-US" smtClean="0"/>
              <a:t>4</a:t>
            </a:fld>
            <a:endParaRPr lang="en-US"/>
          </a:p>
        </p:txBody>
      </p:sp>
      <p:graphicFrame>
        <p:nvGraphicFramePr>
          <p:cNvPr id="7" name="Table 6">
            <a:extLst>
              <a:ext uri="{FF2B5EF4-FFF2-40B4-BE49-F238E27FC236}">
                <a16:creationId xmlns:a16="http://schemas.microsoft.com/office/drawing/2014/main" id="{CFEC7A31-2627-FC4C-BD53-E4C1DF29DC76}"/>
              </a:ext>
            </a:extLst>
          </p:cNvPr>
          <p:cNvGraphicFramePr>
            <a:graphicFrameLocks noGrp="1"/>
          </p:cNvGraphicFramePr>
          <p:nvPr>
            <p:extLst>
              <p:ext uri="{D42A27DB-BD31-4B8C-83A1-F6EECF244321}">
                <p14:modId xmlns:p14="http://schemas.microsoft.com/office/powerpoint/2010/main" val="4228524823"/>
              </p:ext>
            </p:extLst>
          </p:nvPr>
        </p:nvGraphicFramePr>
        <p:xfrm>
          <a:off x="908170" y="1207698"/>
          <a:ext cx="11099799" cy="4713810"/>
        </p:xfrm>
        <a:graphic>
          <a:graphicData uri="http://schemas.openxmlformats.org/drawingml/2006/table">
            <a:tbl>
              <a:tblPr firstRow="1" bandRow="1">
                <a:noFill/>
                <a:effectLst/>
                <a:tableStyleId>{7E9639D4-E3E2-4D34-9284-5A2195B3D0D7}</a:tableStyleId>
              </a:tblPr>
              <a:tblGrid>
                <a:gridCol w="3215256">
                  <a:extLst>
                    <a:ext uri="{9D8B030D-6E8A-4147-A177-3AD203B41FA5}">
                      <a16:colId xmlns:a16="http://schemas.microsoft.com/office/drawing/2014/main" val="367841831"/>
                    </a:ext>
                  </a:extLst>
                </a:gridCol>
                <a:gridCol w="7884543">
                  <a:extLst>
                    <a:ext uri="{9D8B030D-6E8A-4147-A177-3AD203B41FA5}">
                      <a16:colId xmlns:a16="http://schemas.microsoft.com/office/drawing/2014/main" val="2147045545"/>
                    </a:ext>
                  </a:extLst>
                </a:gridCol>
              </a:tblGrid>
              <a:tr h="814998">
                <a:tc>
                  <a:txBody>
                    <a:bodyPr/>
                    <a:lstStyle/>
                    <a:p>
                      <a:pPr marL="0" marR="0" indent="0" algn="l" defTabSz="584200" latinLnBrk="0">
                        <a:lnSpc>
                          <a:spcPct val="100000"/>
                        </a:lnSpc>
                        <a:spcBef>
                          <a:spcPts val="0"/>
                        </a:spcBef>
                        <a:spcAft>
                          <a:spcPts val="0"/>
                        </a:spcAft>
                        <a:buClrTx/>
                        <a:buSzTx/>
                        <a:buFontTx/>
                        <a:buNone/>
                        <a:tabLst/>
                      </a:pPr>
                      <a:r>
                        <a:rPr lang="en-US" sz="1800" b="1" i="0" u="none" strike="noStrike" cap="none" spc="0" baseline="0" dirty="0">
                          <a:ln>
                            <a:noFill/>
                          </a:ln>
                          <a:solidFill>
                            <a:schemeClr val="tx1"/>
                          </a:solidFill>
                          <a:effectLst/>
                          <a:uFillTx/>
                          <a:latin typeface="Arial" panose="020B0604020202020204" pitchFamily="34" charset="0"/>
                          <a:ea typeface="+mn-ea"/>
                          <a:cs typeface="Arial" panose="020B0604020202020204" pitchFamily="34" charset="0"/>
                          <a:sym typeface="Helvetica Neue Light"/>
                        </a:rPr>
                        <a:t>Project Description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767080" latinLnBrk="0">
                        <a:lnSpc>
                          <a:spcPct val="100000"/>
                        </a:lnSpc>
                        <a:spcBef>
                          <a:spcPts val="0"/>
                        </a:spcBef>
                        <a:spcAft>
                          <a:spcPts val="0"/>
                        </a:spcAft>
                        <a:buClrTx/>
                        <a:buSzTx/>
                        <a:buFontTx/>
                        <a:buNone/>
                        <a:tabLst/>
                      </a:pPr>
                      <a:r>
                        <a:rPr lang="en-US" sz="1800" b="0" i="0" u="none" strike="noStrike" cap="none" spc="0" baseline="0" dirty="0">
                          <a:ln>
                            <a:noFill/>
                          </a:ln>
                          <a:solidFill>
                            <a:schemeClr val="tx1"/>
                          </a:solidFill>
                          <a:effectLst/>
                          <a:uFillTx/>
                          <a:latin typeface="Arial" panose="020B0604020202020204" pitchFamily="34" charset="0"/>
                          <a:ea typeface="Helvetica Neue" panose="02000503000000020004" pitchFamily="2" charset="0"/>
                          <a:cs typeface="Arial" panose="020B0604020202020204" pitchFamily="34" charset="0"/>
                          <a:sym typeface="Helvetica Neue Light"/>
                        </a:rPr>
                        <a:t>Mixed use community with 350 residential apartment units +/- 30,000 SF of retail and 10,000 SF of structured parking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56917396"/>
                  </a:ext>
                </a:extLst>
              </a:tr>
              <a:tr h="649802">
                <a:tc>
                  <a:txBody>
                    <a:bodyPr/>
                    <a:lstStyle/>
                    <a:p>
                      <a:pPr algn="l"/>
                      <a:r>
                        <a:rPr lang="en-US" sz="1800" b="0" i="0" cap="none" spc="0" baseline="0" dirty="0">
                          <a:ln>
                            <a:noFill/>
                          </a:ln>
                          <a:solidFill>
                            <a:schemeClr val="tx1"/>
                          </a:solidFill>
                          <a:effectLst/>
                          <a:latin typeface="Arial" panose="020B0604020202020204" pitchFamily="34" charset="0"/>
                          <a:ea typeface="Helvetica Neue" panose="02000503000000020004" pitchFamily="2" charset="0"/>
                          <a:cs typeface="Arial" panose="020B0604020202020204" pitchFamily="34" charset="0"/>
                        </a:rPr>
                        <a:t>Development Type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defTabSz="767080"/>
                      <a:r>
                        <a:rPr lang="en-US" sz="1800" b="0" i="0" cap="none" spc="0" baseline="0" dirty="0">
                          <a:ln>
                            <a:noFill/>
                          </a:ln>
                          <a:solidFill>
                            <a:schemeClr val="tx1"/>
                          </a:solidFill>
                          <a:effectLst/>
                          <a:latin typeface="Arial" panose="020B0604020202020204" pitchFamily="34" charset="0"/>
                          <a:ea typeface="Helvetica Neue" panose="02000503000000020004" pitchFamily="2" charset="0"/>
                          <a:cs typeface="Arial" panose="020B0604020202020204" pitchFamily="34" charset="0"/>
                        </a:rPr>
                        <a:t>7-story mid-rise construction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54074519"/>
                  </a:ext>
                </a:extLst>
              </a:tr>
              <a:tr h="649802">
                <a:tc>
                  <a:txBody>
                    <a:bodyPr/>
                    <a:lstStyle/>
                    <a:p>
                      <a:pPr algn="l"/>
                      <a:r>
                        <a:rPr lang="en-US" sz="1800" b="1" i="0" u="none" strike="noStrike" cap="none" spc="0" baseline="0" dirty="0">
                          <a:ln>
                            <a:noFill/>
                          </a:ln>
                          <a:solidFill>
                            <a:schemeClr val="tx1"/>
                          </a:solidFill>
                          <a:effectLst/>
                          <a:uFillTx/>
                          <a:latin typeface="Arial" panose="020B0604020202020204" pitchFamily="34" charset="0"/>
                          <a:ea typeface="+mn-ea"/>
                          <a:cs typeface="Arial" panose="020B0604020202020204" pitchFamily="34" charset="0"/>
                          <a:sym typeface="Helvetica Neue Light"/>
                        </a:rPr>
                        <a:t>Project Location </a:t>
                      </a:r>
                      <a:endParaRPr lang="en-US" sz="1800" b="0" i="0" cap="none" spc="0" baseline="0" dirty="0">
                        <a:ln>
                          <a:noFill/>
                        </a:ln>
                        <a:solidFill>
                          <a:schemeClr val="tx1"/>
                        </a:solidFill>
                        <a:effectLst/>
                        <a:latin typeface="Arial" panose="020B0604020202020204" pitchFamily="34" charset="0"/>
                        <a:ea typeface="Helvetica Neue" panose="02000503000000020004" pitchFamily="2"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defTabSz="767080"/>
                      <a:r>
                        <a:rPr lang="en-US" sz="1800" b="0" i="0" cap="none" spc="0" baseline="0" dirty="0">
                          <a:ln>
                            <a:noFill/>
                          </a:ln>
                          <a:solidFill>
                            <a:schemeClr val="tx1"/>
                          </a:solidFill>
                          <a:effectLst/>
                          <a:latin typeface="Arial" panose="020B0604020202020204" pitchFamily="34" charset="0"/>
                          <a:ea typeface="Helvetica Neue" panose="02000503000000020004" pitchFamily="2" charset="0"/>
                          <a:cs typeface="Arial" panose="020B0604020202020204" pitchFamily="34" charset="0"/>
                        </a:rPr>
                        <a:t>2400 Broadway Avenue, West Palm Beach, FL 33407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07187286"/>
                  </a:ext>
                </a:extLst>
              </a:tr>
              <a:tr h="649802">
                <a:tc>
                  <a:txBody>
                    <a:bodyPr/>
                    <a:lstStyle/>
                    <a:p>
                      <a:pPr algn="l"/>
                      <a:r>
                        <a:rPr lang="en-US" sz="1800" b="0" i="0" cap="none" spc="0" baseline="0" dirty="0">
                          <a:ln>
                            <a:noFill/>
                          </a:ln>
                          <a:solidFill>
                            <a:schemeClr val="tx1"/>
                          </a:solidFill>
                          <a:effectLst/>
                          <a:latin typeface="Arial" panose="020B0604020202020204" pitchFamily="34" charset="0"/>
                          <a:ea typeface="Helvetica Neue" panose="02000503000000020004" pitchFamily="2" charset="0"/>
                          <a:cs typeface="Arial" panose="020B0604020202020204" pitchFamily="34" charset="0"/>
                        </a:rPr>
                        <a:t>Loan Amount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defTabSz="767080"/>
                      <a:r>
                        <a:rPr lang="en-US" sz="1800" b="0" i="0" cap="none" spc="0" baseline="0" dirty="0">
                          <a:ln>
                            <a:noFill/>
                          </a:ln>
                          <a:solidFill>
                            <a:schemeClr val="tx1"/>
                          </a:solidFill>
                          <a:effectLst/>
                          <a:latin typeface="Arial" panose="020B0604020202020204" pitchFamily="34" charset="0"/>
                          <a:ea typeface="Helvetica Neue" panose="02000503000000020004" pitchFamily="2" charset="0"/>
                          <a:cs typeface="Arial" panose="020B0604020202020204" pitchFamily="34" charset="0"/>
                        </a:rPr>
                        <a:t>Up to $66,000,000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09748414"/>
                  </a:ext>
                </a:extLst>
              </a:tr>
              <a:tr h="649802">
                <a:tc>
                  <a:txBody>
                    <a:bodyPr/>
                    <a:lstStyle/>
                    <a:p>
                      <a:pPr algn="l"/>
                      <a:r>
                        <a:rPr lang="en-US" sz="1800" b="0" i="0" cap="none" spc="0" baseline="0" dirty="0">
                          <a:ln>
                            <a:noFill/>
                          </a:ln>
                          <a:solidFill>
                            <a:schemeClr val="tx1"/>
                          </a:solidFill>
                          <a:effectLst/>
                          <a:latin typeface="Arial" panose="020B0604020202020204" pitchFamily="34" charset="0"/>
                          <a:ea typeface="Helvetica Neue" panose="02000503000000020004" pitchFamily="2" charset="0"/>
                          <a:cs typeface="Arial" panose="020B0604020202020204" pitchFamily="34" charset="0"/>
                        </a:rPr>
                        <a:t>Equity Raise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defTabSz="767080"/>
                      <a:r>
                        <a:rPr lang="en-US" sz="1800" b="0" i="0" cap="none" spc="0" baseline="0" dirty="0">
                          <a:ln>
                            <a:noFill/>
                          </a:ln>
                          <a:solidFill>
                            <a:schemeClr val="tx1"/>
                          </a:solidFill>
                          <a:effectLst/>
                          <a:latin typeface="Arial" panose="020B0604020202020204" pitchFamily="34" charset="0"/>
                          <a:ea typeface="Helvetica Neue" panose="02000503000000020004" pitchFamily="2" charset="0"/>
                          <a:cs typeface="Arial" panose="020B0604020202020204" pitchFamily="34" charset="0"/>
                        </a:rPr>
                        <a:t>Up to $22,000,000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60321635"/>
                  </a:ext>
                </a:extLst>
              </a:tr>
              <a:tr h="649802">
                <a:tc>
                  <a:txBody>
                    <a:bodyPr/>
                    <a:lstStyle/>
                    <a:p>
                      <a:pPr algn="l"/>
                      <a:r>
                        <a:rPr lang="en-US" sz="1800" b="0" i="0" cap="none" spc="0" baseline="0" dirty="0">
                          <a:ln>
                            <a:noFill/>
                          </a:ln>
                          <a:solidFill>
                            <a:schemeClr val="tx1"/>
                          </a:solidFill>
                          <a:effectLst/>
                          <a:latin typeface="Arial" panose="020B0604020202020204" pitchFamily="34" charset="0"/>
                          <a:ea typeface="Helvetica Neue" panose="02000503000000020004" pitchFamily="2" charset="0"/>
                          <a:cs typeface="Arial" panose="020B0604020202020204" pitchFamily="34" charset="0"/>
                        </a:rPr>
                        <a:t>Construction Period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defTabSz="767080"/>
                      <a:r>
                        <a:rPr lang="en-US" sz="1800" b="0" i="0" cap="none" spc="0" baseline="0" dirty="0">
                          <a:ln>
                            <a:noFill/>
                          </a:ln>
                          <a:solidFill>
                            <a:schemeClr val="tx1"/>
                          </a:solidFill>
                          <a:effectLst/>
                          <a:latin typeface="Arial" panose="020B0604020202020204" pitchFamily="34" charset="0"/>
                          <a:ea typeface="Helvetica Neue" panose="02000503000000020004" pitchFamily="2" charset="0"/>
                          <a:cs typeface="Arial" panose="020B0604020202020204" pitchFamily="34" charset="0"/>
                        </a:rPr>
                        <a:t>22 months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28431409"/>
                  </a:ext>
                </a:extLst>
              </a:tr>
              <a:tr h="649802">
                <a:tc>
                  <a:txBody>
                    <a:bodyPr/>
                    <a:lstStyle/>
                    <a:p>
                      <a:pPr marL="0" marR="0" lvl="0" indent="0" algn="l" defTabSz="584200" eaLnBrk="1" fontAlgn="auto" latinLnBrk="0" hangingPunct="1">
                        <a:lnSpc>
                          <a:spcPct val="100000"/>
                        </a:lnSpc>
                        <a:spcBef>
                          <a:spcPts val="0"/>
                        </a:spcBef>
                        <a:spcAft>
                          <a:spcPts val="0"/>
                        </a:spcAft>
                        <a:buClrTx/>
                        <a:buSzTx/>
                        <a:buFontTx/>
                        <a:buNone/>
                        <a:tabLst/>
                        <a:defRPr/>
                      </a:pPr>
                      <a:r>
                        <a:rPr lang="en-US" sz="1800" b="1" i="0" u="none" strike="noStrike" cap="none" spc="0" baseline="0" dirty="0">
                          <a:ln>
                            <a:noFill/>
                          </a:ln>
                          <a:solidFill>
                            <a:schemeClr val="tx1"/>
                          </a:solidFill>
                          <a:effectLst/>
                          <a:uFillTx/>
                          <a:latin typeface="Arial" panose="020B0604020202020204" pitchFamily="34" charset="0"/>
                          <a:ea typeface="+mn-ea"/>
                          <a:cs typeface="Arial" panose="020B0604020202020204" pitchFamily="34" charset="0"/>
                          <a:sym typeface="Helvetica Neue Light"/>
                        </a:rPr>
                        <a:t>Est. Financing Close Date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defTabSz="767080"/>
                      <a:r>
                        <a:rPr lang="en-US" sz="1800" b="0" i="0" cap="none" spc="0" baseline="0" dirty="0">
                          <a:ln>
                            <a:noFill/>
                          </a:ln>
                          <a:solidFill>
                            <a:schemeClr val="tx1"/>
                          </a:solidFill>
                          <a:effectLst/>
                          <a:latin typeface="Arial" panose="020B0604020202020204" pitchFamily="34" charset="0"/>
                          <a:ea typeface="Helvetica Neue" panose="02000503000000020004" pitchFamily="2" charset="0"/>
                          <a:cs typeface="Arial" panose="020B0604020202020204" pitchFamily="34" charset="0"/>
                        </a:rPr>
                        <a:t>Dec 2021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9985694"/>
                  </a:ext>
                </a:extLst>
              </a:tr>
            </a:tbl>
          </a:graphicData>
        </a:graphic>
      </p:graphicFrame>
    </p:spTree>
    <p:extLst>
      <p:ext uri="{BB962C8B-B14F-4D97-AF65-F5344CB8AC3E}">
        <p14:creationId xmlns:p14="http://schemas.microsoft.com/office/powerpoint/2010/main" val="2462426498"/>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AD585A2F-5EF4-BB40-B819-5DADAC78F049}"/>
              </a:ext>
            </a:extLst>
          </p:cNvPr>
          <p:cNvSpPr txBox="1">
            <a:spLocks noGrp="1"/>
          </p:cNvSpPr>
          <p:nvPr>
            <p:ph type="title"/>
          </p:nvPr>
        </p:nvSpPr>
        <p:spPr>
          <a:xfrm>
            <a:off x="274320" y="91440"/>
            <a:ext cx="11099800" cy="929341"/>
          </a:xfrm>
          <a:prstGeom prst="rect">
            <a:avLst/>
          </a:prstGeom>
        </p:spPr>
        <p:txBody>
          <a:bodyPr>
            <a:normAutofit/>
          </a:bodyPr>
          <a:lstStyle/>
          <a:p>
            <a:r>
              <a:rPr lang="en-US" sz="4000" dirty="0">
                <a:latin typeface="+mj-lt"/>
              </a:rPr>
              <a:t>Location</a:t>
            </a:r>
            <a:endParaRPr sz="4000" dirty="0">
              <a:latin typeface="+mj-lt"/>
            </a:endParaRPr>
          </a:p>
        </p:txBody>
      </p:sp>
      <p:sp>
        <p:nvSpPr>
          <p:cNvPr id="2" name="Slide Number Placeholder 1">
            <a:extLst>
              <a:ext uri="{FF2B5EF4-FFF2-40B4-BE49-F238E27FC236}">
                <a16:creationId xmlns:a16="http://schemas.microsoft.com/office/drawing/2014/main" id="{3978742E-71A5-FC45-9CCB-B0361C55B957}"/>
              </a:ext>
            </a:extLst>
          </p:cNvPr>
          <p:cNvSpPr>
            <a:spLocks noGrp="1"/>
          </p:cNvSpPr>
          <p:nvPr>
            <p:ph type="sldNum" sz="quarter" idx="2"/>
          </p:nvPr>
        </p:nvSpPr>
        <p:spPr/>
        <p:txBody>
          <a:bodyPr/>
          <a:lstStyle/>
          <a:p>
            <a:fld id="{86CB4B4D-7CA3-9044-876B-883B54F8677D}" type="slidenum">
              <a:rPr lang="en-US" smtClean="0"/>
              <a:t>5</a:t>
            </a:fld>
            <a:endParaRPr lang="en-US"/>
          </a:p>
        </p:txBody>
      </p:sp>
      <p:sp>
        <p:nvSpPr>
          <p:cNvPr id="3" name="TextBox 2">
            <a:extLst>
              <a:ext uri="{FF2B5EF4-FFF2-40B4-BE49-F238E27FC236}">
                <a16:creationId xmlns:a16="http://schemas.microsoft.com/office/drawing/2014/main" id="{4AF7ECD3-F20D-9242-839B-BA999B39C60D}"/>
              </a:ext>
            </a:extLst>
          </p:cNvPr>
          <p:cNvSpPr txBox="1"/>
          <p:nvPr/>
        </p:nvSpPr>
        <p:spPr>
          <a:xfrm>
            <a:off x="728524" y="1353917"/>
            <a:ext cx="3312534" cy="42883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just" defTabSz="584200" rtl="0" fontAlgn="auto" latinLnBrk="0" hangingPunct="0">
              <a:lnSpc>
                <a:spcPct val="100000"/>
              </a:lnSpc>
              <a:spcBef>
                <a:spcPts val="0"/>
              </a:spcBef>
              <a:spcAft>
                <a:spcPts val="0"/>
              </a:spcAft>
              <a:buClrTx/>
              <a:buSzTx/>
              <a:buFontTx/>
              <a:buNone/>
              <a:tabLst/>
            </a:pPr>
            <a:r>
              <a:rPr lang="en-US" sz="1600" b="0" dirty="0">
                <a:latin typeface="Arial" panose="020B0604020202020204" pitchFamily="34" charset="0"/>
                <a:cs typeface="Arial" panose="020B0604020202020204" pitchFamily="34" charset="0"/>
              </a:rPr>
              <a:t>Sovereign on Broadway will be located in West Palm Beach, Florida, in the heart of Palm Beach County.   </a:t>
            </a:r>
          </a:p>
          <a:p>
            <a:pPr marL="0" marR="0" indent="0" algn="just" defTabSz="584200" rtl="0" fontAlgn="auto" latinLnBrk="0" hangingPunct="0">
              <a:lnSpc>
                <a:spcPct val="100000"/>
              </a:lnSpc>
              <a:spcBef>
                <a:spcPts val="0"/>
              </a:spcBef>
              <a:spcAft>
                <a:spcPts val="0"/>
              </a:spcAft>
              <a:buClrTx/>
              <a:buSzTx/>
              <a:buFontTx/>
              <a:buNone/>
              <a:tabLst/>
            </a:pPr>
            <a:endParaRPr lang="en-US" sz="1600" b="0" dirty="0">
              <a:latin typeface="Arial" panose="020B0604020202020204" pitchFamily="34" charset="0"/>
              <a:cs typeface="Arial" panose="020B0604020202020204" pitchFamily="34" charset="0"/>
            </a:endParaRPr>
          </a:p>
          <a:p>
            <a:pPr marL="0" marR="0" indent="0" algn="just" defTabSz="584200" rtl="0" fontAlgn="auto" latinLnBrk="0" hangingPunct="0">
              <a:lnSpc>
                <a:spcPct val="100000"/>
              </a:lnSpc>
              <a:spcBef>
                <a:spcPts val="0"/>
              </a:spcBef>
              <a:spcAft>
                <a:spcPts val="0"/>
              </a:spcAft>
              <a:buClrTx/>
              <a:buSzTx/>
              <a:buFontTx/>
              <a:buNone/>
              <a:tabLst/>
            </a:pPr>
            <a:r>
              <a:rPr lang="en-US" sz="1600" b="0" dirty="0">
                <a:latin typeface="Arial" panose="020B0604020202020204" pitchFamily="34" charset="0"/>
                <a:cs typeface="Arial" panose="020B0604020202020204" pitchFamily="34" charset="0"/>
              </a:rPr>
              <a:t>The community will be situated just off of Route 1 and 5 miles from Interstate 95.  </a:t>
            </a:r>
          </a:p>
          <a:p>
            <a:pPr marL="0" marR="0" indent="0" algn="just" defTabSz="584200" rtl="0" fontAlgn="auto" latinLnBrk="0" hangingPunct="0">
              <a:lnSpc>
                <a:spcPct val="100000"/>
              </a:lnSpc>
              <a:spcBef>
                <a:spcPts val="0"/>
              </a:spcBef>
              <a:spcAft>
                <a:spcPts val="0"/>
              </a:spcAft>
              <a:buClrTx/>
              <a:buSzTx/>
              <a:buFontTx/>
              <a:buNone/>
              <a:tabLst/>
            </a:pPr>
            <a:endParaRPr lang="en-US" sz="1600" b="0" dirty="0">
              <a:latin typeface="Arial" panose="020B0604020202020204" pitchFamily="34" charset="0"/>
              <a:cs typeface="Arial" panose="020B0604020202020204" pitchFamily="34" charset="0"/>
            </a:endParaRPr>
          </a:p>
          <a:p>
            <a:pPr marL="0" marR="0" indent="0" algn="just" defTabSz="584200" rtl="0" fontAlgn="auto" latinLnBrk="0" hangingPunct="0">
              <a:lnSpc>
                <a:spcPct val="100000"/>
              </a:lnSpc>
              <a:spcBef>
                <a:spcPts val="0"/>
              </a:spcBef>
              <a:spcAft>
                <a:spcPts val="0"/>
              </a:spcAft>
              <a:buClrTx/>
              <a:buSzTx/>
              <a:buFontTx/>
              <a:buNone/>
              <a:tabLst/>
            </a:pPr>
            <a:r>
              <a:rPr lang="en-US" sz="1600" b="0" dirty="0">
                <a:latin typeface="Arial" panose="020B0604020202020204" pitchFamily="34" charset="0"/>
                <a:cs typeface="Arial" panose="020B0604020202020204" pitchFamily="34" charset="0"/>
              </a:rPr>
              <a:t>In addition, the newly constructed West Palm Beach Brightline Station will offer residents convenient train access to South Florida’s three business districts and is being extended to reach Orlando. </a:t>
            </a:r>
          </a:p>
          <a:p>
            <a:pPr marL="0" marR="0" indent="0" algn="just" defTabSz="584200" rtl="0" fontAlgn="auto" latinLnBrk="0" hangingPunct="0">
              <a:lnSpc>
                <a:spcPct val="100000"/>
              </a:lnSpc>
              <a:spcBef>
                <a:spcPts val="0"/>
              </a:spcBef>
              <a:spcAft>
                <a:spcPts val="0"/>
              </a:spcAft>
              <a:buClrTx/>
              <a:buSzTx/>
              <a:buFontTx/>
              <a:buNone/>
              <a:tabLst/>
            </a:pPr>
            <a:endParaRPr lang="en-US" sz="1600" b="0" dirty="0">
              <a:latin typeface="Arial" panose="020B0604020202020204" pitchFamily="34" charset="0"/>
              <a:cs typeface="Arial" panose="020B0604020202020204" pitchFamily="34" charset="0"/>
            </a:endParaRPr>
          </a:p>
          <a:p>
            <a:pPr marL="0" marR="0" indent="0" algn="just" defTabSz="584200" rtl="0" fontAlgn="auto" latinLnBrk="0" hangingPunct="0">
              <a:lnSpc>
                <a:spcPct val="100000"/>
              </a:lnSpc>
              <a:spcBef>
                <a:spcPts val="0"/>
              </a:spcBef>
              <a:spcAft>
                <a:spcPts val="0"/>
              </a:spcAft>
              <a:buClrTx/>
              <a:buSzTx/>
              <a:buFontTx/>
              <a:buNone/>
              <a:tabLst/>
            </a:pPr>
            <a:endParaRPr lang="en-US" sz="1600" b="0" dirty="0">
              <a:latin typeface="Arial" panose="020B0604020202020204" pitchFamily="34" charset="0"/>
              <a:cs typeface="Arial" panose="020B0604020202020204" pitchFamily="34" charset="0"/>
            </a:endParaRPr>
          </a:p>
        </p:txBody>
      </p:sp>
      <p:pic>
        <p:nvPicPr>
          <p:cNvPr id="9" name="Picture 8" descr="Map&#10;&#10;Description automatically generated">
            <a:extLst>
              <a:ext uri="{FF2B5EF4-FFF2-40B4-BE49-F238E27FC236}">
                <a16:creationId xmlns:a16="http://schemas.microsoft.com/office/drawing/2014/main" id="{EBD0CA87-EA01-D049-B234-29FD31876E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570" y="718670"/>
            <a:ext cx="7727007" cy="7789019"/>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78081258"/>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2C4181-FDD0-FC4E-91B2-EF946EB93112}"/>
              </a:ext>
            </a:extLst>
          </p:cNvPr>
          <p:cNvSpPr>
            <a:spLocks noGrp="1"/>
          </p:cNvSpPr>
          <p:nvPr>
            <p:ph type="sldNum" sz="quarter" idx="2"/>
          </p:nvPr>
        </p:nvSpPr>
        <p:spPr/>
        <p:txBody>
          <a:bodyPr/>
          <a:lstStyle/>
          <a:p>
            <a:fld id="{86CB4B4D-7CA3-9044-876B-883B54F8677D}" type="slidenum">
              <a:rPr lang="en-US" smtClean="0"/>
              <a:pPr/>
              <a:t>6</a:t>
            </a:fld>
            <a:endParaRPr lang="en-US" dirty="0"/>
          </a:p>
        </p:txBody>
      </p:sp>
      <p:sp>
        <p:nvSpPr>
          <p:cNvPr id="3" name="Title 2">
            <a:extLst>
              <a:ext uri="{FF2B5EF4-FFF2-40B4-BE49-F238E27FC236}">
                <a16:creationId xmlns:a16="http://schemas.microsoft.com/office/drawing/2014/main" id="{F4416EB0-ABFB-2C44-AD8C-8864A1FEE964}"/>
              </a:ext>
            </a:extLst>
          </p:cNvPr>
          <p:cNvSpPr>
            <a:spLocks noGrp="1"/>
          </p:cNvSpPr>
          <p:nvPr>
            <p:ph type="title"/>
          </p:nvPr>
        </p:nvSpPr>
        <p:spPr>
          <a:xfrm>
            <a:off x="274320" y="91440"/>
            <a:ext cx="11099801" cy="965200"/>
          </a:xfrm>
          <a:ln w="12700">
            <a:miter lim="400000"/>
          </a:ln>
        </p:spPr>
        <p:txBody>
          <a:bodyPr lIns="50800" tIns="50800" rIns="50800" bIns="50800" anchor="t">
            <a:normAutofit/>
          </a:bodyPr>
          <a:lstStyle/>
          <a:p>
            <a:r>
              <a:rPr lang="en-US" sz="4000" dirty="0">
                <a:latin typeface="+mj-lt"/>
              </a:rPr>
              <a:t>Location</a:t>
            </a:r>
          </a:p>
        </p:txBody>
      </p:sp>
      <p:pic>
        <p:nvPicPr>
          <p:cNvPr id="5" name="Picture 4" descr="Map&#10;&#10;Description automatically generated">
            <a:extLst>
              <a:ext uri="{FF2B5EF4-FFF2-40B4-BE49-F238E27FC236}">
                <a16:creationId xmlns:a16="http://schemas.microsoft.com/office/drawing/2014/main" id="{CC0B15D6-0738-4A46-AF8A-16FA3BCDB9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6696" y="675943"/>
            <a:ext cx="7544881" cy="8401713"/>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Pentagon 8">
            <a:extLst>
              <a:ext uri="{FF2B5EF4-FFF2-40B4-BE49-F238E27FC236}">
                <a16:creationId xmlns:a16="http://schemas.microsoft.com/office/drawing/2014/main" id="{787E2346-1619-4D42-9E36-27648E602DEA}"/>
              </a:ext>
            </a:extLst>
          </p:cNvPr>
          <p:cNvSpPr/>
          <p:nvPr/>
        </p:nvSpPr>
        <p:spPr>
          <a:xfrm>
            <a:off x="511237" y="1164124"/>
            <a:ext cx="4989911" cy="3118803"/>
          </a:xfrm>
          <a:prstGeom prst="homePlate">
            <a:avLst/>
          </a:prstGeom>
          <a:solidFill>
            <a:schemeClr val="tx2">
              <a:lumMod val="20000"/>
              <a:lumOff val="80000"/>
            </a:schemeClr>
          </a:solidFill>
          <a:ln w="12700" cap="flat">
            <a:solidFill>
              <a:srgbClr val="001F5B"/>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1400" b="0" dirty="0">
                <a:latin typeface="Arial" panose="020B0604020202020204" pitchFamily="34" charset="0"/>
                <a:cs typeface="Arial" panose="020B0604020202020204" pitchFamily="34" charset="0"/>
              </a:rPr>
              <a:t>Driving Distance</a:t>
            </a:r>
          </a:p>
          <a:p>
            <a:endParaRPr lang="en-US" sz="1400" b="0" dirty="0">
              <a:latin typeface="Arial" panose="020B0604020202020204" pitchFamily="34" charset="0"/>
              <a:cs typeface="Arial" panose="020B0604020202020204" pitchFamily="34" charset="0"/>
            </a:endParaRPr>
          </a:p>
          <a:p>
            <a:pPr marL="285750" indent="-285750" algn="l">
              <a:lnSpc>
                <a:spcPct val="200000"/>
              </a:lnSpc>
              <a:buFont typeface="Arial" panose="020B0604020202020204" pitchFamily="34" charset="0"/>
              <a:buChar char="•"/>
            </a:pPr>
            <a:r>
              <a:rPr lang="en-US" sz="1400" b="0" dirty="0">
                <a:latin typeface="Arial" panose="020B0604020202020204" pitchFamily="34" charset="0"/>
                <a:cs typeface="Arial" panose="020B0604020202020204" pitchFamily="34" charset="0"/>
              </a:rPr>
              <a:t>Brightline Rail Station | 2.0 mi </a:t>
            </a:r>
          </a:p>
          <a:p>
            <a:pPr marL="285750" indent="-285750" algn="l">
              <a:lnSpc>
                <a:spcPct val="200000"/>
              </a:lnSpc>
              <a:buFont typeface="Arial" panose="020B0604020202020204" pitchFamily="34" charset="0"/>
              <a:buChar char="•"/>
            </a:pPr>
            <a:r>
              <a:rPr lang="en-US" sz="1400" b="0" dirty="0">
                <a:latin typeface="Arial" panose="020B0604020202020204" pitchFamily="34" charset="0"/>
                <a:cs typeface="Arial" panose="020B0604020202020204" pitchFamily="34" charset="0"/>
              </a:rPr>
              <a:t>Saint Mary’s Medical Center | 2.7 mi </a:t>
            </a:r>
          </a:p>
          <a:p>
            <a:pPr marL="285750" indent="-285750" algn="l">
              <a:lnSpc>
                <a:spcPct val="200000"/>
              </a:lnSpc>
              <a:buFont typeface="Arial" panose="020B0604020202020204" pitchFamily="34" charset="0"/>
              <a:buChar char="•"/>
            </a:pPr>
            <a:r>
              <a:rPr lang="en-US" sz="1400" b="0" dirty="0">
                <a:latin typeface="Arial" panose="020B0604020202020204" pitchFamily="34" charset="0"/>
                <a:cs typeface="Arial" panose="020B0604020202020204" pitchFamily="34" charset="0"/>
              </a:rPr>
              <a:t>The Breakers Palm Beach | 2.8 mi</a:t>
            </a:r>
          </a:p>
          <a:p>
            <a:pPr marL="285750" indent="-285750" algn="l">
              <a:lnSpc>
                <a:spcPct val="200000"/>
              </a:lnSpc>
              <a:buFont typeface="Arial" panose="020B0604020202020204" pitchFamily="34" charset="0"/>
              <a:buChar char="•"/>
            </a:pPr>
            <a:r>
              <a:rPr lang="en-US" sz="1400" b="0" dirty="0">
                <a:latin typeface="Arial" panose="020B0604020202020204" pitchFamily="34" charset="0"/>
                <a:cs typeface="Arial" panose="020B0604020202020204" pitchFamily="34" charset="0"/>
              </a:rPr>
              <a:t>Palm Beach Outlets | 2.9 mi</a:t>
            </a:r>
          </a:p>
          <a:p>
            <a:pPr marL="285750" indent="-285750" algn="l">
              <a:lnSpc>
                <a:spcPct val="200000"/>
              </a:lnSpc>
              <a:buFont typeface="Arial" panose="020B0604020202020204" pitchFamily="34" charset="0"/>
              <a:buChar char="•"/>
            </a:pPr>
            <a:r>
              <a:rPr lang="en-US" sz="1400" b="0" dirty="0">
                <a:latin typeface="Arial" panose="020B0604020202020204" pitchFamily="34" charset="0"/>
                <a:cs typeface="Arial" panose="020B0604020202020204" pitchFamily="34" charset="0"/>
              </a:rPr>
              <a:t>Palm Beach Int’l Airport | 5.8 mi</a:t>
            </a:r>
          </a:p>
          <a:p>
            <a:pPr marL="285750" indent="-285750" algn="l">
              <a:lnSpc>
                <a:spcPct val="200000"/>
              </a:lnSpc>
              <a:buFont typeface="Arial" panose="020B0604020202020204" pitchFamily="34" charset="0"/>
              <a:buChar char="•"/>
            </a:pPr>
            <a:r>
              <a:rPr lang="en-US" sz="1400" b="0" dirty="0">
                <a:latin typeface="Arial" panose="020B0604020202020204" pitchFamily="34" charset="0"/>
                <a:cs typeface="Arial" panose="020B0604020202020204" pitchFamily="34" charset="0"/>
              </a:rPr>
              <a:t>Trump Int’l Golf Club | 7.2 mi</a:t>
            </a:r>
            <a:endParaRPr lang="en-US" sz="1400" b="0" dirty="0">
              <a:latin typeface="Arial" panose="020B0604020202020204" pitchFamily="34" charset="0"/>
              <a:cs typeface="Arial" panose="020B0604020202020204" pitchFamily="34" charset="0"/>
              <a:sym typeface="Helvetica Neue Medium"/>
            </a:endParaRPr>
          </a:p>
        </p:txBody>
      </p:sp>
    </p:spTree>
    <p:extLst>
      <p:ext uri="{BB962C8B-B14F-4D97-AF65-F5344CB8AC3E}">
        <p14:creationId xmlns:p14="http://schemas.microsoft.com/office/powerpoint/2010/main" val="176105089"/>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2C4181-FDD0-FC4E-91B2-EF946EB93112}"/>
              </a:ext>
            </a:extLst>
          </p:cNvPr>
          <p:cNvSpPr>
            <a:spLocks noGrp="1"/>
          </p:cNvSpPr>
          <p:nvPr>
            <p:ph type="sldNum" sz="quarter" idx="2"/>
          </p:nvPr>
        </p:nvSpPr>
        <p:spPr/>
        <p:txBody>
          <a:bodyPr/>
          <a:lstStyle/>
          <a:p>
            <a:fld id="{86CB4B4D-7CA3-9044-876B-883B54F8677D}" type="slidenum">
              <a:rPr lang="en-US" smtClean="0"/>
              <a:pPr/>
              <a:t>7</a:t>
            </a:fld>
            <a:endParaRPr lang="en-US" dirty="0"/>
          </a:p>
        </p:txBody>
      </p:sp>
      <p:sp>
        <p:nvSpPr>
          <p:cNvPr id="3" name="Title 2">
            <a:extLst>
              <a:ext uri="{FF2B5EF4-FFF2-40B4-BE49-F238E27FC236}">
                <a16:creationId xmlns:a16="http://schemas.microsoft.com/office/drawing/2014/main" id="{F4416EB0-ABFB-2C44-AD8C-8864A1FEE964}"/>
              </a:ext>
            </a:extLst>
          </p:cNvPr>
          <p:cNvSpPr>
            <a:spLocks noGrp="1"/>
          </p:cNvSpPr>
          <p:nvPr>
            <p:ph type="title"/>
          </p:nvPr>
        </p:nvSpPr>
        <p:spPr>
          <a:xfrm>
            <a:off x="274320" y="91440"/>
            <a:ext cx="11099801" cy="965200"/>
          </a:xfrm>
        </p:spPr>
        <p:txBody>
          <a:bodyPr>
            <a:normAutofit/>
          </a:bodyPr>
          <a:lstStyle/>
          <a:p>
            <a:r>
              <a:rPr lang="en-US" sz="4000" dirty="0">
                <a:latin typeface="+mj-lt"/>
              </a:rPr>
              <a:t>Location</a:t>
            </a:r>
          </a:p>
        </p:txBody>
      </p:sp>
      <p:sp>
        <p:nvSpPr>
          <p:cNvPr id="4" name="Rectangle 3">
            <a:extLst>
              <a:ext uri="{FF2B5EF4-FFF2-40B4-BE49-F238E27FC236}">
                <a16:creationId xmlns:a16="http://schemas.microsoft.com/office/drawing/2014/main" id="{6DE61DAA-12AE-0149-9D5C-38B906D0C128}"/>
              </a:ext>
            </a:extLst>
          </p:cNvPr>
          <p:cNvSpPr/>
          <p:nvPr/>
        </p:nvSpPr>
        <p:spPr>
          <a:xfrm>
            <a:off x="786263" y="757382"/>
            <a:ext cx="10549747" cy="2308324"/>
          </a:xfrm>
          <a:prstGeom prst="rect">
            <a:avLst/>
          </a:prstGeom>
        </p:spPr>
        <p:txBody>
          <a:bodyPr wrap="square">
            <a:spAutoFit/>
          </a:bodyPr>
          <a:lstStyle/>
          <a:p>
            <a:pPr algn="just"/>
            <a:r>
              <a:rPr lang="en-US" sz="1600" b="0" dirty="0">
                <a:latin typeface="Arial" panose="020B0604020202020204" pitchFamily="34" charset="0"/>
                <a:cs typeface="Arial" panose="020B0604020202020204" pitchFamily="34" charset="0"/>
              </a:rPr>
              <a:t>Most of West Palm Beach’s apartment construction in recent years has taken place in the central business district through high-end, mixed-use projects. The Northwood district sits just north of West Palm Beach’s downtown and has received significant support from the city for redevelopment. The city plans to invest $8 million to rejuvenate Curie Park, to the west of Sovereign at Broadway.  In addition, the Community Redevelopment Agency unanimously approved plans for at least 3 office towers expected to be built over the next 3 years, in addition to a high-rise residential complex. </a:t>
            </a:r>
          </a:p>
          <a:p>
            <a:pPr algn="just"/>
            <a:endParaRPr lang="en-US" sz="1600" b="0" dirty="0">
              <a:latin typeface="Arial" panose="020B0604020202020204" pitchFamily="34" charset="0"/>
              <a:cs typeface="Arial" panose="020B0604020202020204" pitchFamily="34" charset="0"/>
            </a:endParaRPr>
          </a:p>
          <a:p>
            <a:pPr algn="just"/>
            <a:r>
              <a:rPr lang="en-US" sz="1600" b="0" dirty="0">
                <a:latin typeface="Arial" panose="020B0604020202020204" pitchFamily="34" charset="0"/>
                <a:cs typeface="Arial" panose="020B0604020202020204" pitchFamily="34" charset="0"/>
              </a:rPr>
              <a:t>This region will be attractive to residents who want to live near downtown but avoid the 7% rent premiums commanded from properties in the central business district.  </a:t>
            </a:r>
          </a:p>
        </p:txBody>
      </p:sp>
      <p:pic>
        <p:nvPicPr>
          <p:cNvPr id="10" name="Picture 9" descr="A close up of a busy city street&#10;&#10;Description automatically generated">
            <a:extLst>
              <a:ext uri="{FF2B5EF4-FFF2-40B4-BE49-F238E27FC236}">
                <a16:creationId xmlns:a16="http://schemas.microsoft.com/office/drawing/2014/main" id="{2572F510-DC93-264F-8E57-3AA01DB7D8B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786263" y="3093416"/>
            <a:ext cx="10549747" cy="5324168"/>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86707346"/>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2C4181-FDD0-FC4E-91B2-EF946EB93112}"/>
              </a:ext>
            </a:extLst>
          </p:cNvPr>
          <p:cNvSpPr>
            <a:spLocks noGrp="1"/>
          </p:cNvSpPr>
          <p:nvPr>
            <p:ph type="sldNum" sz="quarter" idx="2"/>
          </p:nvPr>
        </p:nvSpPr>
        <p:spPr/>
        <p:txBody>
          <a:bodyPr/>
          <a:lstStyle/>
          <a:p>
            <a:fld id="{86CB4B4D-7CA3-9044-876B-883B54F8677D}" type="slidenum">
              <a:rPr lang="en-US" smtClean="0"/>
              <a:pPr/>
              <a:t>8</a:t>
            </a:fld>
            <a:endParaRPr lang="en-US" dirty="0"/>
          </a:p>
        </p:txBody>
      </p:sp>
      <p:sp>
        <p:nvSpPr>
          <p:cNvPr id="3" name="Title 2">
            <a:extLst>
              <a:ext uri="{FF2B5EF4-FFF2-40B4-BE49-F238E27FC236}">
                <a16:creationId xmlns:a16="http://schemas.microsoft.com/office/drawing/2014/main" id="{F4416EB0-ABFB-2C44-AD8C-8864A1FEE964}"/>
              </a:ext>
            </a:extLst>
          </p:cNvPr>
          <p:cNvSpPr>
            <a:spLocks noGrp="1"/>
          </p:cNvSpPr>
          <p:nvPr>
            <p:ph type="title"/>
          </p:nvPr>
        </p:nvSpPr>
        <p:spPr>
          <a:xfrm>
            <a:off x="274320" y="91440"/>
            <a:ext cx="11099801" cy="965200"/>
          </a:xfrm>
        </p:spPr>
        <p:txBody>
          <a:bodyPr>
            <a:normAutofit/>
          </a:bodyPr>
          <a:lstStyle/>
          <a:p>
            <a:r>
              <a:rPr lang="en-US" sz="4000" dirty="0">
                <a:latin typeface="+mj-lt"/>
              </a:rPr>
              <a:t>Location</a:t>
            </a:r>
          </a:p>
        </p:txBody>
      </p:sp>
      <p:sp>
        <p:nvSpPr>
          <p:cNvPr id="4" name="Rectangle 3">
            <a:extLst>
              <a:ext uri="{FF2B5EF4-FFF2-40B4-BE49-F238E27FC236}">
                <a16:creationId xmlns:a16="http://schemas.microsoft.com/office/drawing/2014/main" id="{6DE61DAA-12AE-0149-9D5C-38B906D0C128}"/>
              </a:ext>
            </a:extLst>
          </p:cNvPr>
          <p:cNvSpPr/>
          <p:nvPr/>
        </p:nvSpPr>
        <p:spPr>
          <a:xfrm>
            <a:off x="666426" y="965200"/>
            <a:ext cx="3270381" cy="4031873"/>
          </a:xfrm>
          <a:prstGeom prst="rect">
            <a:avLst/>
          </a:prstGeom>
        </p:spPr>
        <p:txBody>
          <a:bodyPr wrap="square">
            <a:spAutoFit/>
          </a:bodyPr>
          <a:lstStyle/>
          <a:p>
            <a:pPr algn="just"/>
            <a:r>
              <a:rPr lang="en-US" sz="1600" b="0" dirty="0">
                <a:latin typeface="Arial" panose="020B0604020202020204" pitchFamily="34" charset="0"/>
                <a:cs typeface="Arial" panose="020B0604020202020204" pitchFamily="34" charset="0"/>
              </a:rPr>
              <a:t>Most of West Palm Beach’s apartment construction in recent years has taken place in the central business district. The Northwood district sits just north of West Palm Beach’s downtown.  This region will be attractive to residents who want to live near, but not in, downtown.  </a:t>
            </a:r>
          </a:p>
          <a:p>
            <a:pPr algn="just"/>
            <a:endParaRPr lang="en-US" sz="1600" b="0" dirty="0">
              <a:latin typeface="Arial" panose="020B0604020202020204" pitchFamily="34" charset="0"/>
              <a:cs typeface="Arial" panose="020B0604020202020204" pitchFamily="34" charset="0"/>
            </a:endParaRPr>
          </a:p>
          <a:p>
            <a:pPr algn="just"/>
            <a:r>
              <a:rPr lang="en-US" sz="1600" b="0" dirty="0">
                <a:latin typeface="Arial" panose="020B0604020202020204" pitchFamily="34" charset="0"/>
                <a:cs typeface="Arial" panose="020B0604020202020204" pitchFamily="34" charset="0"/>
              </a:rPr>
              <a:t>There are only 3 apartment communities within a 5-mile radius of our site, with the newest delivery of Oversea at Flagler Banyan Square, closer to the CBD. </a:t>
            </a:r>
          </a:p>
        </p:txBody>
      </p:sp>
      <p:pic>
        <p:nvPicPr>
          <p:cNvPr id="6" name="Picture 5" descr="Map&#10;&#10;Description automatically generated">
            <a:extLst>
              <a:ext uri="{FF2B5EF4-FFF2-40B4-BE49-F238E27FC236}">
                <a16:creationId xmlns:a16="http://schemas.microsoft.com/office/drawing/2014/main" id="{73A48CE4-3431-9F4F-9259-B72A91E1FB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22360" y="965200"/>
            <a:ext cx="8329217" cy="7013677"/>
          </a:xfrm>
          <a:prstGeom prst="rect">
            <a:avLst/>
          </a:prstGeom>
          <a:ln>
            <a:solidFill>
              <a:srgbClr val="001F5B"/>
            </a:solidFill>
          </a:ln>
        </p:spPr>
      </p:pic>
    </p:spTree>
    <p:extLst>
      <p:ext uri="{BB962C8B-B14F-4D97-AF65-F5344CB8AC3E}">
        <p14:creationId xmlns:p14="http://schemas.microsoft.com/office/powerpoint/2010/main" val="2529369025"/>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Florida Atlantic University - Wikipedia">
            <a:extLst>
              <a:ext uri="{FF2B5EF4-FFF2-40B4-BE49-F238E27FC236}">
                <a16:creationId xmlns:a16="http://schemas.microsoft.com/office/drawing/2014/main" id="{1B235EC6-8019-5B46-88C5-C144ABB79F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871" y="6370283"/>
            <a:ext cx="1563624" cy="1563624"/>
          </a:xfrm>
          <a:prstGeom prst="rect">
            <a:avLst/>
          </a:prstGeom>
          <a:noFill/>
          <a:extLst>
            <a:ext uri="{909E8E84-426E-40DD-AFC4-6F175D3DCCD1}">
              <a14:hiddenFill xmlns:a14="http://schemas.microsoft.com/office/drawing/2010/main">
                <a:solidFill>
                  <a:srgbClr val="FFFFFF"/>
                </a:solidFill>
              </a14:hiddenFill>
            </a:ext>
          </a:extLst>
        </p:spPr>
      </p:pic>
      <p:sp>
        <p:nvSpPr>
          <p:cNvPr id="6" name="Title">
            <a:extLst>
              <a:ext uri="{FF2B5EF4-FFF2-40B4-BE49-F238E27FC236}">
                <a16:creationId xmlns:a16="http://schemas.microsoft.com/office/drawing/2014/main" id="{AD585A2F-5EF4-BB40-B819-5DADAC78F049}"/>
              </a:ext>
            </a:extLst>
          </p:cNvPr>
          <p:cNvSpPr txBox="1">
            <a:spLocks noGrp="1"/>
          </p:cNvSpPr>
          <p:nvPr>
            <p:ph type="title"/>
          </p:nvPr>
        </p:nvSpPr>
        <p:spPr>
          <a:xfrm>
            <a:off x="274320" y="91440"/>
            <a:ext cx="11099800" cy="929341"/>
          </a:xfrm>
          <a:prstGeom prst="rect">
            <a:avLst/>
          </a:prstGeom>
        </p:spPr>
        <p:txBody>
          <a:bodyPr>
            <a:normAutofit fontScale="90000"/>
          </a:bodyPr>
          <a:lstStyle/>
          <a:p>
            <a:r>
              <a:rPr lang="en-US" sz="4400" dirty="0">
                <a:latin typeface="+mj-lt"/>
              </a:rPr>
              <a:t>Major Employers</a:t>
            </a:r>
            <a:br>
              <a:rPr lang="en-US" sz="1600" dirty="0"/>
            </a:br>
            <a:r>
              <a:rPr lang="en-US" sz="1800" dirty="0"/>
              <a:t>Top 10 by Employee Count</a:t>
            </a:r>
            <a:endParaRPr sz="1300" dirty="0"/>
          </a:p>
        </p:txBody>
      </p:sp>
      <p:sp>
        <p:nvSpPr>
          <p:cNvPr id="2" name="Slide Number Placeholder 1">
            <a:extLst>
              <a:ext uri="{FF2B5EF4-FFF2-40B4-BE49-F238E27FC236}">
                <a16:creationId xmlns:a16="http://schemas.microsoft.com/office/drawing/2014/main" id="{3978742E-71A5-FC45-9CCB-B0361C55B957}"/>
              </a:ext>
            </a:extLst>
          </p:cNvPr>
          <p:cNvSpPr>
            <a:spLocks noGrp="1"/>
          </p:cNvSpPr>
          <p:nvPr>
            <p:ph type="sldNum" sz="quarter" idx="2"/>
          </p:nvPr>
        </p:nvSpPr>
        <p:spPr/>
        <p:txBody>
          <a:bodyPr/>
          <a:lstStyle/>
          <a:p>
            <a:fld id="{86CB4B4D-7CA3-9044-876B-883B54F8677D}" type="slidenum">
              <a:rPr lang="en-US" smtClean="0"/>
              <a:t>9</a:t>
            </a:fld>
            <a:endParaRPr lang="en-US"/>
          </a:p>
        </p:txBody>
      </p:sp>
      <p:sp>
        <p:nvSpPr>
          <p:cNvPr id="3" name="TextBox 2">
            <a:extLst>
              <a:ext uri="{FF2B5EF4-FFF2-40B4-BE49-F238E27FC236}">
                <a16:creationId xmlns:a16="http://schemas.microsoft.com/office/drawing/2014/main" id="{D807F9BC-D468-D243-92BE-48A50D97458D}"/>
              </a:ext>
            </a:extLst>
          </p:cNvPr>
          <p:cNvSpPr txBox="1"/>
          <p:nvPr/>
        </p:nvSpPr>
        <p:spPr>
          <a:xfrm>
            <a:off x="1516568" y="1183341"/>
            <a:ext cx="11556999" cy="67505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457200" indent="-457200" algn="l">
              <a:lnSpc>
                <a:spcPct val="200000"/>
              </a:lnSpc>
              <a:buFont typeface="+mj-lt"/>
              <a:buAutoNum type="arabicPeriod"/>
            </a:pPr>
            <a:r>
              <a:rPr lang="en-US" sz="1800" b="0" dirty="0">
                <a:latin typeface="Arial" panose="020B0604020202020204" pitchFamily="34" charset="0"/>
                <a:cs typeface="Arial" panose="020B0604020202020204" pitchFamily="34" charset="0"/>
              </a:rPr>
              <a:t>Palm Beach County School District 					22,049 employees (Education) </a:t>
            </a:r>
          </a:p>
          <a:p>
            <a:pPr marL="457200" indent="-457200" algn="l">
              <a:lnSpc>
                <a:spcPct val="200000"/>
              </a:lnSpc>
              <a:buFont typeface="+mj-lt"/>
              <a:buAutoNum type="arabicPeriod"/>
            </a:pPr>
            <a:r>
              <a:rPr lang="en-US" sz="1800" b="0" dirty="0">
                <a:latin typeface="Arial" panose="020B0604020202020204" pitchFamily="34" charset="0"/>
                <a:cs typeface="Arial" panose="020B0604020202020204" pitchFamily="34" charset="0"/>
              </a:rPr>
              <a:t>Tenet Coastal Division Palm Beach County 			6,505 employees (Healthcare) </a:t>
            </a:r>
          </a:p>
          <a:p>
            <a:pPr marL="457200" marR="0" indent="-457200" algn="l" defTabSz="584200" rtl="0" fontAlgn="auto" latinLnBrk="0" hangingPunct="0">
              <a:lnSpc>
                <a:spcPct val="200000"/>
              </a:lnSpc>
              <a:spcBef>
                <a:spcPts val="0"/>
              </a:spcBef>
              <a:spcAft>
                <a:spcPts val="0"/>
              </a:spcAft>
              <a:buClrTx/>
              <a:buSzTx/>
              <a:buFont typeface="+mj-lt"/>
              <a:buAutoNum type="arabicPeriod"/>
              <a:tabLst/>
            </a:pPr>
            <a:r>
              <a:rPr lang="en-US" sz="1800" b="0" dirty="0">
                <a:latin typeface="Arial" panose="020B0604020202020204" pitchFamily="34" charset="0"/>
                <a:cs typeface="Arial" panose="020B0604020202020204" pitchFamily="34" charset="0"/>
              </a:rPr>
              <a:t>Palm Beach County Board of County Commissioners 	5,438 employees (Government) </a:t>
            </a:r>
          </a:p>
          <a:p>
            <a:pPr marL="457200" indent="-457200" algn="l">
              <a:lnSpc>
                <a:spcPct val="200000"/>
              </a:lnSpc>
              <a:buFont typeface="+mj-lt"/>
              <a:buAutoNum type="arabicPeriod"/>
            </a:pPr>
            <a:r>
              <a:rPr lang="en-US" sz="1800" b="0" dirty="0">
                <a:latin typeface="Arial" panose="020B0604020202020204" pitchFamily="34" charset="0"/>
                <a:cs typeface="Arial" panose="020B0604020202020204" pitchFamily="34" charset="0"/>
              </a:rPr>
              <a:t>NextEra Energy, Inc (HQ) 						4,807 employees (Utilities) </a:t>
            </a:r>
          </a:p>
          <a:p>
            <a:pPr marL="457200" indent="-457200" algn="l">
              <a:lnSpc>
                <a:spcPct val="200000"/>
              </a:lnSpc>
              <a:buFont typeface="+mj-lt"/>
              <a:buAutoNum type="arabicPeriod"/>
            </a:pPr>
            <a:r>
              <a:rPr lang="en-US" sz="1800" b="0" dirty="0">
                <a:latin typeface="Arial" panose="020B0604020202020204" pitchFamily="34" charset="0"/>
                <a:cs typeface="Arial" panose="020B0604020202020204" pitchFamily="34" charset="0"/>
              </a:rPr>
              <a:t>Florida Atlantic University						2,898 employees (Education)</a:t>
            </a:r>
          </a:p>
          <a:p>
            <a:pPr marL="457200" indent="-457200" algn="l">
              <a:lnSpc>
                <a:spcPct val="200000"/>
              </a:lnSpc>
              <a:buFont typeface="+mj-lt"/>
              <a:buAutoNum type="arabicPeriod"/>
            </a:pPr>
            <a:r>
              <a:rPr lang="en-US" sz="1800" b="0" dirty="0">
                <a:latin typeface="Arial" panose="020B0604020202020204" pitchFamily="34" charset="0"/>
                <a:cs typeface="Arial" panose="020B0604020202020204" pitchFamily="34" charset="0"/>
              </a:rPr>
              <a:t>HCA Healthcare 								2,806 employees (Healthcare) </a:t>
            </a:r>
          </a:p>
          <a:p>
            <a:pPr marL="457200" indent="-457200" algn="l">
              <a:lnSpc>
                <a:spcPct val="200000"/>
              </a:lnSpc>
              <a:buFont typeface="+mj-lt"/>
              <a:buAutoNum type="arabicPeriod"/>
            </a:pPr>
            <a:r>
              <a:rPr lang="en-US" sz="1800" b="0" dirty="0">
                <a:latin typeface="Arial" panose="020B0604020202020204" pitchFamily="34" charset="0"/>
                <a:cs typeface="Arial" panose="020B0604020202020204" pitchFamily="34" charset="0"/>
              </a:rPr>
              <a:t>Boca Raton Regional Hospital 					2,800 employees (Healthcare) </a:t>
            </a:r>
          </a:p>
          <a:p>
            <a:pPr marL="457200" indent="-457200" algn="l">
              <a:lnSpc>
                <a:spcPct val="200000"/>
              </a:lnSpc>
              <a:buFont typeface="+mj-lt"/>
              <a:buAutoNum type="arabicPeriod"/>
            </a:pPr>
            <a:r>
              <a:rPr lang="en-US" sz="1800" b="0" dirty="0">
                <a:latin typeface="Arial" panose="020B0604020202020204" pitchFamily="34" charset="0"/>
                <a:cs typeface="Arial" panose="020B0604020202020204" pitchFamily="34" charset="0"/>
              </a:rPr>
              <a:t>Veterans Health Administration 					2700 employees (Healthcare)</a:t>
            </a:r>
          </a:p>
          <a:p>
            <a:pPr marL="457200" indent="-457200" algn="l">
              <a:lnSpc>
                <a:spcPct val="200000"/>
              </a:lnSpc>
              <a:buFont typeface="+mj-lt"/>
              <a:buAutoNum type="arabicPeriod"/>
            </a:pPr>
            <a:r>
              <a:rPr lang="en-US" sz="1800" b="0" dirty="0">
                <a:latin typeface="Arial" panose="020B0604020202020204" pitchFamily="34" charset="0"/>
                <a:cs typeface="Arial" panose="020B0604020202020204" pitchFamily="34" charset="0"/>
              </a:rPr>
              <a:t>The Breakers								2,300 employees (Hospitality) </a:t>
            </a:r>
          </a:p>
          <a:p>
            <a:pPr marL="457200" indent="-457200" algn="l">
              <a:lnSpc>
                <a:spcPct val="200000"/>
              </a:lnSpc>
              <a:buFont typeface="+mj-lt"/>
              <a:buAutoNum type="arabicPeriod"/>
            </a:pPr>
            <a:r>
              <a:rPr lang="en-US" sz="1800" b="0" dirty="0">
                <a:latin typeface="Arial" panose="020B0604020202020204" pitchFamily="34" charset="0"/>
                <a:cs typeface="Arial" panose="020B0604020202020204" pitchFamily="34" charset="0"/>
              </a:rPr>
              <a:t>Bethesda Hospital								2,282 employees (Healthcare) </a:t>
            </a:r>
          </a:p>
          <a:p>
            <a:pPr marL="457200" indent="-457200" algn="l">
              <a:lnSpc>
                <a:spcPct val="200000"/>
              </a:lnSpc>
              <a:buFont typeface="+mj-lt"/>
              <a:buAutoNum type="arabicPeriod"/>
            </a:pPr>
            <a:endParaRPr lang="en-US" sz="1800" b="0" dirty="0">
              <a:latin typeface="Arial" panose="020B0604020202020204" pitchFamily="34" charset="0"/>
              <a:cs typeface="Arial" panose="020B0604020202020204" pitchFamily="34" charset="0"/>
            </a:endParaRPr>
          </a:p>
          <a:p>
            <a:pPr marL="457200" marR="0" indent="-457200" algn="l" defTabSz="584200" rtl="0" fontAlgn="auto" latinLnBrk="0" hangingPunct="0">
              <a:lnSpc>
                <a:spcPct val="200000"/>
              </a:lnSpc>
              <a:spcBef>
                <a:spcPts val="0"/>
              </a:spcBef>
              <a:spcAft>
                <a:spcPts val="0"/>
              </a:spcAft>
              <a:buClrTx/>
              <a:buSzTx/>
              <a:buFont typeface="+mj-lt"/>
              <a:buAutoNum type="arabicPeriod"/>
              <a:tabLst/>
            </a:pPr>
            <a:endParaRPr kumimoji="0" lang="en-US" sz="1800" b="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Neue"/>
            </a:endParaRPr>
          </a:p>
        </p:txBody>
      </p:sp>
      <p:pic>
        <p:nvPicPr>
          <p:cNvPr id="5" name="Picture 4" descr="A close up of a sign&#10;&#10;Description automatically generated">
            <a:extLst>
              <a:ext uri="{FF2B5EF4-FFF2-40B4-BE49-F238E27FC236}">
                <a16:creationId xmlns:a16="http://schemas.microsoft.com/office/drawing/2014/main" id="{D1C00A11-4920-E24C-99E5-EFDB8FA6E4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9154" y="6943183"/>
            <a:ext cx="1069260" cy="1048958"/>
          </a:xfrm>
          <a:prstGeom prst="rect">
            <a:avLst/>
          </a:prstGeom>
        </p:spPr>
      </p:pic>
      <p:pic>
        <p:nvPicPr>
          <p:cNvPr id="8" name="Picture 7" descr="Logo&#10;&#10;Description automatically generated">
            <a:extLst>
              <a:ext uri="{FF2B5EF4-FFF2-40B4-BE49-F238E27FC236}">
                <a16:creationId xmlns:a16="http://schemas.microsoft.com/office/drawing/2014/main" id="{3D5DD9E4-A658-3A47-8141-88AC778AD8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77995" y="7933907"/>
            <a:ext cx="1699122" cy="824201"/>
          </a:xfrm>
          <a:prstGeom prst="rect">
            <a:avLst/>
          </a:prstGeom>
        </p:spPr>
      </p:pic>
      <p:pic>
        <p:nvPicPr>
          <p:cNvPr id="1026" name="Picture 2" descr="Palm Beach County Contact Us">
            <a:extLst>
              <a:ext uri="{FF2B5EF4-FFF2-40B4-BE49-F238E27FC236}">
                <a16:creationId xmlns:a16="http://schemas.microsoft.com/office/drawing/2014/main" id="{F8FC14E5-3ECF-BD44-BFA4-ED4B2896102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970" r="10434"/>
          <a:stretch/>
        </p:blipFill>
        <p:spPr bwMode="auto">
          <a:xfrm>
            <a:off x="2031509" y="6980519"/>
            <a:ext cx="1236641" cy="104895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nvestor Relations – NextEra Energy, Inc.">
            <a:extLst>
              <a:ext uri="{FF2B5EF4-FFF2-40B4-BE49-F238E27FC236}">
                <a16:creationId xmlns:a16="http://schemas.microsoft.com/office/drawing/2014/main" id="{68BAD38C-7E86-5A4A-B1E9-162A1B23973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8056" t="30417" r="13195" b="32708"/>
          <a:stretch/>
        </p:blipFill>
        <p:spPr bwMode="auto">
          <a:xfrm>
            <a:off x="7125804" y="6875568"/>
            <a:ext cx="1571625" cy="84296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CA Healthcare | LinkedIn">
            <a:extLst>
              <a:ext uri="{FF2B5EF4-FFF2-40B4-BE49-F238E27FC236}">
                <a16:creationId xmlns:a16="http://schemas.microsoft.com/office/drawing/2014/main" id="{DC6A76FB-DFDC-284C-A666-E79FC4A1F70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5124" b="25109"/>
          <a:stretch/>
        </p:blipFill>
        <p:spPr bwMode="auto">
          <a:xfrm>
            <a:off x="3409894" y="6772571"/>
            <a:ext cx="2107759" cy="104895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BRRH's Competitors, Revenue, Number of Employees, Funding, Acquisitions &amp;  News - Owler Company Profile">
            <a:extLst>
              <a:ext uri="{FF2B5EF4-FFF2-40B4-BE49-F238E27FC236}">
                <a16:creationId xmlns:a16="http://schemas.microsoft.com/office/drawing/2014/main" id="{A8AE7E0A-AE0E-274F-9292-2699A40970E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9271"/>
          <a:stretch/>
        </p:blipFill>
        <p:spPr bwMode="auto">
          <a:xfrm>
            <a:off x="5018423" y="8209549"/>
            <a:ext cx="2905126" cy="76676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Ely VA Clinic Profile at PracticeLink">
            <a:extLst>
              <a:ext uri="{FF2B5EF4-FFF2-40B4-BE49-F238E27FC236}">
                <a16:creationId xmlns:a16="http://schemas.microsoft.com/office/drawing/2014/main" id="{01149F80-70A1-DE44-BC91-28A527410A1F}"/>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5106" t="16567" r="6739" b="14985"/>
          <a:stretch/>
        </p:blipFill>
        <p:spPr bwMode="auto">
          <a:xfrm>
            <a:off x="9731522" y="7023480"/>
            <a:ext cx="2109040" cy="88836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TheBreakers B Logo-PMS295 - The Breakers Palm Beach">
            <a:extLst>
              <a:ext uri="{FF2B5EF4-FFF2-40B4-BE49-F238E27FC236}">
                <a16:creationId xmlns:a16="http://schemas.microsoft.com/office/drawing/2014/main" id="{92C642B4-0799-AC4E-9DC5-00D13E1B1E4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514387" y="8687603"/>
            <a:ext cx="1627500" cy="70224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Baptist Health South Florida and Bethesda Health Sign Agreement to Solidify  Affiliation Plans | Business Wire">
            <a:extLst>
              <a:ext uri="{FF2B5EF4-FFF2-40B4-BE49-F238E27FC236}">
                <a16:creationId xmlns:a16="http://schemas.microsoft.com/office/drawing/2014/main" id="{2DA0E376-7DDF-3B43-90AB-881CAA61BF5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647488" y="7933907"/>
            <a:ext cx="2106728" cy="872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6270171"/>
      </p:ext>
    </p:extLst>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3132</TotalTime>
  <Words>3777</Words>
  <Application>Microsoft Macintosh PowerPoint</Application>
  <PresentationFormat>Custom</PresentationFormat>
  <Paragraphs>884</Paragraphs>
  <Slides>26</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Arial</vt:lpstr>
      <vt:lpstr>Helvetica</vt:lpstr>
      <vt:lpstr>Helvetica Light</vt:lpstr>
      <vt:lpstr>Helvetica Neue</vt:lpstr>
      <vt:lpstr>Helvetica Neue Light</vt:lpstr>
      <vt:lpstr>Helvetica Neue Medium</vt:lpstr>
      <vt:lpstr>Helvetica Neue Thin</vt:lpstr>
      <vt:lpstr>Wingdings</vt:lpstr>
      <vt:lpstr>White</vt:lpstr>
      <vt:lpstr>PowerPoint Presentation</vt:lpstr>
      <vt:lpstr>Table of Contents</vt:lpstr>
      <vt:lpstr>Executive Summary</vt:lpstr>
      <vt:lpstr>Executive Summary</vt:lpstr>
      <vt:lpstr>Location</vt:lpstr>
      <vt:lpstr>Location</vt:lpstr>
      <vt:lpstr>Location</vt:lpstr>
      <vt:lpstr>Location</vt:lpstr>
      <vt:lpstr>Major Employers Top 10 by Employee Count</vt:lpstr>
      <vt:lpstr>Submarket Demographics West Palm Beach1</vt:lpstr>
      <vt:lpstr>Multifamily Market</vt:lpstr>
      <vt:lpstr>Property Description</vt:lpstr>
      <vt:lpstr>Investment Summary</vt:lpstr>
      <vt:lpstr>Sources and Uses</vt:lpstr>
      <vt:lpstr>Construction Budget</vt:lpstr>
      <vt:lpstr>Operating Budget</vt:lpstr>
      <vt:lpstr>Rental Assumptions</vt:lpstr>
      <vt:lpstr>Project Cash Flows</vt:lpstr>
      <vt:lpstr>$1MM Investor Returns Develop and Sell</vt:lpstr>
      <vt:lpstr>$1MM Investor Returns Develop and Hold</vt:lpstr>
      <vt:lpstr>Comparable Multifamily Properties</vt:lpstr>
      <vt:lpstr>Comparable Retail Properties</vt:lpstr>
      <vt:lpstr>Principal Biography </vt:lpstr>
      <vt:lpstr>Executive Team  </vt:lpstr>
      <vt:lpstr>Firm History </vt:lpstr>
      <vt:lpstr>Contact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Katie Clarke</dc:creator>
  <cp:lastModifiedBy>Katie Clarke</cp:lastModifiedBy>
  <cp:revision>142</cp:revision>
  <dcterms:created xsi:type="dcterms:W3CDTF">2019-10-09T19:43:51Z</dcterms:created>
  <dcterms:modified xsi:type="dcterms:W3CDTF">2020-10-20T19:42:26Z</dcterms:modified>
</cp:coreProperties>
</file>