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8"/>
  </p:notesMasterIdLst>
  <p:handoutMasterIdLst>
    <p:handoutMasterId r:id="rId29"/>
  </p:handoutMasterIdLst>
  <p:sldIdLst>
    <p:sldId id="256" r:id="rId2"/>
    <p:sldId id="257" r:id="rId3"/>
    <p:sldId id="258" r:id="rId4"/>
    <p:sldId id="278" r:id="rId5"/>
    <p:sldId id="259" r:id="rId6"/>
    <p:sldId id="289" r:id="rId7"/>
    <p:sldId id="281" r:id="rId8"/>
    <p:sldId id="288" r:id="rId9"/>
    <p:sldId id="279" r:id="rId10"/>
    <p:sldId id="280" r:id="rId11"/>
    <p:sldId id="261" r:id="rId12"/>
    <p:sldId id="260" r:id="rId13"/>
    <p:sldId id="263" r:id="rId14"/>
    <p:sldId id="282" r:id="rId15"/>
    <p:sldId id="285" r:id="rId16"/>
    <p:sldId id="265" r:id="rId17"/>
    <p:sldId id="266" r:id="rId18"/>
    <p:sldId id="284" r:id="rId19"/>
    <p:sldId id="269" r:id="rId20"/>
    <p:sldId id="268" r:id="rId21"/>
    <p:sldId id="286" r:id="rId22"/>
    <p:sldId id="287" r:id="rId23"/>
    <p:sldId id="276" r:id="rId24"/>
    <p:sldId id="290" r:id="rId25"/>
    <p:sldId id="275" r:id="rId26"/>
    <p:sldId id="277"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B"/>
    <a:srgbClr val="D9E1F2"/>
    <a:srgbClr val="D6D5D5"/>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76"/>
    <p:restoredTop sz="94599"/>
  </p:normalViewPr>
  <p:slideViewPr>
    <p:cSldViewPr snapToGrid="0" snapToObjects="1">
      <p:cViewPr varScale="1">
        <p:scale>
          <a:sx n="96" d="100"/>
          <a:sy n="96" d="100"/>
        </p:scale>
        <p:origin x="440" y="168"/>
      </p:cViewPr>
      <p:guideLst/>
    </p:cSldViewPr>
  </p:slideViewPr>
  <p:notesTextViewPr>
    <p:cViewPr>
      <p:scale>
        <a:sx n="1" d="1"/>
        <a:sy n="1" d="1"/>
      </p:scale>
      <p:origin x="0" y="0"/>
    </p:cViewPr>
  </p:notesTextViewPr>
  <p:notesViewPr>
    <p:cSldViewPr snapToGrid="0" snapToObjects="1">
      <p:cViewPr varScale="1">
        <p:scale>
          <a:sx n="86" d="100"/>
          <a:sy n="86" d="100"/>
        </p:scale>
        <p:origin x="20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7C43A-60DC-104C-8A93-F893228EA1E5}"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4A56C44-FEE6-EA40-BC00-A3E2183A2BEC}">
      <dgm:prSet/>
      <dgm:spPr/>
      <dgm:t>
        <a:bodyPr/>
        <a:lstStyle/>
        <a:p>
          <a:r>
            <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rPr>
            <a:t>West Palm Beach is less reliant on tourism than neighboring Fort Lauderdale and Miami.  </a:t>
          </a:r>
          <a:r>
            <a:rPr lang="en-US" dirty="0">
              <a:solidFill>
                <a:schemeClr val="tx1"/>
              </a:solidFill>
              <a:latin typeface="Arial" panose="020B0604020202020204" pitchFamily="34" charset="0"/>
              <a:cs typeface="Arial" panose="020B0604020202020204" pitchFamily="34" charset="0"/>
            </a:rPr>
            <a:t>Palm Beach County benefits from a diverse workforce -  no single industry accounts for more than 20% of jobs.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952AF1B5-F024-6C4F-A35F-C5E1BFF598E6}" type="parTrans" cxnId="{646506B4-178B-8942-8300-66E072FB7D0F}">
      <dgm:prSet/>
      <dgm:spPr/>
      <dgm:t>
        <a:bodyPr/>
        <a:lstStyle/>
        <a:p>
          <a:endParaRPr lang="en-US">
            <a:latin typeface="Arial" panose="020B0604020202020204" pitchFamily="34" charset="0"/>
            <a:cs typeface="Arial" panose="020B0604020202020204" pitchFamily="34" charset="0"/>
          </a:endParaRPr>
        </a:p>
      </dgm:t>
    </dgm:pt>
    <dgm:pt modelId="{1801CC50-A452-C143-8771-0877A99112F1}" type="sibTrans" cxnId="{646506B4-178B-8942-8300-66E072FB7D0F}">
      <dgm:prSet/>
      <dgm:spPr/>
      <dgm:t>
        <a:bodyPr/>
        <a:lstStyle/>
        <a:p>
          <a:endParaRPr lang="en-US">
            <a:latin typeface="Arial" panose="020B0604020202020204" pitchFamily="34" charset="0"/>
            <a:cs typeface="Arial" panose="020B0604020202020204" pitchFamily="34" charset="0"/>
          </a:endParaRPr>
        </a:p>
      </dgm:t>
    </dgm:pt>
    <dgm:pt modelId="{F378C264-0BED-8E44-AE9F-6453BAD1D762}">
      <dgm:prSet/>
      <dgm:spPr/>
      <dgm:t>
        <a:bodyPr/>
        <a:lstStyle/>
        <a:p>
          <a:r>
            <a:rPr lang="en-US" dirty="0">
              <a:solidFill>
                <a:schemeClr val="tx1"/>
              </a:solidFill>
              <a:latin typeface="Arial" panose="020B0604020202020204" pitchFamily="34" charset="0"/>
              <a:cs typeface="Arial" panose="020B0604020202020204" pitchFamily="34" charset="0"/>
            </a:rPr>
            <a:t>West Palm Beach has seen population growth close to 10% over the past 5 years.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9C7485D5-281D-D644-BE9E-05E189B67C7B}" type="parTrans" cxnId="{8F0A6698-4F57-824E-B262-BD37F0BA2DE9}">
      <dgm:prSet/>
      <dgm:spPr/>
      <dgm:t>
        <a:bodyPr/>
        <a:lstStyle/>
        <a:p>
          <a:endParaRPr lang="en-US">
            <a:latin typeface="Arial" panose="020B0604020202020204" pitchFamily="34" charset="0"/>
            <a:cs typeface="Arial" panose="020B0604020202020204" pitchFamily="34" charset="0"/>
          </a:endParaRPr>
        </a:p>
      </dgm:t>
    </dgm:pt>
    <dgm:pt modelId="{DCAD06F5-3615-4945-B1DE-99B8741793E6}" type="sibTrans" cxnId="{8F0A6698-4F57-824E-B262-BD37F0BA2DE9}">
      <dgm:prSet/>
      <dgm:spPr/>
      <dgm:t>
        <a:bodyPr/>
        <a:lstStyle/>
        <a:p>
          <a:endParaRPr lang="en-US">
            <a:latin typeface="Arial" panose="020B0604020202020204" pitchFamily="34" charset="0"/>
            <a:cs typeface="Arial" panose="020B0604020202020204" pitchFamily="34" charset="0"/>
          </a:endParaRPr>
        </a:p>
      </dgm:t>
    </dgm:pt>
    <dgm:pt modelId="{5003E353-CEAB-0A4E-8CAC-7F68000C965A}">
      <dgm:prSet/>
      <dgm:spPr/>
      <dgm:t>
        <a:bodyPr/>
        <a:lstStyle/>
        <a:p>
          <a:r>
            <a:rPr lang="en-US" dirty="0">
              <a:latin typeface="Arial" panose="020B0604020202020204" pitchFamily="34" charset="0"/>
              <a:cs typeface="Arial" panose="020B0604020202020204" pitchFamily="34" charset="0"/>
            </a:rPr>
            <a:t>Luxury apartment construction in the submarket has been limited. Only 27% of apartment units in the submarket are in the 4- &amp; 5-star level, compared to 42% for the broader metro. </a:t>
          </a:r>
          <a:endParaRPr kumimoji="0" lang="en-US" b="0" i="0" u="none" strike="noStrike" cap="none" spc="0" normalizeH="0" baseline="0" dirty="0">
            <a:ln>
              <a:noFill/>
            </a:ln>
            <a:solidFill>
              <a:srgbClr val="000000"/>
            </a:solidFill>
            <a:effectLst/>
            <a:uFillTx/>
            <a:latin typeface="Arial" panose="020B0604020202020204" pitchFamily="34" charset="0"/>
            <a:ea typeface="Helvetica Neue" panose="02000503000000020004" pitchFamily="2" charset="0"/>
            <a:cs typeface="Arial" panose="020B0604020202020204" pitchFamily="34" charset="0"/>
            <a:sym typeface="Helvetica Neue"/>
          </a:endParaRPr>
        </a:p>
      </dgm:t>
    </dgm:pt>
    <dgm:pt modelId="{FFEE9370-746E-AA43-B79B-5FFED97F3E47}" type="parTrans" cxnId="{C6FC9755-E793-FF43-9100-A99423EA18F5}">
      <dgm:prSet/>
      <dgm:spPr/>
      <dgm:t>
        <a:bodyPr/>
        <a:lstStyle/>
        <a:p>
          <a:endParaRPr lang="en-US">
            <a:latin typeface="Arial" panose="020B0604020202020204" pitchFamily="34" charset="0"/>
            <a:cs typeface="Arial" panose="020B0604020202020204" pitchFamily="34" charset="0"/>
          </a:endParaRPr>
        </a:p>
      </dgm:t>
    </dgm:pt>
    <dgm:pt modelId="{58B80364-BB80-D348-878C-37B8A62D2092}" type="sibTrans" cxnId="{C6FC9755-E793-FF43-9100-A99423EA18F5}">
      <dgm:prSet/>
      <dgm:spPr/>
      <dgm:t>
        <a:bodyPr/>
        <a:lstStyle/>
        <a:p>
          <a:endParaRPr lang="en-US">
            <a:latin typeface="Arial" panose="020B0604020202020204" pitchFamily="34" charset="0"/>
            <a:cs typeface="Arial" panose="020B0604020202020204" pitchFamily="34" charset="0"/>
          </a:endParaRPr>
        </a:p>
      </dgm:t>
    </dgm:pt>
    <dgm:pt modelId="{8BBD5E81-2E31-C841-A175-DB4E75FF257F}">
      <dgm:prSet/>
      <dgm:spPr/>
      <dgm:t>
        <a:bodyPr/>
        <a:lstStyle/>
        <a:p>
          <a:r>
            <a:rPr lang="en-US" dirty="0">
              <a:latin typeface="Arial" panose="020B0604020202020204" pitchFamily="34" charset="0"/>
              <a:cs typeface="Arial" panose="020B0604020202020204" pitchFamily="34" charset="0"/>
            </a:rPr>
            <a:t>The median West Palm Beach Submarket household income is close to $92,000, about 30% above the Palm Beach metro average. </a:t>
          </a:r>
          <a:endParaRPr kumimoji="0" lang="en-US" b="0" i="0" u="none" strike="noStrike"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gm:t>
    </dgm:pt>
    <dgm:pt modelId="{4B91F000-2D7F-D843-862A-D1AC448D09C2}" type="parTrans" cxnId="{0E7DA676-9800-BB48-A3AD-887FA2081178}">
      <dgm:prSet/>
      <dgm:spPr/>
      <dgm:t>
        <a:bodyPr/>
        <a:lstStyle/>
        <a:p>
          <a:endParaRPr lang="en-US">
            <a:latin typeface="Arial" panose="020B0604020202020204" pitchFamily="34" charset="0"/>
            <a:cs typeface="Arial" panose="020B0604020202020204" pitchFamily="34" charset="0"/>
          </a:endParaRPr>
        </a:p>
      </dgm:t>
    </dgm:pt>
    <dgm:pt modelId="{58B406FD-2829-5447-829A-44E647E2A9D9}" type="sibTrans" cxnId="{0E7DA676-9800-BB48-A3AD-887FA2081178}">
      <dgm:prSet/>
      <dgm:spPr/>
      <dgm:t>
        <a:bodyPr/>
        <a:lstStyle/>
        <a:p>
          <a:endParaRPr lang="en-US">
            <a:latin typeface="Arial" panose="020B0604020202020204" pitchFamily="34" charset="0"/>
            <a:cs typeface="Arial" panose="020B0604020202020204" pitchFamily="34" charset="0"/>
          </a:endParaRPr>
        </a:p>
      </dgm:t>
    </dgm:pt>
    <dgm:pt modelId="{2474816C-7967-EE4C-BBCC-C0D60903B955}">
      <dgm:prSet/>
      <dgm:spPr/>
      <dgm:t>
        <a:bodyPr/>
        <a:lstStyle/>
        <a:p>
          <a:r>
            <a:rPr lang="en-US" dirty="0">
              <a:solidFill>
                <a:schemeClr val="tx1"/>
              </a:solidFill>
              <a:latin typeface="Arial" panose="020B0604020202020204" pitchFamily="34" charset="0"/>
              <a:cs typeface="Arial" panose="020B0604020202020204" pitchFamily="34" charset="0"/>
            </a:rPr>
            <a:t>Multifamily construction has been limited during the past decade and the prelease rate for properties in lease-up is close to 95%.</a:t>
          </a:r>
        </a:p>
      </dgm:t>
    </dgm:pt>
    <dgm:pt modelId="{D43F0991-E1CE-6D47-830D-A8E4E684CCEC}" type="parTrans" cxnId="{31646376-9A9E-5445-A316-CD7AE65D3C33}">
      <dgm:prSet/>
      <dgm:spPr/>
      <dgm:t>
        <a:bodyPr/>
        <a:lstStyle/>
        <a:p>
          <a:endParaRPr lang="en-US">
            <a:latin typeface="Arial" panose="020B0604020202020204" pitchFamily="34" charset="0"/>
            <a:cs typeface="Arial" panose="020B0604020202020204" pitchFamily="34" charset="0"/>
          </a:endParaRPr>
        </a:p>
      </dgm:t>
    </dgm:pt>
    <dgm:pt modelId="{CB01D1F6-324F-1543-B7E7-D678E46DB2C6}" type="sibTrans" cxnId="{31646376-9A9E-5445-A316-CD7AE65D3C33}">
      <dgm:prSet/>
      <dgm:spPr/>
      <dgm:t>
        <a:bodyPr/>
        <a:lstStyle/>
        <a:p>
          <a:endParaRPr lang="en-US">
            <a:latin typeface="Arial" panose="020B0604020202020204" pitchFamily="34" charset="0"/>
            <a:cs typeface="Arial" panose="020B0604020202020204" pitchFamily="34" charset="0"/>
          </a:endParaRPr>
        </a:p>
      </dgm:t>
    </dgm:pt>
    <dgm:pt modelId="{DD747AE5-FD75-654A-91DD-30C4F62CA647}">
      <dgm:prSet/>
      <dgm:spPr/>
      <dgm:t>
        <a:bodyPr/>
        <a:lstStyle/>
        <a:p>
          <a:r>
            <a:rPr lang="en-US" dirty="0">
              <a:solidFill>
                <a:schemeClr val="tx1"/>
              </a:solidFill>
              <a:latin typeface="Arial" panose="020B0604020202020204" pitchFamily="34" charset="0"/>
              <a:cs typeface="Arial" panose="020B0604020202020204" pitchFamily="34" charset="0"/>
            </a:rPr>
            <a:t>With 1,500 apartments under construction, much of the development in West Palm Beach is taking place in the central business district.  </a:t>
          </a:r>
        </a:p>
      </dgm:t>
    </dgm:pt>
    <dgm:pt modelId="{6468872C-BCD0-4C48-BA53-16323DC5049B}" type="parTrans" cxnId="{E07F8ACA-3A3F-B344-9B65-F02AC26B3219}">
      <dgm:prSet/>
      <dgm:spPr/>
      <dgm:t>
        <a:bodyPr/>
        <a:lstStyle/>
        <a:p>
          <a:endParaRPr lang="en-US">
            <a:latin typeface="Arial" panose="020B0604020202020204" pitchFamily="34" charset="0"/>
            <a:cs typeface="Arial" panose="020B0604020202020204" pitchFamily="34" charset="0"/>
          </a:endParaRPr>
        </a:p>
      </dgm:t>
    </dgm:pt>
    <dgm:pt modelId="{82D20271-B401-2B45-9B8F-6EB632C0E7D6}" type="sibTrans" cxnId="{E07F8ACA-3A3F-B344-9B65-F02AC26B3219}">
      <dgm:prSet/>
      <dgm:spPr/>
      <dgm:t>
        <a:bodyPr/>
        <a:lstStyle/>
        <a:p>
          <a:endParaRPr lang="en-US">
            <a:latin typeface="Arial" panose="020B0604020202020204" pitchFamily="34" charset="0"/>
            <a:cs typeface="Arial" panose="020B0604020202020204" pitchFamily="34" charset="0"/>
          </a:endParaRPr>
        </a:p>
      </dgm:t>
    </dgm:pt>
    <dgm:pt modelId="{2859B543-FF66-C840-8153-2147AA83BC8D}" type="pres">
      <dgm:prSet presAssocID="{E767C43A-60DC-104C-8A93-F893228EA1E5}" presName="Name0" presStyleCnt="0">
        <dgm:presLayoutVars>
          <dgm:chMax val="7"/>
          <dgm:chPref val="7"/>
          <dgm:dir/>
        </dgm:presLayoutVars>
      </dgm:prSet>
      <dgm:spPr/>
    </dgm:pt>
    <dgm:pt modelId="{E588804A-7D87-3F4B-80C2-0319AAF14078}" type="pres">
      <dgm:prSet presAssocID="{E767C43A-60DC-104C-8A93-F893228EA1E5}" presName="Name1" presStyleCnt="0"/>
      <dgm:spPr/>
    </dgm:pt>
    <dgm:pt modelId="{6A9A47A0-C964-5442-814D-3E776E5B56FD}" type="pres">
      <dgm:prSet presAssocID="{E767C43A-60DC-104C-8A93-F893228EA1E5}" presName="cycle" presStyleCnt="0"/>
      <dgm:spPr/>
    </dgm:pt>
    <dgm:pt modelId="{C29552EB-09BC-D648-9C9C-D89095CA8FD6}" type="pres">
      <dgm:prSet presAssocID="{E767C43A-60DC-104C-8A93-F893228EA1E5}" presName="srcNode" presStyleLbl="node1" presStyleIdx="0" presStyleCnt="6"/>
      <dgm:spPr/>
    </dgm:pt>
    <dgm:pt modelId="{E47EEC8C-AE85-5648-9A00-F3189E7F5456}" type="pres">
      <dgm:prSet presAssocID="{E767C43A-60DC-104C-8A93-F893228EA1E5}" presName="conn" presStyleLbl="parChTrans1D2" presStyleIdx="0" presStyleCnt="1"/>
      <dgm:spPr/>
    </dgm:pt>
    <dgm:pt modelId="{31B04313-C782-064F-B5AF-5DD5A1DC141A}" type="pres">
      <dgm:prSet presAssocID="{E767C43A-60DC-104C-8A93-F893228EA1E5}" presName="extraNode" presStyleLbl="node1" presStyleIdx="0" presStyleCnt="6"/>
      <dgm:spPr/>
    </dgm:pt>
    <dgm:pt modelId="{ADACDAA4-7468-5742-BACE-FE423D4A2B42}" type="pres">
      <dgm:prSet presAssocID="{E767C43A-60DC-104C-8A93-F893228EA1E5}" presName="dstNode" presStyleLbl="node1" presStyleIdx="0" presStyleCnt="6"/>
      <dgm:spPr/>
    </dgm:pt>
    <dgm:pt modelId="{EB553CCA-7BC9-8742-9743-9C98C29C258F}" type="pres">
      <dgm:prSet presAssocID="{A4A56C44-FEE6-EA40-BC00-A3E2183A2BEC}" presName="text_1" presStyleLbl="node1" presStyleIdx="0" presStyleCnt="6">
        <dgm:presLayoutVars>
          <dgm:bulletEnabled val="1"/>
        </dgm:presLayoutVars>
      </dgm:prSet>
      <dgm:spPr/>
    </dgm:pt>
    <dgm:pt modelId="{96335C19-A1BB-DB4F-AC4B-88B82E9014F9}" type="pres">
      <dgm:prSet presAssocID="{A4A56C44-FEE6-EA40-BC00-A3E2183A2BEC}" presName="accent_1" presStyleCnt="0"/>
      <dgm:spPr/>
    </dgm:pt>
    <dgm:pt modelId="{B1F07508-56A9-944F-8BD2-5EBA4028B74C}" type="pres">
      <dgm:prSet presAssocID="{A4A56C44-FEE6-EA40-BC00-A3E2183A2BEC}" presName="accentRepeatNode" presStyleLbl="solidFgAcc1" presStyleIdx="0" presStyleCnt="6"/>
      <dgm:spPr>
        <a:xfrm>
          <a:off x="105143" y="291449"/>
          <a:ext cx="971008" cy="971008"/>
        </a:xfrm>
        <a:prstGeom prst="ellipse">
          <a:avLst/>
        </a:prstGeom>
        <a:solidFill>
          <a:srgbClr val="001F5B"/>
        </a:solidFill>
        <a:ln w="25400" cap="flat" cmpd="sng" algn="ctr">
          <a:solidFill>
            <a:srgbClr val="FFFFFF">
              <a:lumMod val="85000"/>
            </a:srgbClr>
          </a:solidFill>
          <a:prstDash val="solid"/>
        </a:ln>
        <a:effectLst/>
      </dgm:spPr>
    </dgm:pt>
    <dgm:pt modelId="{7D3E45D4-D32D-DD44-86BE-169EE52FEC1F}" type="pres">
      <dgm:prSet presAssocID="{F378C264-0BED-8E44-AE9F-6453BAD1D762}" presName="text_2" presStyleLbl="node1" presStyleIdx="1" presStyleCnt="6">
        <dgm:presLayoutVars>
          <dgm:bulletEnabled val="1"/>
        </dgm:presLayoutVars>
      </dgm:prSet>
      <dgm:spPr/>
    </dgm:pt>
    <dgm:pt modelId="{47BC55CE-ED00-9D44-9738-793C41FC5876}" type="pres">
      <dgm:prSet presAssocID="{F378C264-0BED-8E44-AE9F-6453BAD1D762}" presName="accent_2" presStyleCnt="0"/>
      <dgm:spPr/>
    </dgm:pt>
    <dgm:pt modelId="{39A3F250-7E0E-8F4F-824C-F4E6EEA8F9A6}" type="pres">
      <dgm:prSet presAssocID="{F378C264-0BED-8E44-AE9F-6453BAD1D762}" presName="accentRepeatNode" presStyleLbl="solidFgAcc1" presStyleIdx="1" presStyleCnt="6"/>
      <dgm:spPr>
        <a:xfrm>
          <a:off x="744119" y="1456512"/>
          <a:ext cx="971008" cy="971008"/>
        </a:xfrm>
        <a:prstGeom prst="ellipse">
          <a:avLst/>
        </a:prstGeom>
        <a:solidFill>
          <a:srgbClr val="001F5B"/>
        </a:solidFill>
        <a:ln w="25400" cap="flat" cmpd="sng" algn="ctr">
          <a:solidFill>
            <a:srgbClr val="FFFFFF">
              <a:lumMod val="85000"/>
            </a:srgbClr>
          </a:solidFill>
          <a:prstDash val="solid"/>
        </a:ln>
        <a:effectLst/>
      </dgm:spPr>
    </dgm:pt>
    <dgm:pt modelId="{4616392B-1284-8244-AA2C-C60A9969B7F0}" type="pres">
      <dgm:prSet presAssocID="{8BBD5E81-2E31-C841-A175-DB4E75FF257F}" presName="text_3" presStyleLbl="node1" presStyleIdx="2" presStyleCnt="6">
        <dgm:presLayoutVars>
          <dgm:bulletEnabled val="1"/>
        </dgm:presLayoutVars>
      </dgm:prSet>
      <dgm:spPr/>
    </dgm:pt>
    <dgm:pt modelId="{6C009D45-77EB-6A48-87B3-D672CA9B0694}" type="pres">
      <dgm:prSet presAssocID="{8BBD5E81-2E31-C841-A175-DB4E75FF257F}" presName="accent_3" presStyleCnt="0"/>
      <dgm:spPr/>
    </dgm:pt>
    <dgm:pt modelId="{91429B15-A956-964D-8546-713341C6EBA9}" type="pres">
      <dgm:prSet presAssocID="{8BBD5E81-2E31-C841-A175-DB4E75FF257F}" presName="accentRepeatNode" presStyleLbl="solidFgAcc1" presStyleIdx="2" presStyleCnt="6"/>
      <dgm:spPr>
        <a:xfrm>
          <a:off x="1063505" y="2690376"/>
          <a:ext cx="996491" cy="996491"/>
        </a:xfrm>
        <a:prstGeom prst="ellipse">
          <a:avLst/>
        </a:prstGeom>
        <a:solidFill>
          <a:srgbClr val="001F5B"/>
        </a:solidFill>
        <a:ln w="25400" cap="flat" cmpd="sng" algn="ctr">
          <a:solidFill>
            <a:srgbClr val="FFFFFF">
              <a:lumMod val="85000"/>
            </a:srgbClr>
          </a:solidFill>
          <a:prstDash val="solid"/>
        </a:ln>
        <a:effectLst/>
      </dgm:spPr>
    </dgm:pt>
    <dgm:pt modelId="{8F7A663E-A6CC-B84D-8B21-B0AC9781CCA0}" type="pres">
      <dgm:prSet presAssocID="{2474816C-7967-EE4C-BBCC-C0D60903B955}" presName="text_4" presStyleLbl="node1" presStyleIdx="3" presStyleCnt="6">
        <dgm:presLayoutVars>
          <dgm:bulletEnabled val="1"/>
        </dgm:presLayoutVars>
      </dgm:prSet>
      <dgm:spPr/>
    </dgm:pt>
    <dgm:pt modelId="{04D30471-50EB-9449-85C3-E2FE0B9FD5CE}" type="pres">
      <dgm:prSet presAssocID="{2474816C-7967-EE4C-BBCC-C0D60903B955}" presName="accent_4" presStyleCnt="0"/>
      <dgm:spPr/>
    </dgm:pt>
    <dgm:pt modelId="{5700D827-B404-E941-ACF4-E202F54165A9}" type="pres">
      <dgm:prSet presAssocID="{2474816C-7967-EE4C-BBCC-C0D60903B955}" presName="accentRepeatNode" presStyleLbl="solidFgAcc1" presStyleIdx="3" presStyleCnt="6"/>
      <dgm:spPr>
        <a:xfrm>
          <a:off x="1174815" y="3355966"/>
          <a:ext cx="860193" cy="860193"/>
        </a:xfrm>
        <a:prstGeom prst="ellipse">
          <a:avLst/>
        </a:prstGeom>
        <a:solidFill>
          <a:srgbClr val="001F5B"/>
        </a:solidFill>
        <a:ln w="25400" cap="flat" cmpd="sng" algn="ctr">
          <a:solidFill>
            <a:srgbClr val="FFFFFF">
              <a:lumMod val="85000"/>
            </a:srgbClr>
          </a:solidFill>
          <a:prstDash val="solid"/>
        </a:ln>
        <a:effectLst/>
      </dgm:spPr>
    </dgm:pt>
    <dgm:pt modelId="{D1C1B6AC-D916-B94A-A175-C0C6A2590579}" type="pres">
      <dgm:prSet presAssocID="{DD747AE5-FD75-654A-91DD-30C4F62CA647}" presName="text_5" presStyleLbl="node1" presStyleIdx="4" presStyleCnt="6">
        <dgm:presLayoutVars>
          <dgm:bulletEnabled val="1"/>
        </dgm:presLayoutVars>
      </dgm:prSet>
      <dgm:spPr/>
    </dgm:pt>
    <dgm:pt modelId="{98D2A0DE-EA52-4944-96C6-FF7E23109A99}" type="pres">
      <dgm:prSet presAssocID="{DD747AE5-FD75-654A-91DD-30C4F62CA647}" presName="accent_5" presStyleCnt="0"/>
      <dgm:spPr/>
    </dgm:pt>
    <dgm:pt modelId="{AB344D7C-A53D-CD47-A67A-B3D7575D212C}" type="pres">
      <dgm:prSet presAssocID="{DD747AE5-FD75-654A-91DD-30C4F62CA647}" presName="accentRepeatNode" presStyleLbl="solidFgAcc1" presStyleIdx="4" presStyleCnt="6"/>
      <dgm:spPr>
        <a:xfrm>
          <a:off x="1065776" y="4388804"/>
          <a:ext cx="860193" cy="860193"/>
        </a:xfrm>
        <a:prstGeom prst="ellipse">
          <a:avLst/>
        </a:prstGeom>
        <a:solidFill>
          <a:srgbClr val="001F5B"/>
        </a:solidFill>
        <a:ln w="25400" cap="flat" cmpd="sng" algn="ctr">
          <a:solidFill>
            <a:srgbClr val="FFFFFF">
              <a:lumMod val="85000"/>
            </a:srgbClr>
          </a:solidFill>
          <a:prstDash val="solid"/>
        </a:ln>
        <a:effectLst/>
      </dgm:spPr>
    </dgm:pt>
    <dgm:pt modelId="{ACC721B9-9412-9E41-A5F0-BC0E34735AB3}" type="pres">
      <dgm:prSet presAssocID="{5003E353-CEAB-0A4E-8CAC-7F68000C965A}" presName="text_6" presStyleLbl="node1" presStyleIdx="5" presStyleCnt="6">
        <dgm:presLayoutVars>
          <dgm:bulletEnabled val="1"/>
        </dgm:presLayoutVars>
      </dgm:prSet>
      <dgm:spPr/>
    </dgm:pt>
    <dgm:pt modelId="{B80838AF-2C02-4047-9CD5-397F8F92CB25}" type="pres">
      <dgm:prSet presAssocID="{5003E353-CEAB-0A4E-8CAC-7F68000C965A}" presName="accent_6" presStyleCnt="0"/>
      <dgm:spPr/>
    </dgm:pt>
    <dgm:pt modelId="{48D6BB18-28AE-CB43-945B-BA349D8663BA}" type="pres">
      <dgm:prSet presAssocID="{5003E353-CEAB-0A4E-8CAC-7F68000C965A}" presName="accentRepeatNode" presStyleLbl="solidFgAcc1" presStyleIdx="5" presStyleCnt="6"/>
      <dgm:spPr>
        <a:xfrm>
          <a:off x="1144771" y="3270142"/>
          <a:ext cx="838195" cy="838195"/>
        </a:xfrm>
        <a:prstGeom prst="ellipse">
          <a:avLst/>
        </a:prstGeom>
        <a:solidFill>
          <a:srgbClr val="001F5B"/>
        </a:solidFill>
        <a:ln w="25400" cap="flat" cmpd="sng" algn="ctr">
          <a:solidFill>
            <a:srgbClr val="FFFFFF">
              <a:lumMod val="85000"/>
            </a:srgbClr>
          </a:solidFill>
          <a:prstDash val="solid"/>
        </a:ln>
        <a:effectLst/>
      </dgm:spPr>
    </dgm:pt>
  </dgm:ptLst>
  <dgm:cxnLst>
    <dgm:cxn modelId="{AC75F103-2758-FE40-B05A-D13353E1494B}" type="presOf" srcId="{A4A56C44-FEE6-EA40-BC00-A3E2183A2BEC}" destId="{EB553CCA-7BC9-8742-9743-9C98C29C258F}" srcOrd="0" destOrd="0" presId="urn:microsoft.com/office/officeart/2008/layout/VerticalCurvedList"/>
    <dgm:cxn modelId="{C6FC9755-E793-FF43-9100-A99423EA18F5}" srcId="{E767C43A-60DC-104C-8A93-F893228EA1E5}" destId="{5003E353-CEAB-0A4E-8CAC-7F68000C965A}" srcOrd="5" destOrd="0" parTransId="{FFEE9370-746E-AA43-B79B-5FFED97F3E47}" sibTransId="{58B80364-BB80-D348-878C-37B8A62D2092}"/>
    <dgm:cxn modelId="{032C2270-2B4A-3B4C-A71D-ECDA847193DB}" type="presOf" srcId="{5003E353-CEAB-0A4E-8CAC-7F68000C965A}" destId="{ACC721B9-9412-9E41-A5F0-BC0E34735AB3}" srcOrd="0" destOrd="0" presId="urn:microsoft.com/office/officeart/2008/layout/VerticalCurvedList"/>
    <dgm:cxn modelId="{31646376-9A9E-5445-A316-CD7AE65D3C33}" srcId="{E767C43A-60DC-104C-8A93-F893228EA1E5}" destId="{2474816C-7967-EE4C-BBCC-C0D60903B955}" srcOrd="3" destOrd="0" parTransId="{D43F0991-E1CE-6D47-830D-A8E4E684CCEC}" sibTransId="{CB01D1F6-324F-1543-B7E7-D678E46DB2C6}"/>
    <dgm:cxn modelId="{0E7DA676-9800-BB48-A3AD-887FA2081178}" srcId="{E767C43A-60DC-104C-8A93-F893228EA1E5}" destId="{8BBD5E81-2E31-C841-A175-DB4E75FF257F}" srcOrd="2" destOrd="0" parTransId="{4B91F000-2D7F-D843-862A-D1AC448D09C2}" sibTransId="{58B406FD-2829-5447-829A-44E647E2A9D9}"/>
    <dgm:cxn modelId="{8F0A6698-4F57-824E-B262-BD37F0BA2DE9}" srcId="{E767C43A-60DC-104C-8A93-F893228EA1E5}" destId="{F378C264-0BED-8E44-AE9F-6453BAD1D762}" srcOrd="1" destOrd="0" parTransId="{9C7485D5-281D-D644-BE9E-05E189B67C7B}" sibTransId="{DCAD06F5-3615-4945-B1DE-99B8741793E6}"/>
    <dgm:cxn modelId="{D52084A8-892C-3544-B4B4-F83D66CF9541}" type="presOf" srcId="{E767C43A-60DC-104C-8A93-F893228EA1E5}" destId="{2859B543-FF66-C840-8153-2147AA83BC8D}" srcOrd="0" destOrd="0" presId="urn:microsoft.com/office/officeart/2008/layout/VerticalCurvedList"/>
    <dgm:cxn modelId="{3B3B08AF-5AD7-ED48-9A8E-0A1FBAB8BDDC}" type="presOf" srcId="{1801CC50-A452-C143-8771-0877A99112F1}" destId="{E47EEC8C-AE85-5648-9A00-F3189E7F5456}" srcOrd="0" destOrd="0" presId="urn:microsoft.com/office/officeart/2008/layout/VerticalCurvedList"/>
    <dgm:cxn modelId="{646506B4-178B-8942-8300-66E072FB7D0F}" srcId="{E767C43A-60DC-104C-8A93-F893228EA1E5}" destId="{A4A56C44-FEE6-EA40-BC00-A3E2183A2BEC}" srcOrd="0" destOrd="0" parTransId="{952AF1B5-F024-6C4F-A35F-C5E1BFF598E6}" sibTransId="{1801CC50-A452-C143-8771-0877A99112F1}"/>
    <dgm:cxn modelId="{E07F8ACA-3A3F-B344-9B65-F02AC26B3219}" srcId="{E767C43A-60DC-104C-8A93-F893228EA1E5}" destId="{DD747AE5-FD75-654A-91DD-30C4F62CA647}" srcOrd="4" destOrd="0" parTransId="{6468872C-BCD0-4C48-BA53-16323DC5049B}" sibTransId="{82D20271-B401-2B45-9B8F-6EB632C0E7D6}"/>
    <dgm:cxn modelId="{CDD6C8D0-E927-674E-9759-27E390C02764}" type="presOf" srcId="{DD747AE5-FD75-654A-91DD-30C4F62CA647}" destId="{D1C1B6AC-D916-B94A-A175-C0C6A2590579}" srcOrd="0" destOrd="0" presId="urn:microsoft.com/office/officeart/2008/layout/VerticalCurvedList"/>
    <dgm:cxn modelId="{1A05B1D6-3755-574C-969F-72B15F6130AD}" type="presOf" srcId="{2474816C-7967-EE4C-BBCC-C0D60903B955}" destId="{8F7A663E-A6CC-B84D-8B21-B0AC9781CCA0}" srcOrd="0" destOrd="0" presId="urn:microsoft.com/office/officeart/2008/layout/VerticalCurvedList"/>
    <dgm:cxn modelId="{7997A1DB-0BCC-804F-9DCE-A93ABAB63E81}" type="presOf" srcId="{F378C264-0BED-8E44-AE9F-6453BAD1D762}" destId="{7D3E45D4-D32D-DD44-86BE-169EE52FEC1F}" srcOrd="0" destOrd="0" presId="urn:microsoft.com/office/officeart/2008/layout/VerticalCurvedList"/>
    <dgm:cxn modelId="{123446F3-AF03-4F46-A31A-F519CA7319C0}" type="presOf" srcId="{8BBD5E81-2E31-C841-A175-DB4E75FF257F}" destId="{4616392B-1284-8244-AA2C-C60A9969B7F0}" srcOrd="0" destOrd="0" presId="urn:microsoft.com/office/officeart/2008/layout/VerticalCurvedList"/>
    <dgm:cxn modelId="{FF21A8F4-EB24-1244-876B-3DD005B1E162}" type="presParOf" srcId="{2859B543-FF66-C840-8153-2147AA83BC8D}" destId="{E588804A-7D87-3F4B-80C2-0319AAF14078}" srcOrd="0" destOrd="0" presId="urn:microsoft.com/office/officeart/2008/layout/VerticalCurvedList"/>
    <dgm:cxn modelId="{DBFB709D-CDEB-1641-85D5-3855F503C8C4}" type="presParOf" srcId="{E588804A-7D87-3F4B-80C2-0319AAF14078}" destId="{6A9A47A0-C964-5442-814D-3E776E5B56FD}" srcOrd="0" destOrd="0" presId="urn:microsoft.com/office/officeart/2008/layout/VerticalCurvedList"/>
    <dgm:cxn modelId="{DAD336C8-C17D-5040-BF65-104E3245AD63}" type="presParOf" srcId="{6A9A47A0-C964-5442-814D-3E776E5B56FD}" destId="{C29552EB-09BC-D648-9C9C-D89095CA8FD6}" srcOrd="0" destOrd="0" presId="urn:microsoft.com/office/officeart/2008/layout/VerticalCurvedList"/>
    <dgm:cxn modelId="{37B74AF0-1B86-FC43-9F43-8F7CE27F7C4B}" type="presParOf" srcId="{6A9A47A0-C964-5442-814D-3E776E5B56FD}" destId="{E47EEC8C-AE85-5648-9A00-F3189E7F5456}" srcOrd="1" destOrd="0" presId="urn:microsoft.com/office/officeart/2008/layout/VerticalCurvedList"/>
    <dgm:cxn modelId="{75FE176F-FAE3-484E-8F6A-5C3B5C281E8C}" type="presParOf" srcId="{6A9A47A0-C964-5442-814D-3E776E5B56FD}" destId="{31B04313-C782-064F-B5AF-5DD5A1DC141A}" srcOrd="2" destOrd="0" presId="urn:microsoft.com/office/officeart/2008/layout/VerticalCurvedList"/>
    <dgm:cxn modelId="{4B3E997E-2F16-5B4D-8BB3-97595D28A1A2}" type="presParOf" srcId="{6A9A47A0-C964-5442-814D-3E776E5B56FD}" destId="{ADACDAA4-7468-5742-BACE-FE423D4A2B42}" srcOrd="3" destOrd="0" presId="urn:microsoft.com/office/officeart/2008/layout/VerticalCurvedList"/>
    <dgm:cxn modelId="{48395897-2FE9-5840-8934-30F5E4630485}" type="presParOf" srcId="{E588804A-7D87-3F4B-80C2-0319AAF14078}" destId="{EB553CCA-7BC9-8742-9743-9C98C29C258F}" srcOrd="1" destOrd="0" presId="urn:microsoft.com/office/officeart/2008/layout/VerticalCurvedList"/>
    <dgm:cxn modelId="{5B522FD9-DD24-EC49-8F8B-4EFD9B7DAB35}" type="presParOf" srcId="{E588804A-7D87-3F4B-80C2-0319AAF14078}" destId="{96335C19-A1BB-DB4F-AC4B-88B82E9014F9}" srcOrd="2" destOrd="0" presId="urn:microsoft.com/office/officeart/2008/layout/VerticalCurvedList"/>
    <dgm:cxn modelId="{CC3CF444-0CD5-1A41-8396-927CB50815C6}" type="presParOf" srcId="{96335C19-A1BB-DB4F-AC4B-88B82E9014F9}" destId="{B1F07508-56A9-944F-8BD2-5EBA4028B74C}" srcOrd="0" destOrd="0" presId="urn:microsoft.com/office/officeart/2008/layout/VerticalCurvedList"/>
    <dgm:cxn modelId="{C0C11A52-1F9D-424E-82A9-6345F131242F}" type="presParOf" srcId="{E588804A-7D87-3F4B-80C2-0319AAF14078}" destId="{7D3E45D4-D32D-DD44-86BE-169EE52FEC1F}" srcOrd="3" destOrd="0" presId="urn:microsoft.com/office/officeart/2008/layout/VerticalCurvedList"/>
    <dgm:cxn modelId="{467C9A3C-83DF-5540-AA69-27A654AC4812}" type="presParOf" srcId="{E588804A-7D87-3F4B-80C2-0319AAF14078}" destId="{47BC55CE-ED00-9D44-9738-793C41FC5876}" srcOrd="4" destOrd="0" presId="urn:microsoft.com/office/officeart/2008/layout/VerticalCurvedList"/>
    <dgm:cxn modelId="{D882C0AB-1F66-044C-9F7E-28C07BADB76B}" type="presParOf" srcId="{47BC55CE-ED00-9D44-9738-793C41FC5876}" destId="{39A3F250-7E0E-8F4F-824C-F4E6EEA8F9A6}" srcOrd="0" destOrd="0" presId="urn:microsoft.com/office/officeart/2008/layout/VerticalCurvedList"/>
    <dgm:cxn modelId="{65956EC7-9038-CD46-8F0B-0995768275CD}" type="presParOf" srcId="{E588804A-7D87-3F4B-80C2-0319AAF14078}" destId="{4616392B-1284-8244-AA2C-C60A9969B7F0}" srcOrd="5" destOrd="0" presId="urn:microsoft.com/office/officeart/2008/layout/VerticalCurvedList"/>
    <dgm:cxn modelId="{9D863F99-482A-1244-9B8C-3E739EA39B3B}" type="presParOf" srcId="{E588804A-7D87-3F4B-80C2-0319AAF14078}" destId="{6C009D45-77EB-6A48-87B3-D672CA9B0694}" srcOrd="6" destOrd="0" presId="urn:microsoft.com/office/officeart/2008/layout/VerticalCurvedList"/>
    <dgm:cxn modelId="{78BF5438-D192-4A4D-824D-83BA3279C00F}" type="presParOf" srcId="{6C009D45-77EB-6A48-87B3-D672CA9B0694}" destId="{91429B15-A956-964D-8546-713341C6EBA9}" srcOrd="0" destOrd="0" presId="urn:microsoft.com/office/officeart/2008/layout/VerticalCurvedList"/>
    <dgm:cxn modelId="{16A9F900-03AA-1742-B8BC-B0DC33A53D50}" type="presParOf" srcId="{E588804A-7D87-3F4B-80C2-0319AAF14078}" destId="{8F7A663E-A6CC-B84D-8B21-B0AC9781CCA0}" srcOrd="7" destOrd="0" presId="urn:microsoft.com/office/officeart/2008/layout/VerticalCurvedList"/>
    <dgm:cxn modelId="{FAADA1CB-3E75-5A43-812C-3966E7BD2320}" type="presParOf" srcId="{E588804A-7D87-3F4B-80C2-0319AAF14078}" destId="{04D30471-50EB-9449-85C3-E2FE0B9FD5CE}" srcOrd="8" destOrd="0" presId="urn:microsoft.com/office/officeart/2008/layout/VerticalCurvedList"/>
    <dgm:cxn modelId="{E6B9EBF0-E80B-B042-A088-4E693E7CA665}" type="presParOf" srcId="{04D30471-50EB-9449-85C3-E2FE0B9FD5CE}" destId="{5700D827-B404-E941-ACF4-E202F54165A9}" srcOrd="0" destOrd="0" presId="urn:microsoft.com/office/officeart/2008/layout/VerticalCurvedList"/>
    <dgm:cxn modelId="{652AC6AD-6716-E745-B099-0C851E51DFFD}" type="presParOf" srcId="{E588804A-7D87-3F4B-80C2-0319AAF14078}" destId="{D1C1B6AC-D916-B94A-A175-C0C6A2590579}" srcOrd="9" destOrd="0" presId="urn:microsoft.com/office/officeart/2008/layout/VerticalCurvedList"/>
    <dgm:cxn modelId="{A74E7914-0F47-C24D-83AC-930FEC2F3CD2}" type="presParOf" srcId="{E588804A-7D87-3F4B-80C2-0319AAF14078}" destId="{98D2A0DE-EA52-4944-96C6-FF7E23109A99}" srcOrd="10" destOrd="0" presId="urn:microsoft.com/office/officeart/2008/layout/VerticalCurvedList"/>
    <dgm:cxn modelId="{CADD63BA-2050-654E-918F-206889F34D18}" type="presParOf" srcId="{98D2A0DE-EA52-4944-96C6-FF7E23109A99}" destId="{AB344D7C-A53D-CD47-A67A-B3D7575D212C}" srcOrd="0" destOrd="0" presId="urn:microsoft.com/office/officeart/2008/layout/VerticalCurvedList"/>
    <dgm:cxn modelId="{2C16BA37-0D4A-2040-B374-75F4DDB4FB79}" type="presParOf" srcId="{E588804A-7D87-3F4B-80C2-0319AAF14078}" destId="{ACC721B9-9412-9E41-A5F0-BC0E34735AB3}" srcOrd="11" destOrd="0" presId="urn:microsoft.com/office/officeart/2008/layout/VerticalCurvedList"/>
    <dgm:cxn modelId="{6B479FBC-A2B8-7948-BD03-879967350DB6}" type="presParOf" srcId="{E588804A-7D87-3F4B-80C2-0319AAF14078}" destId="{B80838AF-2C02-4047-9CD5-397F8F92CB25}" srcOrd="12" destOrd="0" presId="urn:microsoft.com/office/officeart/2008/layout/VerticalCurvedList"/>
    <dgm:cxn modelId="{5B3EBD73-6241-F949-83AA-CA2B1E191E5C}" type="presParOf" srcId="{B80838AF-2C02-4047-9CD5-397F8F92CB25}" destId="{48D6BB18-28AE-CB43-945B-BA349D8663B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EEC8C-AE85-5648-9A00-F3189E7F5456}">
      <dsp:nvSpPr>
        <dsp:cNvPr id="0" name=""/>
        <dsp:cNvSpPr/>
      </dsp:nvSpPr>
      <dsp:spPr>
        <a:xfrm>
          <a:off x="-8730441" y="-1333650"/>
          <a:ext cx="10389684" cy="10389684"/>
        </a:xfrm>
        <a:prstGeom prst="blockArc">
          <a:avLst>
            <a:gd name="adj1" fmla="val 18900000"/>
            <a:gd name="adj2" fmla="val 2700000"/>
            <a:gd name="adj3" fmla="val 208"/>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53CCA-7BC9-8742-9743-9C98C29C258F}">
      <dsp:nvSpPr>
        <dsp:cNvPr id="0" name=""/>
        <dsp:cNvSpPr/>
      </dsp:nvSpPr>
      <dsp:spPr>
        <a:xfrm>
          <a:off x="618176" y="406660"/>
          <a:ext cx="11568656"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rPr>
            <a:t>West Palm Beach is less reliant on tourism than neighboring Fort Lauderdale and Miami.  </a:t>
          </a:r>
          <a:r>
            <a:rPr lang="en-US" sz="1800" kern="1200" dirty="0">
              <a:solidFill>
                <a:schemeClr val="tx1"/>
              </a:solidFill>
              <a:latin typeface="Arial" panose="020B0604020202020204" pitchFamily="34" charset="0"/>
              <a:cs typeface="Arial" panose="020B0604020202020204" pitchFamily="34" charset="0"/>
            </a:rPr>
            <a:t>Palm Beach County benefits from a diverse workforce -  no single industry accounts for more than 20% of jobs.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618176" y="406660"/>
        <a:ext cx="11568656" cy="813012"/>
      </dsp:txXfrm>
    </dsp:sp>
    <dsp:sp modelId="{B1F07508-56A9-944F-8BD2-5EBA4028B74C}">
      <dsp:nvSpPr>
        <dsp:cNvPr id="0" name=""/>
        <dsp:cNvSpPr/>
      </dsp:nvSpPr>
      <dsp:spPr>
        <a:xfrm>
          <a:off x="110043" y="305034"/>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7D3E45D4-D32D-DD44-86BE-169EE52FEC1F}">
      <dsp:nvSpPr>
        <dsp:cNvPr id="0" name=""/>
        <dsp:cNvSpPr/>
      </dsp:nvSpPr>
      <dsp:spPr>
        <a:xfrm>
          <a:off x="1286935" y="1626025"/>
          <a:ext cx="10899897"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West Palm Beach has seen population growth close to 10% over the past 5 years.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1286935" y="1626025"/>
        <a:ext cx="10899897" cy="813012"/>
      </dsp:txXfrm>
    </dsp:sp>
    <dsp:sp modelId="{39A3F250-7E0E-8F4F-824C-F4E6EEA8F9A6}">
      <dsp:nvSpPr>
        <dsp:cNvPr id="0" name=""/>
        <dsp:cNvSpPr/>
      </dsp:nvSpPr>
      <dsp:spPr>
        <a:xfrm>
          <a:off x="778802" y="1524398"/>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4616392B-1284-8244-AA2C-C60A9969B7F0}">
      <dsp:nvSpPr>
        <dsp:cNvPr id="0" name=""/>
        <dsp:cNvSpPr/>
      </dsp:nvSpPr>
      <dsp:spPr>
        <a:xfrm>
          <a:off x="1592741" y="2845389"/>
          <a:ext cx="10594091"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median West Palm Beach Submarket household income is close to $92,000, about 30% above the Palm Beach metro average. </a:t>
          </a:r>
          <a:endParaRPr kumimoji="0" lang="en-US" sz="1800" b="0" i="0" u="none" strike="noStrike" kern="1200" cap="none" spc="0" normalizeH="0" baseline="0" dirty="0">
            <a:ln>
              <a:noFill/>
            </a:ln>
            <a:solidFill>
              <a:schemeClr val="tx1"/>
            </a:solidFill>
            <a:effectLst/>
            <a:uFillTx/>
            <a:latin typeface="Arial" panose="020B0604020202020204" pitchFamily="34" charset="0"/>
            <a:ea typeface="Helvetica Neue"/>
            <a:cs typeface="Arial" panose="020B0604020202020204" pitchFamily="34" charset="0"/>
            <a:sym typeface="Helvetica Neue"/>
          </a:endParaRPr>
        </a:p>
      </dsp:txBody>
      <dsp:txXfrm>
        <a:off x="1592741" y="2845389"/>
        <a:ext cx="10594091" cy="813012"/>
      </dsp:txXfrm>
    </dsp:sp>
    <dsp:sp modelId="{91429B15-A956-964D-8546-713341C6EBA9}">
      <dsp:nvSpPr>
        <dsp:cNvPr id="0" name=""/>
        <dsp:cNvSpPr/>
      </dsp:nvSpPr>
      <dsp:spPr>
        <a:xfrm>
          <a:off x="1084608" y="2743763"/>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8F7A663E-A6CC-B84D-8B21-B0AC9781CCA0}">
      <dsp:nvSpPr>
        <dsp:cNvPr id="0" name=""/>
        <dsp:cNvSpPr/>
      </dsp:nvSpPr>
      <dsp:spPr>
        <a:xfrm>
          <a:off x="1592741" y="4063981"/>
          <a:ext cx="10594091"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Multifamily construction has been limited during the past decade and the prelease rate for properties in lease-up is close to 95%.</a:t>
          </a:r>
        </a:p>
      </dsp:txBody>
      <dsp:txXfrm>
        <a:off x="1592741" y="4063981"/>
        <a:ext cx="10594091" cy="813012"/>
      </dsp:txXfrm>
    </dsp:sp>
    <dsp:sp modelId="{5700D827-B404-E941-ACF4-E202F54165A9}">
      <dsp:nvSpPr>
        <dsp:cNvPr id="0" name=""/>
        <dsp:cNvSpPr/>
      </dsp:nvSpPr>
      <dsp:spPr>
        <a:xfrm>
          <a:off x="1084608" y="3962355"/>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D1C1B6AC-D916-B94A-A175-C0C6A2590579}">
      <dsp:nvSpPr>
        <dsp:cNvPr id="0" name=""/>
        <dsp:cNvSpPr/>
      </dsp:nvSpPr>
      <dsp:spPr>
        <a:xfrm>
          <a:off x="1286935" y="5283346"/>
          <a:ext cx="10899897"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With 1,500 apartments under construction, much of the development in West Palm Beach is taking place in the central business district.  </a:t>
          </a:r>
        </a:p>
      </dsp:txBody>
      <dsp:txXfrm>
        <a:off x="1286935" y="5283346"/>
        <a:ext cx="10899897" cy="813012"/>
      </dsp:txXfrm>
    </dsp:sp>
    <dsp:sp modelId="{AB344D7C-A53D-CD47-A67A-B3D7575D212C}">
      <dsp:nvSpPr>
        <dsp:cNvPr id="0" name=""/>
        <dsp:cNvSpPr/>
      </dsp:nvSpPr>
      <dsp:spPr>
        <a:xfrm>
          <a:off x="778802" y="5181719"/>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 modelId="{ACC721B9-9412-9E41-A5F0-BC0E34735AB3}">
      <dsp:nvSpPr>
        <dsp:cNvPr id="0" name=""/>
        <dsp:cNvSpPr/>
      </dsp:nvSpPr>
      <dsp:spPr>
        <a:xfrm>
          <a:off x="618176" y="6502710"/>
          <a:ext cx="11568656" cy="813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3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Luxury apartment construction in the submarket has been limited. Only 27% of apartment units in the submarket are in the 4- &amp; 5-star level, compared to 42% for the broader metro. </a:t>
          </a:r>
          <a:endParaRPr kumimoji="0" lang="en-US" sz="1800" b="0" i="0" u="none" strike="noStrike" kern="1200" cap="none" spc="0" normalizeH="0" baseline="0" dirty="0">
            <a:ln>
              <a:noFill/>
            </a:ln>
            <a:solidFill>
              <a:srgbClr val="000000"/>
            </a:solidFill>
            <a:effectLst/>
            <a:uFillTx/>
            <a:latin typeface="Arial" panose="020B0604020202020204" pitchFamily="34" charset="0"/>
            <a:ea typeface="Helvetica Neue" panose="02000503000000020004" pitchFamily="2" charset="0"/>
            <a:cs typeface="Arial" panose="020B0604020202020204" pitchFamily="34" charset="0"/>
            <a:sym typeface="Helvetica Neue"/>
          </a:endParaRPr>
        </a:p>
      </dsp:txBody>
      <dsp:txXfrm>
        <a:off x="618176" y="6502710"/>
        <a:ext cx="11568656" cy="813012"/>
      </dsp:txXfrm>
    </dsp:sp>
    <dsp:sp modelId="{48D6BB18-28AE-CB43-945B-BA349D8663BA}">
      <dsp:nvSpPr>
        <dsp:cNvPr id="0" name=""/>
        <dsp:cNvSpPr/>
      </dsp:nvSpPr>
      <dsp:spPr>
        <a:xfrm>
          <a:off x="110043" y="6401084"/>
          <a:ext cx="1016265" cy="1016265"/>
        </a:xfrm>
        <a:prstGeom prst="ellipse">
          <a:avLst/>
        </a:prstGeom>
        <a:solidFill>
          <a:srgbClr val="001F5B"/>
        </a:solidFill>
        <a:ln w="25400" cap="flat" cmpd="sng" algn="ctr">
          <a:solidFill>
            <a:srgbClr val="FFFFFF">
              <a:lumMod val="85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A5A7ED-8795-574E-86EB-7551A11AC5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FB5CAB70-82D7-9A47-A764-1620DA8628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3B08A9-41E9-2946-B515-2FC793954BF6}" type="datetimeFigureOut">
              <a:rPr lang="en-US" b="0" smtClean="0">
                <a:latin typeface="Arial" panose="020B0604020202020204" pitchFamily="34" charset="0"/>
                <a:cs typeface="Arial" panose="020B0604020202020204" pitchFamily="34" charset="0"/>
              </a:rPr>
              <a:t>10/20/20</a:t>
            </a:fld>
            <a:endParaRPr lang="en-US" b="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E4A4419-ADF3-B049-83DA-33E4C40ABF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E056F33-70C5-CF4F-A5CC-067FEF3AB0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7ACA6-55D4-E343-834E-702DF52B4D5A}" type="slidenum">
              <a:rPr lang="en-US" b="0" smtClean="0">
                <a:latin typeface="Arial" panose="020B0604020202020204" pitchFamily="34" charset="0"/>
                <a:cs typeface="Arial" panose="020B0604020202020204" pitchFamily="34" charset="0"/>
              </a:rPr>
              <a:t>‹#›</a:t>
            </a:fld>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08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Helvetica Neue"/>
        <a:cs typeface="Arial" panose="020B0604020202020204" pitchFamily="34" charset="0"/>
        <a:sym typeface="Helvetica Neue"/>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336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hasCustomPrompt="1"/>
          </p:nvPr>
        </p:nvSpPr>
        <p:spPr>
          <a:xfrm>
            <a:off x="1270000" y="5041900"/>
            <a:ext cx="10464800" cy="1130300"/>
          </a:xfrm>
          <a:prstGeom prst="rect">
            <a:avLst/>
          </a:prstGeom>
        </p:spPr>
        <p:txBody>
          <a:bodyPr anchor="t">
            <a:noAutofit/>
          </a:bodyPr>
          <a:lstStyle>
            <a:lvl1pPr marL="0" indent="0" algn="ctr">
              <a:spcBef>
                <a:spcPts val="0"/>
              </a:spcBef>
              <a:buSzTx/>
              <a:buNone/>
              <a:defRPr sz="1800" b="0" i="0"/>
            </a:lvl1pPr>
            <a:lvl2pPr marL="0" indent="0" algn="ctr">
              <a:spcBef>
                <a:spcPts val="0"/>
              </a:spcBef>
              <a:buSzTx/>
              <a:buNone/>
              <a:defRPr sz="1800" b="0" i="0"/>
            </a:lvl2pPr>
            <a:lvl3pPr marL="0" indent="0" algn="ctr">
              <a:spcBef>
                <a:spcPts val="0"/>
              </a:spcBef>
              <a:buSzTx/>
              <a:buNone/>
              <a:defRPr sz="1800" b="0" i="0"/>
            </a:lvl3pPr>
            <a:lvl4pPr marL="0" indent="0" algn="ctr">
              <a:spcBef>
                <a:spcPts val="0"/>
              </a:spcBef>
              <a:buSzTx/>
              <a:buNone/>
              <a:defRPr sz="1800" b="0" i="0"/>
            </a:lvl4pPr>
            <a:lvl5pPr marL="0" indent="0" algn="ctr">
              <a:spcBef>
                <a:spcPts val="0"/>
              </a:spcBef>
              <a:buSzTx/>
              <a:buNone/>
              <a:defRPr sz="18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13" name="Image" descr="Image"/>
          <p:cNvPicPr>
            <a:picLocks noChangeAspect="1"/>
          </p:cNvPicPr>
          <p:nvPr userDrawn="1"/>
        </p:nvPicPr>
        <p:blipFill rotWithShape="1">
          <a:blip r:embed="rId2" cstate="print">
            <a:extLst>
              <a:ext uri="{28A0092B-C50C-407E-A947-70E740481C1C}">
                <a14:useLocalDpi xmlns:a14="http://schemas.microsoft.com/office/drawing/2010/main"/>
              </a:ext>
            </a:extLst>
          </a:blip>
          <a:srcRect t="-466"/>
          <a:stretch/>
        </p:blipFill>
        <p:spPr>
          <a:xfrm>
            <a:off x="-12699" y="8057322"/>
            <a:ext cx="8878404" cy="1699811"/>
          </a:xfrm>
          <a:prstGeom prst="rect">
            <a:avLst/>
          </a:prstGeom>
          <a:ln w="12700">
            <a:miter lim="400000"/>
          </a:ln>
        </p:spPr>
      </p:pic>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Johnny Appleseed"/>
          <p:cNvSpPr txBox="1">
            <a:spLocks noGrp="1"/>
          </p:cNvSpPr>
          <p:nvPr>
            <p:ph type="body" sz="quarter" idx="13"/>
          </p:nvPr>
        </p:nvSpPr>
        <p:spPr>
          <a:xfrm>
            <a:off x="1270000" y="6362700"/>
            <a:ext cx="10464800" cy="471924"/>
          </a:xfrm>
          <a:prstGeom prst="rect">
            <a:avLst/>
          </a:prstGeom>
        </p:spPr>
        <p:txBody>
          <a:bodyPr anchor="t">
            <a:spAutoFit/>
          </a:bodyPr>
          <a:lstStyle>
            <a:lvl1pPr marL="0" indent="0" algn="ctr">
              <a:spcBef>
                <a:spcPts val="0"/>
              </a:spcBef>
              <a:buSzTx/>
              <a:buNone/>
              <a:defRPr sz="2400" b="0" i="0"/>
            </a:lvl1pPr>
          </a:lstStyle>
          <a:p>
            <a:r>
              <a:rPr dirty="0"/>
              <a:t>–Johnny Appleseed</a:t>
            </a:r>
          </a:p>
        </p:txBody>
      </p:sp>
      <p:sp>
        <p:nvSpPr>
          <p:cNvPr id="97" name="“Type a quote here.”"/>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0" y="0"/>
            <a:ext cx="13004800" cy="9753600"/>
          </a:xfrm>
          <a:prstGeom prst="rect">
            <a:avLst/>
          </a:prstGeom>
        </p:spPr>
        <p:txBody>
          <a:bodyPr lIns="91439" tIns="45719" rIns="91439" bIns="45719" anchor="t">
            <a:noAutofit/>
          </a:bodyPr>
          <a:lstStyle>
            <a:lvl1pPr>
              <a:defRPr b="0" i="0"/>
            </a:lvl1pPr>
          </a:lstStyle>
          <a:p>
            <a:endParaRPr dirty="0"/>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lvl1pPr>
              <a:defRPr b="0" i="0"/>
            </a:lvl1pPr>
          </a:lstStyle>
          <a:p>
            <a:endParaRPr dirty="0"/>
          </a:p>
        </p:txBody>
      </p:sp>
      <p:sp>
        <p:nvSpPr>
          <p:cNvPr id="22"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3"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b="0" i="0"/>
            </a:lvl1pPr>
            <a:lvl2pPr marL="0" indent="0" algn="ctr">
              <a:spcBef>
                <a:spcPts val="0"/>
              </a:spcBef>
              <a:buSzTx/>
              <a:buNone/>
              <a:defRPr sz="3700" b="0" i="0"/>
            </a:lvl2pPr>
            <a:lvl3pPr marL="0" indent="0" algn="ctr">
              <a:spcBef>
                <a:spcPts val="0"/>
              </a:spcBef>
              <a:buSzTx/>
              <a:buNone/>
              <a:defRPr sz="3700" b="0" i="0"/>
            </a:lvl3pPr>
            <a:lvl4pPr marL="0" indent="0" algn="ctr">
              <a:spcBef>
                <a:spcPts val="0"/>
              </a:spcBef>
              <a:buSzTx/>
              <a:buNone/>
              <a:defRPr sz="3700" b="0" i="0"/>
            </a:lvl4pPr>
            <a:lvl5pPr marL="0" indent="0" algn="ctr">
              <a:spcBef>
                <a:spcPts val="0"/>
              </a:spcBef>
              <a:buSzTx/>
              <a:buNone/>
              <a:defRPr sz="37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lvl1pPr>
              <a:defRPr b="0" i="0"/>
            </a:lvl1pPr>
          </a:lstStyle>
          <a:p>
            <a:endParaRPr dirty="0"/>
          </a:p>
        </p:txBody>
      </p:sp>
      <p:sp>
        <p:nvSpPr>
          <p:cNvPr id="40"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1"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b="0" i="0"/>
            </a:lvl1pPr>
            <a:lvl2pPr marL="0" indent="0" algn="ctr">
              <a:spcBef>
                <a:spcPts val="0"/>
              </a:spcBef>
              <a:buSzTx/>
              <a:buNone/>
              <a:defRPr sz="3700" b="0" i="0"/>
            </a:lvl2pPr>
            <a:lvl3pPr marL="0" indent="0" algn="ctr">
              <a:spcBef>
                <a:spcPts val="0"/>
              </a:spcBef>
              <a:buSzTx/>
              <a:buNone/>
              <a:defRPr sz="3700" b="0" i="0"/>
            </a:lvl3pPr>
            <a:lvl4pPr marL="0" indent="0" algn="ctr">
              <a:spcBef>
                <a:spcPts val="0"/>
              </a:spcBef>
              <a:buSzTx/>
              <a:buNone/>
              <a:defRPr sz="3700" b="0" i="0"/>
            </a:lvl4pPr>
            <a:lvl5pPr marL="0" indent="0" algn="ctr">
              <a:spcBef>
                <a:spcPts val="0"/>
              </a:spcBef>
              <a:buSzTx/>
              <a:buNone/>
              <a:defRPr sz="37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57" name="Image" descr="Image"/>
          <p:cNvPicPr>
            <a:picLocks noChangeAspect="1"/>
          </p:cNvPicPr>
          <p:nvPr/>
        </p:nvPicPr>
        <p:blipFill>
          <a:blip r:embed="rId2">
            <a:alphaModFix amt="10000"/>
          </a:blip>
          <a:stretch>
            <a:fillRect/>
          </a:stretch>
        </p:blipFill>
        <p:spPr>
          <a:xfrm>
            <a:off x="146608" y="8965"/>
            <a:ext cx="4541750" cy="4542372"/>
          </a:xfrm>
          <a:prstGeom prst="rect">
            <a:avLst/>
          </a:prstGeom>
          <a:ln w="12700">
            <a:miter lim="400000"/>
          </a:ln>
        </p:spPr>
      </p:pic>
      <p:sp>
        <p:nvSpPr>
          <p:cNvPr id="61" name="Slide Number"/>
          <p:cNvSpPr txBox="1">
            <a:spLocks noGrp="1"/>
          </p:cNvSpPr>
          <p:nvPr>
            <p:ph type="sldNum" sz="quarter" idx="2"/>
          </p:nvPr>
        </p:nvSpPr>
        <p:spPr>
          <a:xfrm>
            <a:off x="12290475" y="254000"/>
            <a:ext cx="322204" cy="348813"/>
          </a:xfrm>
          <a:prstGeom prst="rect">
            <a:avLst/>
          </a:prstGeom>
        </p:spPr>
        <p:txBody>
          <a:bodyPr/>
          <a:lstStyle>
            <a:lvl1pPr>
              <a:defRPr>
                <a:solidFill>
                  <a:srgbClr val="001F5B"/>
                </a:solidFill>
              </a:defRPr>
            </a:lvl1pPr>
          </a:lstStyle>
          <a:p>
            <a:fld id="{86CB4B4D-7CA3-9044-876B-883B54F8677D}" type="slidenum">
              <a:rPr lang="en-US" smtClean="0"/>
              <a:pPr/>
              <a:t>‹#›</a:t>
            </a:fld>
            <a:endParaRPr lang="en-US" dirty="0"/>
          </a:p>
        </p:txBody>
      </p:sp>
      <p:pic>
        <p:nvPicPr>
          <p:cNvPr id="7" name="Image" descr="Image">
            <a:extLst>
              <a:ext uri="{FF2B5EF4-FFF2-40B4-BE49-F238E27FC236}">
                <a16:creationId xmlns:a16="http://schemas.microsoft.com/office/drawing/2014/main" id="{C9C80508-E235-524B-89FE-59CD11206B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6"/>
          <a:stretch/>
        </p:blipFill>
        <p:spPr>
          <a:xfrm>
            <a:off x="0" y="8070575"/>
            <a:ext cx="8825948" cy="1683026"/>
          </a:xfrm>
          <a:prstGeom prst="rect">
            <a:avLst/>
          </a:prstGeom>
          <a:ln w="12700">
            <a:miter lim="400000"/>
          </a:ln>
        </p:spPr>
      </p:pic>
      <p:sp>
        <p:nvSpPr>
          <p:cNvPr id="8" name="Title">
            <a:extLst>
              <a:ext uri="{FF2B5EF4-FFF2-40B4-BE49-F238E27FC236}">
                <a16:creationId xmlns:a16="http://schemas.microsoft.com/office/drawing/2014/main" id="{7A28598A-F243-3F49-BE77-07D366C5D6AE}"/>
              </a:ext>
            </a:extLst>
          </p:cNvPr>
          <p:cNvSpPr txBox="1">
            <a:spLocks noGrp="1"/>
          </p:cNvSpPr>
          <p:nvPr>
            <p:ph type="title" hasCustomPrompt="1"/>
          </p:nvPr>
        </p:nvSpPr>
        <p:spPr>
          <a:xfrm>
            <a:off x="511237" y="0"/>
            <a:ext cx="11099801" cy="965200"/>
          </a:xfrm>
          <a:prstGeom prst="rect">
            <a:avLst/>
          </a:prstGeom>
        </p:spPr>
        <p:txBody>
          <a:bodyPr anchor="t">
            <a:normAutofit/>
          </a:bodyPr>
          <a:lstStyle>
            <a:lvl1pPr algn="l">
              <a:defRPr sz="6000">
                <a:solidFill>
                  <a:srgbClr val="001F5B"/>
                </a:solidFill>
              </a:defRPr>
            </a:lvl1pPr>
          </a:lstStyle>
          <a:p>
            <a:r>
              <a:rPr lang="en-US" dirty="0"/>
              <a:t> </a:t>
            </a:r>
            <a:endParaRPr dirty="0"/>
          </a:p>
        </p:txBody>
      </p:sp>
      <p:cxnSp>
        <p:nvCxnSpPr>
          <p:cNvPr id="3" name="Straight Connector 2">
            <a:extLst>
              <a:ext uri="{FF2B5EF4-FFF2-40B4-BE49-F238E27FC236}">
                <a16:creationId xmlns:a16="http://schemas.microsoft.com/office/drawing/2014/main" id="{2CA7C956-615C-DC46-957C-38007A7D67D7}"/>
              </a:ext>
            </a:extLst>
          </p:cNvPr>
          <p:cNvCxnSpPr>
            <a:cxnSpLocks/>
          </p:cNvCxnSpPr>
          <p:nvPr userDrawn="1"/>
        </p:nvCxnSpPr>
        <p:spPr>
          <a:xfrm>
            <a:off x="511237" y="9526772"/>
            <a:ext cx="12101442" cy="0"/>
          </a:xfrm>
          <a:prstGeom prst="line">
            <a:avLst/>
          </a:prstGeom>
          <a:noFill/>
          <a:ln w="25400" cap="flat">
            <a:solidFill>
              <a:srgbClr val="001F5B"/>
            </a:solidFill>
            <a:prstDash val="solid"/>
            <a:miter lim="400000"/>
            <a:headEnd type="oval" w="med" len="med"/>
            <a:tailEnd type="oval" w="med" len="med"/>
          </a:ln>
          <a:effectLst>
            <a:softEdge rad="12700"/>
          </a:effectLst>
          <a:sp3d/>
        </p:spPr>
        <p:style>
          <a:lnRef idx="0">
            <a:scrgbClr r="0" g="0" b="0"/>
          </a:lnRef>
          <a:fillRef idx="0">
            <a:scrgbClr r="0" g="0" b="0"/>
          </a:fillRef>
          <a:effectRef idx="0">
            <a:scrgbClr r="0" g="0" b="0"/>
          </a:effectRef>
          <a:fontRef idx="none"/>
        </p:style>
      </p:cxn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lvl1pPr>
              <a:defRPr b="0" i="0"/>
            </a:lvl1pPr>
          </a:lstStyle>
          <a:p>
            <a:endParaRPr dirty="0"/>
          </a:p>
        </p:txBody>
      </p:sp>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b="0" i="0"/>
            </a:lvl1pPr>
            <a:lvl2pPr marL="685800" indent="-342900">
              <a:spcBef>
                <a:spcPts val="3200"/>
              </a:spcBef>
              <a:defRPr sz="2800" b="0" i="0"/>
            </a:lvl2pPr>
            <a:lvl3pPr marL="1028700" indent="-342900">
              <a:spcBef>
                <a:spcPts val="3200"/>
              </a:spcBef>
              <a:defRPr sz="2800" b="0" i="0"/>
            </a:lvl3pPr>
            <a:lvl4pPr marL="1371600" indent="-342900">
              <a:spcBef>
                <a:spcPts val="3200"/>
              </a:spcBef>
              <a:defRPr sz="2800" b="0" i="0"/>
            </a:lvl4pPr>
            <a:lvl5pPr marL="1714500" indent="-342900">
              <a:spcBef>
                <a:spcPts val="3200"/>
              </a:spcBef>
              <a:defRPr sz="28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 name="Slide Number"/>
          <p:cNvSpPr txBox="1">
            <a:spLocks noGrp="1"/>
          </p:cNvSpPr>
          <p:nvPr>
            <p:ph type="sldNum" sz="quarter" idx="2"/>
          </p:nvPr>
        </p:nvSpPr>
        <p:spPr>
          <a:xfrm>
            <a:off x="6328884" y="9296400"/>
            <a:ext cx="340259" cy="28793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952500" y="1270000"/>
            <a:ext cx="11099800" cy="7213600"/>
          </a:xfrm>
          <a:prstGeom prst="rect">
            <a:avLst/>
          </a:prstGeom>
        </p:spPr>
        <p:txBody>
          <a:bodyPr/>
          <a:lstStyle>
            <a:lvl1pPr>
              <a:defRPr b="0" i="0"/>
            </a:lvl1pPr>
            <a:lvl2pPr>
              <a:defRPr b="0" i="0"/>
            </a:lvl2pPr>
            <a:lvl3pPr>
              <a:defRPr b="0" i="0"/>
            </a:lvl3pPr>
            <a:lvl4pPr>
              <a:defRPr b="0" i="0"/>
            </a:lvl4pPr>
            <a:lvl5pPr>
              <a:defRPr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6"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lvl1pPr>
              <a:defRPr b="0" i="0"/>
            </a:lvl1pPr>
          </a:lstStyle>
          <a:p>
            <a:endParaRPr dirty="0"/>
          </a:p>
        </p:txBody>
      </p:sp>
      <p:sp>
        <p:nvSpPr>
          <p:cNvPr id="87"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lvl1pPr>
              <a:defRPr b="0" i="0"/>
            </a:lvl1pPr>
          </a:lstStyle>
          <a:p>
            <a:endParaRPr dirty="0"/>
          </a:p>
        </p:txBody>
      </p:sp>
      <p:sp>
        <p:nvSpPr>
          <p:cNvPr id="88"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lvl1pPr>
              <a:defRPr b="0" i="0"/>
            </a:lvl1pPr>
          </a:lstStyle>
          <a:p>
            <a:endParaRPr dirty="0"/>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197426"/>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6328884" y="9296400"/>
            <a:ext cx="340259" cy="275235"/>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1800" b="0" i="0" u="none" strike="noStrike" cap="none" spc="0" baseline="0">
          <a:ln>
            <a:noFill/>
          </a:ln>
          <a:solidFill>
            <a:srgbClr val="000000"/>
          </a:solidFill>
          <a:uFillTx/>
          <a:latin typeface="Arial" panose="020B0604020202020204" pitchFamily="34" charset="0"/>
          <a:ea typeface="Helvetica Neue"/>
          <a:cs typeface="Arial" panose="020B0604020202020204" pitchFamily="34" charset="0"/>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4.jpeg"/><Relationship Id="rId7"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35.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mailto:Rkrivor@dlcresidential.com" TargetMode="Externa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0AE18B-2BC0-B842-BA87-22FDF718E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 y="0"/>
            <a:ext cx="13004800" cy="8416212"/>
          </a:xfrm>
          <a:prstGeom prst="rect">
            <a:avLst/>
          </a:prstGeom>
        </p:spPr>
      </p:pic>
      <p:sp>
        <p:nvSpPr>
          <p:cNvPr id="124" name="21500 Biscayne Blvd. Suite 402., Aventura, FL 33180"/>
          <p:cNvSpPr txBox="1"/>
          <p:nvPr/>
        </p:nvSpPr>
        <p:spPr>
          <a:xfrm>
            <a:off x="7665060" y="8700469"/>
            <a:ext cx="5333693"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200" b="0" spc="11">
                <a:solidFill>
                  <a:srgbClr val="919191"/>
                </a:solidFill>
                <a:latin typeface="Helvetica Neue Light"/>
                <a:ea typeface="Helvetica Neue Light"/>
                <a:cs typeface="Helvetica Neue Light"/>
                <a:sym typeface="Helvetica Neue Light"/>
              </a:defRPr>
            </a:lvl1pPr>
          </a:lstStyle>
          <a:p>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950 Third Avenue, Suite </a:t>
            </a:r>
            <a:r>
              <a:rPr lang="en-US" sz="1800" dirty="0">
                <a:solidFill>
                  <a:srgbClr val="001F5B"/>
                </a:solidFill>
                <a:latin typeface="Arial" panose="020B0604020202020204" pitchFamily="34" charset="0"/>
                <a:ea typeface="Helvetica Neue" panose="02000503000000020004" pitchFamily="2" charset="0"/>
                <a:cs typeface="Arial" panose="020B0604020202020204" pitchFamily="34" charset="0"/>
              </a:rPr>
              <a:t>1902</a:t>
            </a:r>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 </a:t>
            </a:r>
            <a:endParaRPr lang="en-US" sz="1800" dirty="0">
              <a:solidFill>
                <a:srgbClr val="001F5B"/>
              </a:solidFill>
              <a:latin typeface="Arial" panose="020B0604020202020204" pitchFamily="34" charset="0"/>
              <a:ea typeface="Helvetica Neue" panose="02000503000000020004" pitchFamily="2" charset="0"/>
              <a:cs typeface="Arial" panose="020B0604020202020204" pitchFamily="34" charset="0"/>
            </a:endParaRPr>
          </a:p>
          <a:p>
            <a:r>
              <a:rPr sz="1800" dirty="0">
                <a:solidFill>
                  <a:srgbClr val="001F5B"/>
                </a:solidFill>
                <a:latin typeface="Arial" panose="020B0604020202020204" pitchFamily="34" charset="0"/>
                <a:ea typeface="Helvetica Neue" panose="02000503000000020004" pitchFamily="2" charset="0"/>
                <a:cs typeface="Arial" panose="020B0604020202020204" pitchFamily="34" charset="0"/>
              </a:rPr>
              <a:t>New York, NY 10022</a:t>
            </a:r>
          </a:p>
        </p:txBody>
      </p:sp>
      <p:pic>
        <p:nvPicPr>
          <p:cNvPr id="125" name="Image" descr="Image"/>
          <p:cNvPicPr>
            <a:picLocks noChangeAspect="1"/>
          </p:cNvPicPr>
          <p:nvPr/>
        </p:nvPicPr>
        <p:blipFill>
          <a:blip r:embed="rId3">
            <a:alphaModFix amt="20000"/>
          </a:blip>
          <a:stretch>
            <a:fillRect/>
          </a:stretch>
        </p:blipFill>
        <p:spPr>
          <a:xfrm>
            <a:off x="8807072" y="0"/>
            <a:ext cx="4541750" cy="4542372"/>
          </a:xfrm>
          <a:prstGeom prst="rect">
            <a:avLst/>
          </a:prstGeom>
          <a:ln w="12700">
            <a:miter lim="400000"/>
          </a:ln>
        </p:spPr>
      </p:pic>
      <p:sp>
        <p:nvSpPr>
          <p:cNvPr id="4" name="Rectangle 3">
            <a:extLst>
              <a:ext uri="{FF2B5EF4-FFF2-40B4-BE49-F238E27FC236}">
                <a16:creationId xmlns:a16="http://schemas.microsoft.com/office/drawing/2014/main" id="{6B698F67-B95D-2F4E-96F5-91BCFF725FC4}"/>
              </a:ext>
            </a:extLst>
          </p:cNvPr>
          <p:cNvSpPr/>
          <p:nvPr/>
        </p:nvSpPr>
        <p:spPr>
          <a:xfrm>
            <a:off x="-7205" y="548640"/>
            <a:ext cx="8416213" cy="461665"/>
          </a:xfrm>
          <a:prstGeom prst="rect">
            <a:avLst/>
          </a:prstGeom>
          <a:solidFill>
            <a:schemeClr val="bg1"/>
          </a:solidFill>
        </p:spPr>
        <p:txBody>
          <a:bodyPr wrap="square">
            <a:spAutoFit/>
          </a:bodyPr>
          <a:lstStyle/>
          <a:p>
            <a:pPr algn="l"/>
            <a:r>
              <a:rPr lang="en-US" b="0" dirty="0">
                <a:solidFill>
                  <a:srgbClr val="001F5B"/>
                </a:solidFill>
                <a:latin typeface="Arial" panose="020B0604020202020204" pitchFamily="34" charset="0"/>
                <a:cs typeface="Arial" panose="020B0604020202020204" pitchFamily="34" charset="0"/>
              </a:rPr>
              <a:t>A Development Opportunity</a:t>
            </a:r>
          </a:p>
        </p:txBody>
      </p:sp>
      <p:pic>
        <p:nvPicPr>
          <p:cNvPr id="126" name="Image" descr="Image"/>
          <p:cNvPicPr>
            <a:picLocks noChangeAspect="1"/>
          </p:cNvPicPr>
          <p:nvPr/>
        </p:nvPicPr>
        <p:blipFill>
          <a:blip r:embed="rId4"/>
          <a:stretch>
            <a:fillRect/>
          </a:stretch>
        </p:blipFill>
        <p:spPr>
          <a:xfrm>
            <a:off x="5500380" y="7084868"/>
            <a:ext cx="1978640" cy="1978640"/>
          </a:xfrm>
          <a:prstGeom prst="rect">
            <a:avLst/>
          </a:prstGeom>
          <a:ln w="12700">
            <a:miter lim="400000"/>
          </a:ln>
        </p:spPr>
      </p:pic>
      <p:sp>
        <p:nvSpPr>
          <p:cNvPr id="123" name="SOVERGEIGN AT DAVENPORT"/>
          <p:cNvSpPr txBox="1">
            <a:spLocks noGrp="1"/>
          </p:cNvSpPr>
          <p:nvPr>
            <p:ph type="subTitle" sz="quarter" idx="1"/>
          </p:nvPr>
        </p:nvSpPr>
        <p:spPr>
          <a:xfrm>
            <a:off x="-7205" y="0"/>
            <a:ext cx="8416213" cy="548640"/>
          </a:xfrm>
          <a:prstGeom prst="rect">
            <a:avLst/>
          </a:prstGeom>
          <a:solidFill>
            <a:schemeClr val="bg1"/>
          </a:solidFill>
        </p:spPr>
        <p:txBody>
          <a:bodyPr>
            <a:noAutofit/>
          </a:bodyPr>
          <a:lstStyle>
            <a:lvl1pPr>
              <a:defRPr>
                <a:solidFill>
                  <a:srgbClr val="EBEBEB"/>
                </a:solidFill>
              </a:defRPr>
            </a:lvl1pPr>
          </a:lstStyle>
          <a:p>
            <a:pPr algn="l"/>
            <a:r>
              <a:rPr sz="4000" b="1" dirty="0">
                <a:solidFill>
                  <a:srgbClr val="001F5B"/>
                </a:solidFill>
                <a:latin typeface="+mj-lt"/>
              </a:rPr>
              <a:t>SOVEREIGN </a:t>
            </a:r>
            <a:r>
              <a:rPr lang="en-US" sz="4000" b="1" dirty="0">
                <a:solidFill>
                  <a:srgbClr val="001F5B"/>
                </a:solidFill>
                <a:latin typeface="+mj-lt"/>
              </a:rPr>
              <a:t>ON BROADWAY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Submarket Demographics</a:t>
            </a:r>
            <a:br>
              <a:rPr lang="en-US" sz="2200" dirty="0"/>
            </a:br>
            <a:r>
              <a:rPr lang="en-US" sz="1800" dirty="0"/>
              <a:t>West Palm Beach</a:t>
            </a:r>
            <a:r>
              <a:rPr lang="en-US" sz="1800" baseline="30000" dirty="0"/>
              <a:t>1</a:t>
            </a:r>
            <a:endParaRPr baseline="30000" dirty="0"/>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TextBox 2">
            <a:extLst>
              <a:ext uri="{FF2B5EF4-FFF2-40B4-BE49-F238E27FC236}">
                <a16:creationId xmlns:a16="http://schemas.microsoft.com/office/drawing/2014/main" id="{7E0BEFBA-E4EC-E14D-BA6C-3EBE84A7ADC5}"/>
              </a:ext>
            </a:extLst>
          </p:cNvPr>
          <p:cNvSpPr txBox="1"/>
          <p:nvPr/>
        </p:nvSpPr>
        <p:spPr>
          <a:xfrm>
            <a:off x="915794" y="158524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u="none" strike="noStrike" cap="none" spc="0" normalizeH="0" baseline="0" dirty="0">
                <a:ln>
                  <a:noFill/>
                </a:ln>
                <a:solidFill>
                  <a:schemeClr val="bg1"/>
                </a:solidFill>
                <a:effectLst/>
                <a:uFillTx/>
                <a:latin typeface="+mj-lt"/>
                <a:ea typeface="Helvetica Neue"/>
                <a:cs typeface="Arial" panose="020B0604020202020204" pitchFamily="34" charset="0"/>
                <a:sym typeface="Helvetica Neue"/>
              </a:rPr>
              <a:t>POPULATION</a:t>
            </a:r>
          </a:p>
        </p:txBody>
      </p:sp>
      <p:sp>
        <p:nvSpPr>
          <p:cNvPr id="17" name="TextBox 16">
            <a:extLst>
              <a:ext uri="{FF2B5EF4-FFF2-40B4-BE49-F238E27FC236}">
                <a16:creationId xmlns:a16="http://schemas.microsoft.com/office/drawing/2014/main" id="{5C5D9FD0-7FF2-D04A-8A6A-87A45FC51EE0}"/>
              </a:ext>
            </a:extLst>
          </p:cNvPr>
          <p:cNvSpPr txBox="1"/>
          <p:nvPr/>
        </p:nvSpPr>
        <p:spPr>
          <a:xfrm>
            <a:off x="6858000" y="158524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latin typeface="+mj-lt"/>
                <a:ea typeface="Helvetica Neue"/>
                <a:cs typeface="Helvetica Neue"/>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cs typeface="Arial" panose="020B0604020202020204" pitchFamily="34" charset="0"/>
              </a:rPr>
              <a:t>MEDIAN AGE</a:t>
            </a:r>
          </a:p>
        </p:txBody>
      </p:sp>
      <p:sp>
        <p:nvSpPr>
          <p:cNvPr id="18" name="TextBox 17">
            <a:extLst>
              <a:ext uri="{FF2B5EF4-FFF2-40B4-BE49-F238E27FC236}">
                <a16:creationId xmlns:a16="http://schemas.microsoft.com/office/drawing/2014/main" id="{6FAF4D90-2187-2D46-B992-9D44C0C339A2}"/>
              </a:ext>
            </a:extLst>
          </p:cNvPr>
          <p:cNvSpPr txBox="1"/>
          <p:nvPr/>
        </p:nvSpPr>
        <p:spPr>
          <a:xfrm>
            <a:off x="6858000" y="3538881"/>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latin typeface="+mj-lt"/>
                <a:ea typeface="Helvetica Neue"/>
                <a:cs typeface="Helvetica Neue"/>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cs typeface="Arial" panose="020B0604020202020204" pitchFamily="34" charset="0"/>
              </a:rPr>
              <a:t>MEDIAN HOUSEHOLD INCOME</a:t>
            </a:r>
          </a:p>
        </p:txBody>
      </p:sp>
      <p:sp>
        <p:nvSpPr>
          <p:cNvPr id="22" name="TextBox 21">
            <a:extLst>
              <a:ext uri="{FF2B5EF4-FFF2-40B4-BE49-F238E27FC236}">
                <a16:creationId xmlns:a16="http://schemas.microsoft.com/office/drawing/2014/main" id="{3BA7D0F1-DF34-5048-A282-D28412B3C57D}"/>
              </a:ext>
            </a:extLst>
          </p:cNvPr>
          <p:cNvSpPr txBox="1"/>
          <p:nvPr/>
        </p:nvSpPr>
        <p:spPr>
          <a:xfrm>
            <a:off x="914400" y="3538881"/>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solidFill>
                  <a:schemeClr val="bg1"/>
                </a:solidFill>
                <a:latin typeface="+mj-lt"/>
              </a:rPr>
              <a:t>NO. EMPLOYEES</a:t>
            </a:r>
          </a:p>
        </p:txBody>
      </p:sp>
      <p:sp>
        <p:nvSpPr>
          <p:cNvPr id="23" name="TextBox 22">
            <a:extLst>
              <a:ext uri="{FF2B5EF4-FFF2-40B4-BE49-F238E27FC236}">
                <a16:creationId xmlns:a16="http://schemas.microsoft.com/office/drawing/2014/main" id="{4A55F33A-01F3-E746-8532-677034AEE027}"/>
              </a:ext>
            </a:extLst>
          </p:cNvPr>
          <p:cNvSpPr txBox="1"/>
          <p:nvPr/>
        </p:nvSpPr>
        <p:spPr>
          <a:xfrm>
            <a:off x="914400" y="5424008"/>
            <a:ext cx="5029200" cy="471924"/>
          </a:xfrm>
          <a:prstGeom prst="rect">
            <a:avLst/>
          </a:prstGeom>
          <a:solidFill>
            <a:srgbClr val="001F5B"/>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solidFill>
                  <a:schemeClr val="bg1"/>
                </a:solidFill>
                <a:latin typeface="+mj-lt"/>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MEDIAN PROPERTY VALUE</a:t>
            </a:r>
          </a:p>
        </p:txBody>
      </p:sp>
      <p:sp>
        <p:nvSpPr>
          <p:cNvPr id="10" name="TextBox 9">
            <a:extLst>
              <a:ext uri="{FF2B5EF4-FFF2-40B4-BE49-F238E27FC236}">
                <a16:creationId xmlns:a16="http://schemas.microsoft.com/office/drawing/2014/main" id="{3594199B-DD81-C146-A952-AB0AEA12A4ED}"/>
              </a:ext>
            </a:extLst>
          </p:cNvPr>
          <p:cNvSpPr txBox="1"/>
          <p:nvPr/>
        </p:nvSpPr>
        <p:spPr>
          <a:xfrm>
            <a:off x="6858000" y="5424008"/>
            <a:ext cx="5029200" cy="471924"/>
          </a:xfrm>
          <a:prstGeom prst="rect">
            <a:avLst/>
          </a:prstGeom>
          <a:solidFill>
            <a:srgbClr val="001F5B"/>
          </a:solidFill>
          <a:ln>
            <a:solidFill>
              <a:srgbClr val="001F5B"/>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0" dirty="0">
                <a:solidFill>
                  <a:schemeClr val="bg1"/>
                </a:solidFill>
                <a:latin typeface="+mj-lt"/>
              </a:rPr>
              <a:t>LARGEST INDUSTRIES</a:t>
            </a:r>
          </a:p>
        </p:txBody>
      </p:sp>
      <p:sp>
        <p:nvSpPr>
          <p:cNvPr id="5" name="TextBox 4">
            <a:extLst>
              <a:ext uri="{FF2B5EF4-FFF2-40B4-BE49-F238E27FC236}">
                <a16:creationId xmlns:a16="http://schemas.microsoft.com/office/drawing/2014/main" id="{4607669E-7792-9C4A-8A06-1E8B09476C25}"/>
              </a:ext>
            </a:extLst>
          </p:cNvPr>
          <p:cNvSpPr txBox="1"/>
          <p:nvPr/>
        </p:nvSpPr>
        <p:spPr>
          <a:xfrm>
            <a:off x="914400" y="2084324"/>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000" b="0" dirty="0">
                <a:latin typeface="Arial" panose="020B0604020202020204" pitchFamily="34" charset="0"/>
                <a:cs typeface="Arial" panose="020B0604020202020204" pitchFamily="34" charset="0"/>
              </a:rPr>
              <a:t>538</a:t>
            </a: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,190</a:t>
            </a:r>
          </a:p>
          <a:p>
            <a:pPr marL="0" marR="0" indent="0" algn="ctr" defTabSz="584200" rtl="0" fontAlgn="auto" latinLnBrk="0" hangingPunct="0">
              <a:lnSpc>
                <a:spcPct val="100000"/>
              </a:lnSpc>
              <a:spcBef>
                <a:spcPts val="0"/>
              </a:spcBef>
              <a:spcAft>
                <a:spcPts val="0"/>
              </a:spcAft>
              <a:buClrTx/>
              <a:buSzTx/>
              <a:buFontTx/>
              <a:buNone/>
              <a:tabLst/>
            </a:pPr>
            <a:r>
              <a:rPr lang="en-US" sz="2000" b="0" dirty="0">
                <a:latin typeface="Arial" panose="020B0604020202020204" pitchFamily="34" charset="0"/>
                <a:cs typeface="Arial" panose="020B0604020202020204" pitchFamily="34" charset="0"/>
              </a:rPr>
              <a:t>1.14% annual growth 2020-2025</a:t>
            </a:r>
            <a:endPar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12" name="TextBox 11">
            <a:extLst>
              <a:ext uri="{FF2B5EF4-FFF2-40B4-BE49-F238E27FC236}">
                <a16:creationId xmlns:a16="http://schemas.microsoft.com/office/drawing/2014/main" id="{A6C0F9B0-7AA4-4744-A29B-CE020204864D}"/>
              </a:ext>
            </a:extLst>
          </p:cNvPr>
          <p:cNvSpPr txBox="1"/>
          <p:nvPr/>
        </p:nvSpPr>
        <p:spPr>
          <a:xfrm>
            <a:off x="6858000" y="4039351"/>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$52,638 </a:t>
            </a:r>
          </a:p>
          <a:p>
            <a:r>
              <a:rPr lang="en-US" sz="2000" dirty="0">
                <a:latin typeface="Arial" panose="020B0604020202020204" pitchFamily="34" charset="0"/>
                <a:cs typeface="Arial" panose="020B0604020202020204" pitchFamily="34" charset="0"/>
              </a:rPr>
              <a:t>5.26% annual growth</a:t>
            </a:r>
          </a:p>
        </p:txBody>
      </p:sp>
      <p:sp>
        <p:nvSpPr>
          <p:cNvPr id="13" name="TextBox 12">
            <a:extLst>
              <a:ext uri="{FF2B5EF4-FFF2-40B4-BE49-F238E27FC236}">
                <a16:creationId xmlns:a16="http://schemas.microsoft.com/office/drawing/2014/main" id="{6D777A15-7C0F-444C-A504-3D9ABF507C0B}"/>
              </a:ext>
            </a:extLst>
          </p:cNvPr>
          <p:cNvSpPr txBox="1"/>
          <p:nvPr/>
        </p:nvSpPr>
        <p:spPr>
          <a:xfrm>
            <a:off x="6858000" y="2022365"/>
            <a:ext cx="5029200" cy="410369"/>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39.8</a:t>
            </a:r>
          </a:p>
        </p:txBody>
      </p:sp>
      <p:sp>
        <p:nvSpPr>
          <p:cNvPr id="14" name="TextBox 13">
            <a:extLst>
              <a:ext uri="{FF2B5EF4-FFF2-40B4-BE49-F238E27FC236}">
                <a16:creationId xmlns:a16="http://schemas.microsoft.com/office/drawing/2014/main" id="{0403F289-89C0-AC47-9720-64F90CC3EB47}"/>
              </a:ext>
            </a:extLst>
          </p:cNvPr>
          <p:cNvSpPr txBox="1"/>
          <p:nvPr/>
        </p:nvSpPr>
        <p:spPr>
          <a:xfrm>
            <a:off x="914400" y="4016835"/>
            <a:ext cx="5029200"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345,687</a:t>
            </a:r>
          </a:p>
          <a:p>
            <a:r>
              <a:rPr lang="en-US" sz="2000" dirty="0">
                <a:latin typeface="Arial" panose="020B0604020202020204" pitchFamily="34" charset="0"/>
                <a:cs typeface="Arial" panose="020B0604020202020204" pitchFamily="34" charset="0"/>
              </a:rPr>
              <a:t>2.97% annual growth</a:t>
            </a:r>
          </a:p>
        </p:txBody>
      </p:sp>
      <p:sp>
        <p:nvSpPr>
          <p:cNvPr id="15" name="TextBox 14">
            <a:extLst>
              <a:ext uri="{FF2B5EF4-FFF2-40B4-BE49-F238E27FC236}">
                <a16:creationId xmlns:a16="http://schemas.microsoft.com/office/drawing/2014/main" id="{C6B87C56-15F1-3843-BEC3-5C3E66A61184}"/>
              </a:ext>
            </a:extLst>
          </p:cNvPr>
          <p:cNvSpPr txBox="1"/>
          <p:nvPr/>
        </p:nvSpPr>
        <p:spPr>
          <a:xfrm>
            <a:off x="914400" y="5878893"/>
            <a:ext cx="4994912" cy="718145"/>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$244,686</a:t>
            </a:r>
          </a:p>
          <a:p>
            <a:r>
              <a:rPr lang="en-US" sz="2000" dirty="0">
                <a:latin typeface="Arial" panose="020B0604020202020204" pitchFamily="34" charset="0"/>
                <a:cs typeface="Arial" panose="020B0604020202020204" pitchFamily="34" charset="0"/>
              </a:rPr>
              <a:t>8.8% annual growth</a:t>
            </a:r>
          </a:p>
        </p:txBody>
      </p:sp>
      <p:sp>
        <p:nvSpPr>
          <p:cNvPr id="16" name="TextBox 15">
            <a:extLst>
              <a:ext uri="{FF2B5EF4-FFF2-40B4-BE49-F238E27FC236}">
                <a16:creationId xmlns:a16="http://schemas.microsoft.com/office/drawing/2014/main" id="{E7B55923-32E8-A74E-A276-C3D35AEF6F10}"/>
              </a:ext>
            </a:extLst>
          </p:cNvPr>
          <p:cNvSpPr txBox="1"/>
          <p:nvPr/>
        </p:nvSpPr>
        <p:spPr>
          <a:xfrm>
            <a:off x="6858000" y="5909671"/>
            <a:ext cx="5029200" cy="1025922"/>
          </a:xfrm>
          <a:prstGeom prst="rect">
            <a:avLst/>
          </a:prstGeom>
          <a:no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0"/>
            </a:lvl1pPr>
          </a:lstStyle>
          <a:p>
            <a:r>
              <a:rPr lang="en-US" sz="2000" dirty="0">
                <a:latin typeface="Arial" panose="020B0604020202020204" pitchFamily="34" charset="0"/>
                <a:cs typeface="Arial" panose="020B0604020202020204" pitchFamily="34" charset="0"/>
              </a:rPr>
              <a:t>Healthcare</a:t>
            </a:r>
          </a:p>
          <a:p>
            <a:r>
              <a:rPr lang="en-US" sz="2000" dirty="0">
                <a:latin typeface="Arial" panose="020B0604020202020204" pitchFamily="34" charset="0"/>
                <a:cs typeface="Arial" panose="020B0604020202020204" pitchFamily="34" charset="0"/>
              </a:rPr>
              <a:t>Retail Trade</a:t>
            </a:r>
          </a:p>
          <a:p>
            <a:r>
              <a:rPr lang="en-US" sz="2000" dirty="0">
                <a:latin typeface="Arial" panose="020B0604020202020204" pitchFamily="34" charset="0"/>
                <a:cs typeface="Arial" panose="020B0604020202020204" pitchFamily="34" charset="0"/>
              </a:rPr>
              <a:t>Accommodation and Food Services</a:t>
            </a:r>
          </a:p>
        </p:txBody>
      </p:sp>
      <p:sp>
        <p:nvSpPr>
          <p:cNvPr id="4" name="Rectangle 3">
            <a:extLst>
              <a:ext uri="{FF2B5EF4-FFF2-40B4-BE49-F238E27FC236}">
                <a16:creationId xmlns:a16="http://schemas.microsoft.com/office/drawing/2014/main" id="{43ED3A49-3809-F248-B234-58A71EE0EB57}"/>
              </a:ext>
            </a:extLst>
          </p:cNvPr>
          <p:cNvSpPr/>
          <p:nvPr/>
        </p:nvSpPr>
        <p:spPr>
          <a:xfrm>
            <a:off x="7368014" y="9005261"/>
            <a:ext cx="4519186" cy="246221"/>
          </a:xfrm>
          <a:prstGeom prst="rect">
            <a:avLst/>
          </a:prstGeom>
        </p:spPr>
        <p:txBody>
          <a:bodyPr wrap="none">
            <a:spAutoFit/>
          </a:bodyPr>
          <a:lstStyle/>
          <a:p>
            <a:r>
              <a:rPr lang="en-US" sz="1000" b="0" dirty="0">
                <a:latin typeface="Arial" panose="020B0604020202020204" pitchFamily="34" charset="0"/>
                <a:cs typeface="Arial" panose="020B0604020202020204" pitchFamily="34" charset="0"/>
              </a:rPr>
              <a:t>1. Data sourced  from CoStar Analytics – submarket radius - 10 mi from site</a:t>
            </a:r>
          </a:p>
        </p:txBody>
      </p:sp>
    </p:spTree>
    <p:extLst>
      <p:ext uri="{BB962C8B-B14F-4D97-AF65-F5344CB8AC3E}">
        <p14:creationId xmlns:p14="http://schemas.microsoft.com/office/powerpoint/2010/main" val="26096171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Multifamily Market</a:t>
            </a:r>
            <a:endParaRPr sz="4000" dirty="0">
              <a:latin typeface="+mj-lt"/>
            </a:endParaRPr>
          </a:p>
        </p:txBody>
      </p:sp>
      <p:sp>
        <p:nvSpPr>
          <p:cNvPr id="2" name="Slide Number Placeholder 1">
            <a:extLst>
              <a:ext uri="{FF2B5EF4-FFF2-40B4-BE49-F238E27FC236}">
                <a16:creationId xmlns:a16="http://schemas.microsoft.com/office/drawing/2014/main" id="{8B87BF83-F266-1A47-A91A-E4EE5324554F}"/>
              </a:ext>
            </a:extLst>
          </p:cNvPr>
          <p:cNvSpPr>
            <a:spLocks noGrp="1"/>
          </p:cNvSpPr>
          <p:nvPr>
            <p:ph type="sldNum" sz="quarter" idx="2"/>
          </p:nvPr>
        </p:nvSpPr>
        <p:spPr/>
        <p:txBody>
          <a:bodyPr/>
          <a:lstStyle/>
          <a:p>
            <a:fld id="{86CB4B4D-7CA3-9044-876B-883B54F8677D}" type="slidenum">
              <a:rPr lang="en-US" smtClean="0"/>
              <a:t>11</a:t>
            </a:fld>
            <a:endParaRPr lang="en-US"/>
          </a:p>
        </p:txBody>
      </p:sp>
      <p:graphicFrame>
        <p:nvGraphicFramePr>
          <p:cNvPr id="4" name="Diagram 3">
            <a:extLst>
              <a:ext uri="{FF2B5EF4-FFF2-40B4-BE49-F238E27FC236}">
                <a16:creationId xmlns:a16="http://schemas.microsoft.com/office/drawing/2014/main" id="{67B9526B-EF5E-8448-A8E0-E4637EF00B1F}"/>
              </a:ext>
            </a:extLst>
          </p:cNvPr>
          <p:cNvGraphicFramePr/>
          <p:nvPr>
            <p:extLst>
              <p:ext uri="{D42A27DB-BD31-4B8C-83A1-F6EECF244321}">
                <p14:modId xmlns:p14="http://schemas.microsoft.com/office/powerpoint/2010/main" val="174828373"/>
              </p:ext>
            </p:extLst>
          </p:nvPr>
        </p:nvGraphicFramePr>
        <p:xfrm>
          <a:off x="353961" y="846429"/>
          <a:ext cx="12296877" cy="7722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49807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Property Description</a:t>
            </a:r>
            <a:endParaRPr sz="4400" dirty="0">
              <a:latin typeface="+mj-lt"/>
            </a:endParaRPr>
          </a:p>
        </p:txBody>
      </p:sp>
      <p:sp>
        <p:nvSpPr>
          <p:cNvPr id="2" name="Slide Number Placeholder 1">
            <a:extLst>
              <a:ext uri="{FF2B5EF4-FFF2-40B4-BE49-F238E27FC236}">
                <a16:creationId xmlns:a16="http://schemas.microsoft.com/office/drawing/2014/main" id="{D94BBD56-C2D3-CA40-81AA-43F8A6EEB6A7}"/>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3" name="TextBox 2">
            <a:extLst>
              <a:ext uri="{FF2B5EF4-FFF2-40B4-BE49-F238E27FC236}">
                <a16:creationId xmlns:a16="http://schemas.microsoft.com/office/drawing/2014/main" id="{F07AD332-14AE-3043-A79D-2BF243195009}"/>
              </a:ext>
            </a:extLst>
          </p:cNvPr>
          <p:cNvSpPr txBox="1"/>
          <p:nvPr/>
        </p:nvSpPr>
        <p:spPr>
          <a:xfrm>
            <a:off x="564684" y="1556967"/>
            <a:ext cx="7362009"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18440" rtl="0" fontAlgn="auto" latinLnBrk="0" hangingPunct="0">
              <a:lnSpc>
                <a:spcPct val="100000"/>
              </a:lnSpc>
              <a:spcBef>
                <a:spcPts val="0"/>
              </a:spcBef>
              <a:spcAft>
                <a:spcPts val="0"/>
              </a:spcAft>
              <a:buClrTx/>
              <a:buSzTx/>
              <a:tabLst/>
            </a:pPr>
            <a:endParaRPr lang="en-US" sz="2000" b="0" dirty="0">
              <a:latin typeface="Arial" panose="020B0604020202020204" pitchFamily="34" charset="0"/>
              <a:cs typeface="Arial" panose="020B0604020202020204" pitchFamily="34" charset="0"/>
            </a:endParaRP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Class A Product with Superior Amenities</a:t>
            </a:r>
          </a:p>
          <a:p>
            <a:pPr algn="l" defTabSz="218440"/>
            <a:r>
              <a:rPr lang="en-US" sz="2000" b="0" dirty="0">
                <a:latin typeface="Arial" panose="020B0604020202020204" pitchFamily="34" charset="0"/>
                <a:cs typeface="Arial" panose="020B0604020202020204" pitchFamily="34" charset="0"/>
              </a:rPr>
              <a:t>	1, 2, &amp; 3 Bedroom Apartments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State-of-the-art Clubhouse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a:t>
            </a:r>
            <a:r>
              <a:rPr lang="en-US" sz="2000" b="0" dirty="0" err="1">
                <a:latin typeface="Arial" panose="020B0604020202020204" pitchFamily="34" charset="0"/>
                <a:cs typeface="Arial" panose="020B0604020202020204" pitchFamily="34" charset="0"/>
              </a:rPr>
              <a:t>Wifi</a:t>
            </a:r>
            <a:r>
              <a:rPr lang="en-US" sz="2000" b="0" dirty="0">
                <a:latin typeface="Arial" panose="020B0604020202020204" pitchFamily="34" charset="0"/>
                <a:cs typeface="Arial" panose="020B0604020202020204" pitchFamily="34" charset="0"/>
              </a:rPr>
              <a:t>-Enabled Business Center/Resident Lounge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Resort-Style Pool</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Fitness Center</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Outdoor Cabanas and Grill Area</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Parking Garage</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a:t>
            </a:r>
          </a:p>
          <a:p>
            <a:pPr marR="0" algn="l" defTabSz="218440" rtl="0" fontAlgn="auto" latinLnBrk="0" hangingPunct="0">
              <a:lnSpc>
                <a:spcPct val="100000"/>
              </a:lnSpc>
              <a:spcBef>
                <a:spcPts val="0"/>
              </a:spcBef>
              <a:spcAft>
                <a:spcPts val="0"/>
              </a:spcAft>
              <a:buClrTx/>
              <a:buSzTx/>
              <a:tabLst/>
            </a:pPr>
            <a:endParaRPr lang="en-US" sz="2000" b="0" dirty="0">
              <a:latin typeface="Arial" panose="020B0604020202020204" pitchFamily="34" charset="0"/>
              <a:cs typeface="Arial" panose="020B0604020202020204" pitchFamily="34" charset="0"/>
            </a:endParaRP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Market-Leading Finishes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Stainless Steel Appliances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Granite Countertops in Kitchens/Bathrooms</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Vinyl Plank Flooring </a:t>
            </a:r>
          </a:p>
          <a:p>
            <a:pPr marR="0" algn="l" defTabSz="218440" rtl="0" fontAlgn="auto" latinLnBrk="0" hangingPunct="0">
              <a:lnSpc>
                <a:spcPct val="100000"/>
              </a:lnSpc>
              <a:spcBef>
                <a:spcPts val="0"/>
              </a:spcBef>
              <a:spcAft>
                <a:spcPts val="0"/>
              </a:spcAft>
              <a:buClrTx/>
              <a:buSzTx/>
              <a:tabLst/>
            </a:pPr>
            <a:r>
              <a:rPr lang="en-US" sz="2000" b="0" dirty="0">
                <a:latin typeface="Arial" panose="020B0604020202020204" pitchFamily="34" charset="0"/>
                <a:cs typeface="Arial" panose="020B0604020202020204" pitchFamily="34" charset="0"/>
              </a:rPr>
              <a:t>	Oversized Walk-in Closets</a:t>
            </a:r>
          </a:p>
          <a:p>
            <a:pPr marR="0" algn="l" defTabSz="218440" rtl="0" fontAlgn="auto" latinLnBrk="0" hangingPunct="0">
              <a:lnSpc>
                <a:spcPct val="100000"/>
              </a:lnSpc>
              <a:spcBef>
                <a:spcPts val="0"/>
              </a:spcBef>
              <a:spcAft>
                <a:spcPts val="0"/>
              </a:spcAft>
              <a:buClrTx/>
              <a:buSzTx/>
              <a:tabLst/>
            </a:pP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In-Unit Washer/Dryer</a:t>
            </a:r>
          </a:p>
          <a:p>
            <a:pPr marR="0" algn="l" defTabSz="218440" rtl="0" fontAlgn="auto" latinLnBrk="0" hangingPunct="0">
              <a:lnSpc>
                <a:spcPct val="100000"/>
              </a:lnSpc>
              <a:spcBef>
                <a:spcPts val="0"/>
              </a:spcBef>
              <a:spcAft>
                <a:spcPts val="0"/>
              </a:spcAft>
              <a:buClrTx/>
              <a:buSzTx/>
              <a:tabLst/>
            </a:pPr>
            <a:r>
              <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a:t>
            </a:r>
            <a:r>
              <a:rPr lang="en-US" sz="2000" b="0" dirty="0">
                <a:latin typeface="Arial" panose="020B0604020202020204" pitchFamily="34" charset="0"/>
                <a:cs typeface="Arial" panose="020B0604020202020204" pitchFamily="34" charset="0"/>
              </a:rPr>
              <a:t>	</a:t>
            </a:r>
            <a:endParaRPr kumimoji="0" lang="en-US" sz="2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pic>
        <p:nvPicPr>
          <p:cNvPr id="8" name="Picture 7">
            <a:extLst>
              <a:ext uri="{FF2B5EF4-FFF2-40B4-BE49-F238E27FC236}">
                <a16:creationId xmlns:a16="http://schemas.microsoft.com/office/drawing/2014/main" id="{C6C3CD08-DD0B-B74B-9F7F-EA4D698367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7247" y="4976037"/>
            <a:ext cx="6267060" cy="3934832"/>
          </a:xfrm>
          <a:prstGeom prst="rect">
            <a:avLst/>
          </a:prstGeom>
        </p:spPr>
      </p:pic>
      <p:pic>
        <p:nvPicPr>
          <p:cNvPr id="5" name="Picture 4">
            <a:extLst>
              <a:ext uri="{FF2B5EF4-FFF2-40B4-BE49-F238E27FC236}">
                <a16:creationId xmlns:a16="http://schemas.microsoft.com/office/drawing/2014/main" id="{850FC25F-E435-8340-A27B-E25136D51E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7247" y="1047689"/>
            <a:ext cx="6242023" cy="4064000"/>
          </a:xfrm>
          <a:prstGeom prst="rect">
            <a:avLst/>
          </a:prstGeom>
        </p:spPr>
      </p:pic>
    </p:spTree>
    <p:extLst>
      <p:ext uri="{BB962C8B-B14F-4D97-AF65-F5344CB8AC3E}">
        <p14:creationId xmlns:p14="http://schemas.microsoft.com/office/powerpoint/2010/main" val="38654645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457200" y="0"/>
            <a:ext cx="11099800" cy="929341"/>
          </a:xfrm>
          <a:prstGeom prst="rect">
            <a:avLst/>
          </a:prstGeom>
          <a:ln w="12700">
            <a:miter lim="400000"/>
          </a:ln>
        </p:spPr>
        <p:txBody>
          <a:bodyPr lIns="50800" tIns="50800" rIns="50800" bIns="50800" anchor="t">
            <a:normAutofit/>
          </a:bodyPr>
          <a:lstStyle/>
          <a:p>
            <a:r>
              <a:rPr lang="en-US" sz="4400" dirty="0"/>
              <a:t>Investment Summary</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13</a:t>
            </a:fld>
            <a:endParaRPr lang="en-US"/>
          </a:p>
        </p:txBody>
      </p:sp>
      <p:graphicFrame>
        <p:nvGraphicFramePr>
          <p:cNvPr id="8" name="Table 7">
            <a:extLst>
              <a:ext uri="{FF2B5EF4-FFF2-40B4-BE49-F238E27FC236}">
                <a16:creationId xmlns:a16="http://schemas.microsoft.com/office/drawing/2014/main" id="{44AB0A7F-D81D-064C-8755-F7B3EA5F3CAD}"/>
              </a:ext>
            </a:extLst>
          </p:cNvPr>
          <p:cNvGraphicFramePr>
            <a:graphicFrameLocks noGrp="1"/>
          </p:cNvGraphicFramePr>
          <p:nvPr>
            <p:extLst>
              <p:ext uri="{D42A27DB-BD31-4B8C-83A1-F6EECF244321}">
                <p14:modId xmlns:p14="http://schemas.microsoft.com/office/powerpoint/2010/main" val="3436539761"/>
              </p:ext>
            </p:extLst>
          </p:nvPr>
        </p:nvGraphicFramePr>
        <p:xfrm>
          <a:off x="3228976" y="1799850"/>
          <a:ext cx="6343650" cy="4389120"/>
        </p:xfrm>
        <a:graphic>
          <a:graphicData uri="http://schemas.openxmlformats.org/drawingml/2006/table">
            <a:tbl>
              <a:tblPr firstRow="1" bandRow="1">
                <a:tableStyleId>{793D81CF-94F2-401A-BA57-92F5A7B2D0C5}</a:tableStyleId>
              </a:tblPr>
              <a:tblGrid>
                <a:gridCol w="3552172">
                  <a:extLst>
                    <a:ext uri="{9D8B030D-6E8A-4147-A177-3AD203B41FA5}">
                      <a16:colId xmlns:a16="http://schemas.microsoft.com/office/drawing/2014/main" val="3719741493"/>
                    </a:ext>
                  </a:extLst>
                </a:gridCol>
                <a:gridCol w="2791478">
                  <a:extLst>
                    <a:ext uri="{9D8B030D-6E8A-4147-A177-3AD203B41FA5}">
                      <a16:colId xmlns:a16="http://schemas.microsoft.com/office/drawing/2014/main" val="22529502"/>
                    </a:ext>
                  </a:extLst>
                </a:gridCol>
              </a:tblGrid>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Total Project Costs:</a:t>
                      </a:r>
                    </a:p>
                  </a:txBody>
                  <a:tcPr anchor="b">
                    <a:lnL w="12700" cmpd="sng">
                      <a:noFill/>
                    </a:lnL>
                    <a:lnR>
                      <a:noFill/>
                    </a:lnR>
                    <a:lnT w="12700" cmpd="sng">
                      <a:noFill/>
                    </a:lnT>
                    <a:lnB w="12700" cmpd="sng">
                      <a:noFill/>
                    </a:lnB>
                    <a:lnTlToBr w="12700" cmpd="sng">
                      <a:noFill/>
                      <a:prstDash val="solid"/>
                    </a:lnTlToBr>
                    <a:lnBlToTr w="12700" cmpd="sng">
                      <a:noFill/>
                      <a:prstDash val="solid"/>
                    </a:lnBlToTr>
                    <a:solidFill>
                      <a:srgbClr val="001F5B"/>
                    </a:solidFill>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$87,890,469</a:t>
                      </a:r>
                    </a:p>
                  </a:txBody>
                  <a:tcPr anchor="b">
                    <a:lnL>
                      <a:noFill/>
                    </a:lnL>
                    <a:lnR w="12700" cmpd="sng">
                      <a:noFill/>
                    </a:lnR>
                    <a:lnT w="12700" cmpd="sng">
                      <a:noFill/>
                    </a:lnT>
                    <a:lnB w="12700" cmpd="sng">
                      <a:noFill/>
                    </a:lnB>
                    <a:lnTlToBr w="12700" cmpd="sng">
                      <a:noFill/>
                      <a:prstDash val="solid"/>
                    </a:lnTlToBr>
                    <a:lnBlToTr w="12700" cmpd="sng">
                      <a:noFill/>
                      <a:prstDash val="solid"/>
                    </a:lnBlToTr>
                    <a:solidFill>
                      <a:srgbClr val="001F5B"/>
                    </a:solidFill>
                  </a:tcPr>
                </a:tc>
                <a:extLst>
                  <a:ext uri="{0D108BD9-81ED-4DB2-BD59-A6C34878D82A}">
                    <a16:rowId xmlns:a16="http://schemas.microsoft.com/office/drawing/2014/main" val="235336940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Construction Loan Amount:</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$65,917,852</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4370670"/>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Equity Contribution: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$21,972,617</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39452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Minimum Investment:</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$250,000.00</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6739593"/>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Preferred Equity Return: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8%</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3409010"/>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Excess Profit % Share LP/GP: </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75/25</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1475666"/>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Investor IRR: </a:t>
                      </a:r>
                    </a:p>
                    <a:p>
                      <a:pPr algn="r"/>
                      <a:r>
                        <a:rPr lang="en-US" sz="1800" b="0" i="0" baseline="-25000" dirty="0">
                          <a:latin typeface="Arial" panose="020B0604020202020204" pitchFamily="34" charset="0"/>
                          <a:ea typeface="Helvetica Neue Thin" panose="020B0403020202020204" pitchFamily="34" charset="0"/>
                          <a:cs typeface="Arial" panose="020B0604020202020204" pitchFamily="34" charset="0"/>
                        </a:rPr>
                        <a:t>(Sell at Stabilization)</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24.74%</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5650059"/>
                  </a:ext>
                </a:extLst>
              </a:tr>
              <a:tr h="548640">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Investor IRR: </a:t>
                      </a:r>
                    </a:p>
                    <a:p>
                      <a:pPr algn="r"/>
                      <a:r>
                        <a:rPr lang="en-US" sz="1800" b="0" i="0" baseline="-25000" dirty="0">
                          <a:latin typeface="Arial" panose="020B0604020202020204" pitchFamily="34" charset="0"/>
                          <a:ea typeface="Helvetica Neue Thin" panose="020B0403020202020204" pitchFamily="34" charset="0"/>
                          <a:cs typeface="Arial" panose="020B0604020202020204" pitchFamily="34" charset="0"/>
                        </a:rPr>
                        <a:t>(Build and Hold)</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800" b="0" i="0" dirty="0">
                          <a:latin typeface="Arial" panose="020B0604020202020204" pitchFamily="34" charset="0"/>
                          <a:ea typeface="Helvetica Neue Thin" panose="020B0403020202020204" pitchFamily="34" charset="0"/>
                          <a:cs typeface="Arial" panose="020B0604020202020204" pitchFamily="34" charset="0"/>
                        </a:rPr>
                        <a:t>20.05%</a:t>
                      </a:r>
                    </a:p>
                  </a:txBody>
                  <a:tcPr anchor="b">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8404463"/>
                  </a:ext>
                </a:extLst>
              </a:tr>
            </a:tbl>
          </a:graphicData>
        </a:graphic>
      </p:graphicFrame>
    </p:spTree>
    <p:extLst>
      <p:ext uri="{BB962C8B-B14F-4D97-AF65-F5344CB8AC3E}">
        <p14:creationId xmlns:p14="http://schemas.microsoft.com/office/powerpoint/2010/main" val="8287036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Sources and Uses</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14</a:t>
            </a:fld>
            <a:endParaRPr lang="en-US"/>
          </a:p>
        </p:txBody>
      </p:sp>
      <p:graphicFrame>
        <p:nvGraphicFramePr>
          <p:cNvPr id="4" name="Table 3">
            <a:extLst>
              <a:ext uri="{FF2B5EF4-FFF2-40B4-BE49-F238E27FC236}">
                <a16:creationId xmlns:a16="http://schemas.microsoft.com/office/drawing/2014/main" id="{6045B0DF-7F65-EB4C-9EA2-1BD06E786B6B}"/>
              </a:ext>
            </a:extLst>
          </p:cNvPr>
          <p:cNvGraphicFramePr>
            <a:graphicFrameLocks noGrp="1"/>
          </p:cNvGraphicFramePr>
          <p:nvPr>
            <p:extLst>
              <p:ext uri="{D42A27DB-BD31-4B8C-83A1-F6EECF244321}">
                <p14:modId xmlns:p14="http://schemas.microsoft.com/office/powerpoint/2010/main" val="3518893775"/>
              </p:ext>
            </p:extLst>
          </p:nvPr>
        </p:nvGraphicFramePr>
        <p:xfrm>
          <a:off x="3442135" y="1629336"/>
          <a:ext cx="5894466" cy="5120640"/>
        </p:xfrm>
        <a:graphic>
          <a:graphicData uri="http://schemas.openxmlformats.org/drawingml/2006/table">
            <a:tbl>
              <a:tblPr/>
              <a:tblGrid>
                <a:gridCol w="2947233">
                  <a:extLst>
                    <a:ext uri="{9D8B030D-6E8A-4147-A177-3AD203B41FA5}">
                      <a16:colId xmlns:a16="http://schemas.microsoft.com/office/drawing/2014/main" val="2791851754"/>
                    </a:ext>
                  </a:extLst>
                </a:gridCol>
                <a:gridCol w="2947233">
                  <a:extLst>
                    <a:ext uri="{9D8B030D-6E8A-4147-A177-3AD203B41FA5}">
                      <a16:colId xmlns:a16="http://schemas.microsoft.com/office/drawing/2014/main" val="2022234161"/>
                    </a:ext>
                  </a:extLst>
                </a:gridCol>
              </a:tblGrid>
              <a:tr h="241300">
                <a:tc gridSpan="2">
                  <a:txBody>
                    <a:bodyPr/>
                    <a:lstStyle/>
                    <a:p>
                      <a:pPr marL="0" marR="0" indent="0" algn="ctr"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bg1"/>
                          </a:solidFill>
                          <a:effectLst/>
                          <a:uFillTx/>
                          <a:latin typeface="Arial" panose="020B0604020202020204" pitchFamily="34" charset="0"/>
                          <a:ea typeface="+mn-ea"/>
                          <a:cs typeface="Arial" panose="020B0604020202020204" pitchFamily="34" charset="0"/>
                          <a:sym typeface="Helvetica Neue Light"/>
                        </a:rPr>
                        <a:t>Sources </a:t>
                      </a:r>
                    </a:p>
                  </a:txBody>
                  <a:tcPr marL="45720" marR="45720" anchor="b">
                    <a:lnL>
                      <a:noFill/>
                    </a:lnL>
                    <a:lnR>
                      <a:noFill/>
                    </a:lnR>
                    <a:lnT>
                      <a:noFill/>
                    </a:lnT>
                    <a:lnB>
                      <a:noFill/>
                    </a:lnB>
                    <a:solidFill>
                      <a:srgbClr val="001F5B"/>
                    </a:solidFill>
                  </a:tcPr>
                </a:tc>
                <a:tc hMerge="1">
                  <a:txBody>
                    <a:bodyPr/>
                    <a:lstStyle/>
                    <a:p>
                      <a:endParaRPr lang="en-US"/>
                    </a:p>
                  </a:txBody>
                  <a:tcPr/>
                </a:tc>
                <a:extLst>
                  <a:ext uri="{0D108BD9-81ED-4DB2-BD59-A6C34878D82A}">
                    <a16:rowId xmlns:a16="http://schemas.microsoft.com/office/drawing/2014/main" val="1461629640"/>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Senior Loan</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65,917,851.88 </a:t>
                      </a:r>
                    </a:p>
                  </a:txBody>
                  <a:tcPr marL="45720" marR="45720" anchor="b">
                    <a:lnL>
                      <a:noFill/>
                    </a:lnL>
                    <a:lnR>
                      <a:noFill/>
                    </a:lnR>
                    <a:lnT>
                      <a:noFill/>
                    </a:lnT>
                    <a:lnB>
                      <a:noFill/>
                    </a:lnB>
                  </a:tcPr>
                </a:tc>
                <a:extLst>
                  <a:ext uri="{0D108BD9-81ED-4DB2-BD59-A6C34878D82A}">
                    <a16:rowId xmlns:a16="http://schemas.microsoft.com/office/drawing/2014/main" val="1847467205"/>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Equity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21,972,617.29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203490"/>
                  </a:ext>
                </a:extLst>
              </a:tr>
              <a:tr h="254000">
                <a:tc>
                  <a:txBody>
                    <a:bodyPr/>
                    <a:lstStyle/>
                    <a:p>
                      <a:pPr marL="0" marR="0" indent="0" algn="l"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Total Sources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Arial" panose="020B0604020202020204" pitchFamily="34" charset="0"/>
                          <a:cs typeface="Arial" panose="020B0604020202020204" pitchFamily="34" charset="0"/>
                        </a:rPr>
                        <a:t> $              87,890,469.18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158058"/>
                  </a:ext>
                </a:extLst>
              </a:tr>
              <a:tr h="241300">
                <a:tc>
                  <a:txBody>
                    <a:bodyPr/>
                    <a:lstStyle/>
                    <a:p>
                      <a:pPr marL="0" marR="0" indent="0" algn="l" defTabSz="584200" fontAlgn="b" latinLnBrk="0">
                        <a:lnSpc>
                          <a:spcPct val="100000"/>
                        </a:lnSpc>
                        <a:spcBef>
                          <a:spcPts val="0"/>
                        </a:spcBef>
                        <a:spcAft>
                          <a:spcPts val="0"/>
                        </a:spcAft>
                        <a:buClrTx/>
                        <a:buSzTx/>
                        <a:buFontTx/>
                        <a:buNone/>
                        <a:tabLst/>
                      </a:pPr>
                      <a:endPar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spcAft>
                          <a:spcPts val="600"/>
                        </a:spcAft>
                      </a:pP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9995944"/>
                  </a:ext>
                </a:extLst>
              </a:tr>
              <a:tr h="241300">
                <a:tc gridSpan="2">
                  <a:txBody>
                    <a:bodyPr/>
                    <a:lstStyle/>
                    <a:p>
                      <a:pPr marL="0" marR="0" indent="0" algn="ctr"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bg1"/>
                          </a:solidFill>
                          <a:effectLst/>
                          <a:uFillTx/>
                          <a:latin typeface="Arial" panose="020B0604020202020204" pitchFamily="34" charset="0"/>
                          <a:ea typeface="+mn-ea"/>
                          <a:cs typeface="Arial" panose="020B0604020202020204" pitchFamily="34" charset="0"/>
                          <a:sym typeface="Helvetica Neue Light"/>
                        </a:rPr>
                        <a:t>Uses </a:t>
                      </a:r>
                    </a:p>
                  </a:txBody>
                  <a:tcPr marL="45720" marR="45720" anchor="b">
                    <a:lnL>
                      <a:noFill/>
                    </a:lnL>
                    <a:lnR>
                      <a:noFill/>
                    </a:lnR>
                    <a:lnT w="12700" cap="flat" cmpd="sng" algn="ctr">
                      <a:noFill/>
                      <a:prstDash val="solid"/>
                      <a:round/>
                      <a:headEnd type="none" w="med" len="med"/>
                      <a:tailEnd type="none" w="med" len="med"/>
                    </a:lnT>
                    <a:lnB>
                      <a:noFill/>
                    </a:lnB>
                    <a:solidFill>
                      <a:srgbClr val="001F5B"/>
                    </a:solidFill>
                  </a:tcPr>
                </a:tc>
                <a:tc hMerge="1">
                  <a:txBody>
                    <a:bodyPr/>
                    <a:lstStyle/>
                    <a:p>
                      <a:endParaRPr lang="en-US"/>
                    </a:p>
                  </a:txBody>
                  <a:tcPr/>
                </a:tc>
                <a:extLst>
                  <a:ext uri="{0D108BD9-81ED-4DB2-BD59-A6C34878D82A}">
                    <a16:rowId xmlns:a16="http://schemas.microsoft.com/office/drawing/2014/main" val="2027757202"/>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Land Purchase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4,000,000.00 </a:t>
                      </a:r>
                    </a:p>
                  </a:txBody>
                  <a:tcPr marL="45720" marR="45720" anchor="b">
                    <a:lnL>
                      <a:noFill/>
                    </a:lnL>
                    <a:lnR>
                      <a:noFill/>
                    </a:lnR>
                    <a:lnT>
                      <a:noFill/>
                    </a:lnT>
                    <a:lnB>
                      <a:noFill/>
                    </a:lnB>
                  </a:tcPr>
                </a:tc>
                <a:extLst>
                  <a:ext uri="{0D108BD9-81ED-4DB2-BD59-A6C34878D82A}">
                    <a16:rowId xmlns:a16="http://schemas.microsoft.com/office/drawing/2014/main" val="2407382335"/>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Hard Costs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58,000,000.00 </a:t>
                      </a:r>
                    </a:p>
                  </a:txBody>
                  <a:tcPr marL="45720" marR="45720" anchor="b">
                    <a:lnL>
                      <a:noFill/>
                    </a:lnL>
                    <a:lnR>
                      <a:noFill/>
                    </a:lnR>
                    <a:lnT>
                      <a:noFill/>
                    </a:lnT>
                    <a:lnB>
                      <a:noFill/>
                    </a:lnB>
                  </a:tcPr>
                </a:tc>
                <a:extLst>
                  <a:ext uri="{0D108BD9-81ED-4DB2-BD59-A6C34878D82A}">
                    <a16:rowId xmlns:a16="http://schemas.microsoft.com/office/drawing/2014/main" val="3674203400"/>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Hard Cost Contingency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6,090,000.00 </a:t>
                      </a:r>
                    </a:p>
                  </a:txBody>
                  <a:tcPr marL="45720" marR="45720" anchor="b">
                    <a:lnL>
                      <a:noFill/>
                    </a:lnL>
                    <a:lnR>
                      <a:noFill/>
                    </a:lnR>
                    <a:lnT>
                      <a:noFill/>
                    </a:lnT>
                    <a:lnB>
                      <a:noFill/>
                    </a:lnB>
                  </a:tcPr>
                </a:tc>
                <a:extLst>
                  <a:ext uri="{0D108BD9-81ED-4DB2-BD59-A6C34878D82A}">
                    <a16:rowId xmlns:a16="http://schemas.microsoft.com/office/drawing/2014/main" val="2320227956"/>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General Contractor Fee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2,900,000.00 </a:t>
                      </a:r>
                    </a:p>
                  </a:txBody>
                  <a:tcPr marL="45720" marR="45720" anchor="b">
                    <a:lnL>
                      <a:noFill/>
                    </a:lnL>
                    <a:lnR>
                      <a:noFill/>
                    </a:lnR>
                    <a:lnT>
                      <a:noFill/>
                    </a:lnT>
                    <a:lnB>
                      <a:noFill/>
                    </a:lnB>
                  </a:tcPr>
                </a:tc>
                <a:extLst>
                  <a:ext uri="{0D108BD9-81ED-4DB2-BD59-A6C34878D82A}">
                    <a16:rowId xmlns:a16="http://schemas.microsoft.com/office/drawing/2014/main" val="303407568"/>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Soft Costs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13,254,967.17 </a:t>
                      </a:r>
                    </a:p>
                  </a:txBody>
                  <a:tcPr marL="45720" marR="45720" anchor="b">
                    <a:lnL>
                      <a:noFill/>
                    </a:lnL>
                    <a:lnR>
                      <a:noFill/>
                    </a:lnR>
                    <a:lnT>
                      <a:noFill/>
                    </a:lnT>
                    <a:lnB>
                      <a:noFill/>
                    </a:lnB>
                  </a:tcPr>
                </a:tc>
                <a:extLst>
                  <a:ext uri="{0D108BD9-81ED-4DB2-BD59-A6C34878D82A}">
                    <a16:rowId xmlns:a16="http://schemas.microsoft.com/office/drawing/2014/main" val="1167931862"/>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Soft Cost Contingency </a:t>
                      </a:r>
                    </a:p>
                  </a:txBody>
                  <a:tcPr marL="45720" marR="45720" anchor="b">
                    <a:lnL>
                      <a:noFill/>
                    </a:lnL>
                    <a:lnR>
                      <a:noFill/>
                    </a:lnR>
                    <a:lnT>
                      <a:noFill/>
                    </a:lnT>
                    <a:lnB>
                      <a:noFill/>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265,099.34 </a:t>
                      </a:r>
                    </a:p>
                  </a:txBody>
                  <a:tcPr marL="45720" marR="45720" anchor="b">
                    <a:lnL>
                      <a:noFill/>
                    </a:lnL>
                    <a:lnR>
                      <a:noFill/>
                    </a:lnR>
                    <a:lnT>
                      <a:noFill/>
                    </a:lnT>
                    <a:lnB>
                      <a:noFill/>
                    </a:lnB>
                  </a:tcPr>
                </a:tc>
                <a:extLst>
                  <a:ext uri="{0D108BD9-81ED-4DB2-BD59-A6C34878D82A}">
                    <a16:rowId xmlns:a16="http://schemas.microsoft.com/office/drawing/2014/main" val="3663635564"/>
                  </a:ext>
                </a:extLst>
              </a:tr>
              <a:tr h="241300">
                <a:tc>
                  <a:txBody>
                    <a:bodyPr/>
                    <a:lstStyle/>
                    <a:p>
                      <a:pPr marL="0" marR="0" indent="0" algn="l" defTabSz="584200" fontAlgn="b"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Developer Fee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Arial" panose="020B0604020202020204" pitchFamily="34" charset="0"/>
                          <a:cs typeface="Arial" panose="020B0604020202020204" pitchFamily="34" charset="0"/>
                        </a:rPr>
                        <a:t> $                3,380,402.66 </a:t>
                      </a:r>
                    </a:p>
                  </a:txBody>
                  <a:tcPr marL="45720" marR="4572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754434"/>
                  </a:ext>
                </a:extLst>
              </a:tr>
              <a:tr h="254000">
                <a:tc>
                  <a:txBody>
                    <a:bodyPr/>
                    <a:lstStyle/>
                    <a:p>
                      <a:pPr marL="0" marR="0" indent="0" algn="l" defTabSz="584200" fontAlgn="b"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Total Uses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Arial" panose="020B0604020202020204" pitchFamily="34" charset="0"/>
                          <a:cs typeface="Arial" panose="020B0604020202020204" pitchFamily="34" charset="0"/>
                        </a:rPr>
                        <a:t> $              87,890,469.18 </a:t>
                      </a:r>
                    </a:p>
                  </a:txBody>
                  <a:tcPr marL="45720" marR="4572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357325"/>
                  </a:ext>
                </a:extLst>
              </a:tr>
            </a:tbl>
          </a:graphicData>
        </a:graphic>
      </p:graphicFrame>
    </p:spTree>
    <p:extLst>
      <p:ext uri="{BB962C8B-B14F-4D97-AF65-F5344CB8AC3E}">
        <p14:creationId xmlns:p14="http://schemas.microsoft.com/office/powerpoint/2010/main" val="23724446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Construction Budget</a:t>
            </a: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a:xfrm>
            <a:off x="12290475" y="254000"/>
            <a:ext cx="322204" cy="348813"/>
          </a:xfrm>
        </p:spPr>
        <p:txBody>
          <a:bodyPr/>
          <a:lstStyle/>
          <a:p>
            <a:fld id="{86CB4B4D-7CA3-9044-876B-883B54F8677D}" type="slidenum">
              <a:rPr lang="en-US" smtClean="0"/>
              <a:t>15</a:t>
            </a:fld>
            <a:endParaRPr lang="en-US"/>
          </a:p>
        </p:txBody>
      </p:sp>
      <p:graphicFrame>
        <p:nvGraphicFramePr>
          <p:cNvPr id="4" name="Table 3">
            <a:extLst>
              <a:ext uri="{FF2B5EF4-FFF2-40B4-BE49-F238E27FC236}">
                <a16:creationId xmlns:a16="http://schemas.microsoft.com/office/drawing/2014/main" id="{5257FF31-940D-094A-91B0-A7541FA4839D}"/>
              </a:ext>
            </a:extLst>
          </p:cNvPr>
          <p:cNvGraphicFramePr>
            <a:graphicFrameLocks noGrp="1"/>
          </p:cNvGraphicFramePr>
          <p:nvPr>
            <p:extLst>
              <p:ext uri="{D42A27DB-BD31-4B8C-83A1-F6EECF244321}">
                <p14:modId xmlns:p14="http://schemas.microsoft.com/office/powerpoint/2010/main" val="524697690"/>
              </p:ext>
            </p:extLst>
          </p:nvPr>
        </p:nvGraphicFramePr>
        <p:xfrm>
          <a:off x="2444662" y="1593160"/>
          <a:ext cx="2764648" cy="731520"/>
        </p:xfrm>
        <a:graphic>
          <a:graphicData uri="http://schemas.openxmlformats.org/drawingml/2006/table">
            <a:tbl>
              <a:tblPr>
                <a:tableStyleId>{C7B018BB-80A7-4F77-B60F-C8B233D01FF8}</a:tableStyleId>
              </a:tblPr>
              <a:tblGrid>
                <a:gridCol w="1502053">
                  <a:extLst>
                    <a:ext uri="{9D8B030D-6E8A-4147-A177-3AD203B41FA5}">
                      <a16:colId xmlns:a16="http://schemas.microsoft.com/office/drawing/2014/main" val="3695438997"/>
                    </a:ext>
                  </a:extLst>
                </a:gridCol>
                <a:gridCol w="1262595">
                  <a:extLst>
                    <a:ext uri="{9D8B030D-6E8A-4147-A177-3AD203B41FA5}">
                      <a16:colId xmlns:a16="http://schemas.microsoft.com/office/drawing/2014/main" val="104410745"/>
                    </a:ext>
                  </a:extLst>
                </a:gridCol>
              </a:tblGrid>
              <a:tr h="36576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Total Cost PSF</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solidFill>
                      <a:srgbClr val="001F5B"/>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Cost/Unit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solidFill>
                      <a:srgbClr val="001F5B"/>
                    </a:solidFill>
                  </a:tcPr>
                </a:tc>
                <a:extLst>
                  <a:ext uri="{0D108BD9-81ED-4DB2-BD59-A6C34878D82A}">
                    <a16:rowId xmlns:a16="http://schemas.microsoft.com/office/drawing/2014/main" val="3012275759"/>
                  </a:ext>
                </a:extLst>
              </a:tr>
              <a:tr h="36576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$317.21</a:t>
                      </a:r>
                    </a:p>
                  </a:txBody>
                  <a:tcPr marL="0" marR="0" marT="0" marB="0" anchor="b">
                    <a:solidFill>
                      <a:srgbClr val="001F5B"/>
                    </a:solidFill>
                  </a:tcPr>
                </a:tc>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$251,116</a:t>
                      </a:r>
                    </a:p>
                  </a:txBody>
                  <a:tcPr marL="0" marR="0" marT="0" marB="0" anchor="b">
                    <a:solidFill>
                      <a:srgbClr val="001F5B"/>
                    </a:solidFill>
                  </a:tcPr>
                </a:tc>
                <a:extLst>
                  <a:ext uri="{0D108BD9-81ED-4DB2-BD59-A6C34878D82A}">
                    <a16:rowId xmlns:a16="http://schemas.microsoft.com/office/drawing/2014/main" val="439951183"/>
                  </a:ext>
                </a:extLst>
              </a:tr>
            </a:tbl>
          </a:graphicData>
        </a:graphic>
      </p:graphicFrame>
      <p:graphicFrame>
        <p:nvGraphicFramePr>
          <p:cNvPr id="5" name="Table 4">
            <a:extLst>
              <a:ext uri="{FF2B5EF4-FFF2-40B4-BE49-F238E27FC236}">
                <a16:creationId xmlns:a16="http://schemas.microsoft.com/office/drawing/2014/main" id="{4596D783-BA84-F44E-8615-BCF34FD97CBF}"/>
              </a:ext>
            </a:extLst>
          </p:cNvPr>
          <p:cNvGraphicFramePr>
            <a:graphicFrameLocks noGrp="1"/>
          </p:cNvGraphicFramePr>
          <p:nvPr>
            <p:extLst>
              <p:ext uri="{D42A27DB-BD31-4B8C-83A1-F6EECF244321}">
                <p14:modId xmlns:p14="http://schemas.microsoft.com/office/powerpoint/2010/main" val="1648306747"/>
              </p:ext>
            </p:extLst>
          </p:nvPr>
        </p:nvGraphicFramePr>
        <p:xfrm>
          <a:off x="6502400" y="602813"/>
          <a:ext cx="4752112" cy="8031227"/>
        </p:xfrm>
        <a:graphic>
          <a:graphicData uri="http://schemas.openxmlformats.org/drawingml/2006/table">
            <a:tbl>
              <a:tblPr/>
              <a:tblGrid>
                <a:gridCol w="2828088">
                  <a:extLst>
                    <a:ext uri="{9D8B030D-6E8A-4147-A177-3AD203B41FA5}">
                      <a16:colId xmlns:a16="http://schemas.microsoft.com/office/drawing/2014/main" val="1708662769"/>
                    </a:ext>
                  </a:extLst>
                </a:gridCol>
                <a:gridCol w="1924024">
                  <a:extLst>
                    <a:ext uri="{9D8B030D-6E8A-4147-A177-3AD203B41FA5}">
                      <a16:colId xmlns:a16="http://schemas.microsoft.com/office/drawing/2014/main" val="333858394"/>
                    </a:ext>
                  </a:extLst>
                </a:gridCol>
              </a:tblGrid>
              <a:tr h="230843">
                <a:tc gridSpan="2">
                  <a:txBody>
                    <a:bodyPr/>
                    <a:lstStyle/>
                    <a:p>
                      <a:pPr algn="l" fontAlgn="b"/>
                      <a:r>
                        <a:rPr lang="en-US" sz="1200" b="0" i="0" u="none" strike="noStrike" dirty="0">
                          <a:solidFill>
                            <a:schemeClr val="tx1"/>
                          </a:solidFill>
                          <a:effectLst/>
                          <a:latin typeface="Arial" panose="020B0604020202020204" pitchFamily="34" charset="0"/>
                        </a:rPr>
                        <a:t>HARD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algn="r" fontAlgn="ctr"/>
                      <a:endParaRPr lang="en-US" sz="1200" b="1" i="0" u="none" strike="noStrike" dirty="0">
                        <a:solidFill>
                          <a:schemeClr val="tx1"/>
                        </a:solidFill>
                        <a:effectLst/>
                        <a:latin typeface="Helvetica Neue" panose="02000503000000020004"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0267014"/>
                  </a:ext>
                </a:extLst>
              </a:tr>
              <a:tr h="230843">
                <a:tc>
                  <a:txBody>
                    <a:bodyPr/>
                    <a:lstStyle/>
                    <a:p>
                      <a:pPr algn="l" fontAlgn="b"/>
                      <a:r>
                        <a:rPr lang="en-US" sz="1200" b="0" i="0" u="none" strike="noStrike" dirty="0">
                          <a:solidFill>
                            <a:schemeClr val="tx1"/>
                          </a:solidFill>
                          <a:effectLst/>
                          <a:latin typeface="Arial" panose="020B0604020202020204" pitchFamily="34" charset="0"/>
                        </a:rPr>
                        <a:t>Site Work + Vertical Construction</a:t>
                      </a:r>
                    </a:p>
                  </a:txBody>
                  <a:tcPr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         58,000,000 </a:t>
                      </a:r>
                    </a:p>
                  </a:txBody>
                  <a:tcPr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214008"/>
                  </a:ext>
                </a:extLst>
              </a:tr>
              <a:tr h="217264">
                <a:tc>
                  <a:txBody>
                    <a:bodyPr/>
                    <a:lstStyle/>
                    <a:p>
                      <a:pPr algn="l" fontAlgn="b"/>
                      <a:r>
                        <a:rPr lang="en-US" sz="1200" b="0" i="0" u="none" strike="noStrike" dirty="0">
                          <a:solidFill>
                            <a:schemeClr val="tx1"/>
                          </a:solidFill>
                          <a:effectLst/>
                          <a:latin typeface="Arial" panose="020B0604020202020204" pitchFamily="34" charset="0"/>
                        </a:rPr>
                        <a:t>General Contractor Fee (5%)</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2,900,000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887436"/>
                  </a:ext>
                </a:extLst>
              </a:tr>
              <a:tr h="230843">
                <a:tc>
                  <a:txBody>
                    <a:bodyPr/>
                    <a:lstStyle/>
                    <a:p>
                      <a:pPr algn="l" fontAlgn="b"/>
                      <a:r>
                        <a:rPr lang="en-US" sz="1200" b="0" i="0" u="none" strike="noStrike" dirty="0">
                          <a:solidFill>
                            <a:schemeClr val="tx1"/>
                          </a:solidFill>
                          <a:effectLst/>
                          <a:latin typeface="Arial" panose="020B0604020202020204" pitchFamily="34" charset="0"/>
                        </a:rPr>
                        <a:t>Total Hard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66,990,000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976193"/>
                  </a:ext>
                </a:extLst>
              </a:tr>
              <a:tr h="230843">
                <a:tc>
                  <a:txBody>
                    <a:bodyPr/>
                    <a:lstStyle/>
                    <a:p>
                      <a:pPr algn="l" fontAlgn="b"/>
                      <a:r>
                        <a:rPr lang="en-US" sz="1200" b="0" i="0" u="none" strike="noStrike" dirty="0">
                          <a:solidFill>
                            <a:schemeClr val="tx1"/>
                          </a:solidFill>
                          <a:effectLst/>
                          <a:latin typeface="Arial" panose="020B0604020202020204" pitchFamily="34" charset="0"/>
                        </a:rPr>
                        <a:t>Hard Cost Contingency (10%)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6,090,000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421088"/>
                  </a:ext>
                </a:extLst>
              </a:tr>
              <a:tr h="358486">
                <a:tc gridSpan="2">
                  <a:txBody>
                    <a:bodyPr/>
                    <a:lstStyle/>
                    <a:p>
                      <a:pPr algn="l" fontAlgn="b"/>
                      <a:r>
                        <a:rPr lang="en-US" sz="1200" b="0" i="0" u="none" strike="noStrike" dirty="0">
                          <a:solidFill>
                            <a:schemeClr val="tx1"/>
                          </a:solidFill>
                          <a:effectLst/>
                          <a:latin typeface="Arial" panose="020B0604020202020204" pitchFamily="34" charset="0"/>
                        </a:rPr>
                        <a:t>Land Costs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algn="r" fontAlgn="ctr"/>
                      <a:endParaRPr lang="en-US" sz="1200" b="1" i="0" u="none" strike="noStrike" dirty="0">
                        <a:solidFill>
                          <a:schemeClr val="tx1"/>
                        </a:solidFill>
                        <a:effectLst/>
                        <a:latin typeface="Helvetica Neue" panose="02000503000000020004"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219413"/>
                  </a:ext>
                </a:extLst>
              </a:tr>
              <a:tr h="358486">
                <a:tc>
                  <a:txBody>
                    <a:bodyPr/>
                    <a:lstStyle/>
                    <a:p>
                      <a:pPr algn="l" fontAlgn="b"/>
                      <a:r>
                        <a:rPr lang="en-US" sz="1200" b="0" i="0" u="none" strike="noStrike" dirty="0">
                          <a:solidFill>
                            <a:schemeClr val="tx1"/>
                          </a:solidFill>
                          <a:effectLst/>
                          <a:latin typeface="Arial" panose="020B0604020202020204" pitchFamily="34" charset="0"/>
                        </a:rPr>
                        <a:t>Land Purchase</a:t>
                      </a:r>
                    </a:p>
                  </a:txBody>
                  <a:tcPr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4,000,000 </a:t>
                      </a:r>
                    </a:p>
                  </a:txBody>
                  <a:tcPr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595452"/>
                  </a:ext>
                </a:extLst>
              </a:tr>
              <a:tr h="230843">
                <a:tc>
                  <a:txBody>
                    <a:bodyPr/>
                    <a:lstStyle/>
                    <a:p>
                      <a:pPr algn="l" fontAlgn="b"/>
                      <a:endParaRPr lang="en-US" sz="1200" b="0" i="0" u="none" strike="noStrike" dirty="0">
                        <a:solidFill>
                          <a:schemeClr val="tx1"/>
                        </a:solidFill>
                        <a:effectLst/>
                        <a:latin typeface="Arial" panose="020B0604020202020204" pitchFamily="34" charset="0"/>
                      </a:endParaRPr>
                    </a:p>
                  </a:txBody>
                  <a:tcPr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1200" b="0" i="0" u="none" strike="noStrike" dirty="0">
                        <a:solidFill>
                          <a:schemeClr val="tx1"/>
                        </a:solidFill>
                        <a:effectLst/>
                        <a:latin typeface="Arial" panose="020B0604020202020204" pitchFamily="34" charset="0"/>
                      </a:endParaRPr>
                    </a:p>
                  </a:txBody>
                  <a:tcPr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865858"/>
                  </a:ext>
                </a:extLst>
              </a:tr>
              <a:tr h="230843">
                <a:tc>
                  <a:txBody>
                    <a:bodyPr/>
                    <a:lstStyle/>
                    <a:p>
                      <a:pPr algn="ctr" fontAlgn="ctr"/>
                      <a:r>
                        <a:rPr lang="en-US" sz="1200" b="0" i="0" u="none" strike="noStrike" dirty="0">
                          <a:solidFill>
                            <a:schemeClr val="tx1"/>
                          </a:solidFill>
                          <a:effectLst/>
                          <a:latin typeface="Arial" panose="020B0604020202020204" pitchFamily="34" charset="0"/>
                        </a:rPr>
                        <a:t>SOFT COSTS</a:t>
                      </a:r>
                    </a:p>
                  </a:txBody>
                  <a:tcPr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en-US" sz="1200" b="0" i="0" u="none" strike="noStrike" dirty="0">
                          <a:solidFill>
                            <a:schemeClr val="tx1"/>
                          </a:solidFill>
                          <a:effectLst/>
                          <a:latin typeface="Arial" panose="020B0604020202020204" pitchFamily="34" charset="0"/>
                        </a:rPr>
                        <a:t> </a:t>
                      </a:r>
                    </a:p>
                  </a:txBody>
                  <a:tcPr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7686656"/>
                  </a:ext>
                </a:extLst>
              </a:tr>
              <a:tr h="217264">
                <a:tc>
                  <a:txBody>
                    <a:bodyPr/>
                    <a:lstStyle/>
                    <a:p>
                      <a:pPr algn="l" fontAlgn="b"/>
                      <a:r>
                        <a:rPr lang="en-US" sz="1200" b="0" i="0" u="none" strike="noStrike" dirty="0">
                          <a:solidFill>
                            <a:schemeClr val="tx1"/>
                          </a:solidFill>
                          <a:effectLst/>
                          <a:latin typeface="Arial" panose="020B0604020202020204" pitchFamily="34" charset="0"/>
                        </a:rPr>
                        <a:t>Property Tax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831120"/>
                  </a:ext>
                </a:extLst>
              </a:tr>
              <a:tr h="217264">
                <a:tc>
                  <a:txBody>
                    <a:bodyPr/>
                    <a:lstStyle/>
                    <a:p>
                      <a:pPr algn="l" fontAlgn="b"/>
                      <a:r>
                        <a:rPr lang="en-US" sz="1200" b="0" i="0" u="none" strike="noStrike" dirty="0">
                          <a:solidFill>
                            <a:schemeClr val="tx1"/>
                          </a:solidFill>
                          <a:effectLst/>
                          <a:latin typeface="Arial" panose="020B0604020202020204" pitchFamily="34" charset="0"/>
                        </a:rPr>
                        <a:t>Insurance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600,000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879892"/>
                  </a:ext>
                </a:extLst>
              </a:tr>
              <a:tr h="217264">
                <a:tc>
                  <a:txBody>
                    <a:bodyPr/>
                    <a:lstStyle/>
                    <a:p>
                      <a:pPr algn="l" fontAlgn="b"/>
                      <a:r>
                        <a:rPr lang="en-US" sz="1200" b="0" i="0" u="none" strike="noStrike" dirty="0">
                          <a:solidFill>
                            <a:schemeClr val="tx1"/>
                          </a:solidFill>
                          <a:effectLst/>
                          <a:latin typeface="Arial" panose="020B0604020202020204" pitchFamily="34" charset="0"/>
                        </a:rPr>
                        <a:t>Senior Loan Interest Holdback</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5,452,967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8577356"/>
                  </a:ext>
                </a:extLst>
              </a:tr>
              <a:tr h="217264">
                <a:tc>
                  <a:txBody>
                    <a:bodyPr/>
                    <a:lstStyle/>
                    <a:p>
                      <a:pPr algn="l" fontAlgn="b"/>
                      <a:r>
                        <a:rPr lang="en-US" sz="1200" b="0" i="0" u="none" strike="noStrike" dirty="0">
                          <a:solidFill>
                            <a:schemeClr val="tx1"/>
                          </a:solidFill>
                          <a:effectLst/>
                          <a:latin typeface="Arial" panose="020B0604020202020204" pitchFamily="34" charset="0"/>
                        </a:rPr>
                        <a:t>Closing Costs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1,700,000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413107"/>
                  </a:ext>
                </a:extLst>
              </a:tr>
              <a:tr h="217264">
                <a:tc>
                  <a:txBody>
                    <a:bodyPr/>
                    <a:lstStyle/>
                    <a:p>
                      <a:pPr algn="l" fontAlgn="b"/>
                      <a:r>
                        <a:rPr lang="en-US" sz="1200" b="0" i="0" u="none" strike="noStrike" dirty="0">
                          <a:solidFill>
                            <a:schemeClr val="tx1"/>
                          </a:solidFill>
                          <a:effectLst/>
                          <a:latin typeface="Arial" panose="020B0604020202020204" pitchFamily="34" charset="0"/>
                        </a:rPr>
                        <a:t>Engineering</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400,000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604459"/>
                  </a:ext>
                </a:extLst>
              </a:tr>
              <a:tr h="217264">
                <a:tc>
                  <a:txBody>
                    <a:bodyPr/>
                    <a:lstStyle/>
                    <a:p>
                      <a:pPr algn="l" fontAlgn="b"/>
                      <a:r>
                        <a:rPr lang="en-US" sz="1200" b="0" i="0" u="none" strike="noStrike" dirty="0">
                          <a:solidFill>
                            <a:schemeClr val="tx1"/>
                          </a:solidFill>
                          <a:effectLst/>
                          <a:latin typeface="Arial" panose="020B0604020202020204" pitchFamily="34" charset="0"/>
                        </a:rPr>
                        <a:t>Plans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550,000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735530"/>
                  </a:ext>
                </a:extLst>
              </a:tr>
              <a:tr h="217264">
                <a:tc>
                  <a:txBody>
                    <a:bodyPr/>
                    <a:lstStyle/>
                    <a:p>
                      <a:pPr algn="l" fontAlgn="b"/>
                      <a:r>
                        <a:rPr lang="en-US" sz="1200" b="0" i="0" u="none" strike="noStrike" dirty="0">
                          <a:solidFill>
                            <a:schemeClr val="tx1"/>
                          </a:solidFill>
                          <a:effectLst/>
                          <a:latin typeface="Arial" panose="020B0604020202020204" pitchFamily="34" charset="0"/>
                        </a:rPr>
                        <a:t>Permits</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250,000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725935"/>
                  </a:ext>
                </a:extLst>
              </a:tr>
              <a:tr h="217264">
                <a:tc>
                  <a:txBody>
                    <a:bodyPr/>
                    <a:lstStyle/>
                    <a:p>
                      <a:pPr algn="l" fontAlgn="b"/>
                      <a:r>
                        <a:rPr lang="en-US" sz="1200" b="0" i="0" u="none" strike="noStrike" dirty="0">
                          <a:solidFill>
                            <a:schemeClr val="tx1"/>
                          </a:solidFill>
                          <a:effectLst/>
                          <a:latin typeface="Arial" panose="020B0604020202020204" pitchFamily="34" charset="0"/>
                        </a:rPr>
                        <a:t>Impact Fees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1,000,000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7216335"/>
                  </a:ext>
                </a:extLst>
              </a:tr>
              <a:tr h="217264">
                <a:tc>
                  <a:txBody>
                    <a:bodyPr/>
                    <a:lstStyle/>
                    <a:p>
                      <a:pPr algn="l" fontAlgn="b"/>
                      <a:r>
                        <a:rPr lang="en-US" sz="1200" b="0" i="0" u="none" strike="noStrike" dirty="0">
                          <a:solidFill>
                            <a:schemeClr val="tx1"/>
                          </a:solidFill>
                          <a:effectLst/>
                          <a:latin typeface="Arial" panose="020B0604020202020204" pitchFamily="34" charset="0"/>
                        </a:rPr>
                        <a:t>Operating Start Up Cost</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300,000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263549"/>
                  </a:ext>
                </a:extLst>
              </a:tr>
              <a:tr h="217264">
                <a:tc>
                  <a:txBody>
                    <a:bodyPr/>
                    <a:lstStyle/>
                    <a:p>
                      <a:pPr algn="l" fontAlgn="b"/>
                      <a:r>
                        <a:rPr lang="en-US" sz="1200" b="0" i="0" u="none" strike="noStrike" dirty="0">
                          <a:solidFill>
                            <a:schemeClr val="tx1"/>
                          </a:solidFill>
                          <a:effectLst/>
                          <a:latin typeface="Arial" panose="020B0604020202020204" pitchFamily="34" charset="0"/>
                        </a:rPr>
                        <a:t>Waterproofing Consultant/CMT</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100,000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226378"/>
                  </a:ext>
                </a:extLst>
              </a:tr>
              <a:tr h="217264">
                <a:tc>
                  <a:txBody>
                    <a:bodyPr/>
                    <a:lstStyle/>
                    <a:p>
                      <a:pPr algn="l" fontAlgn="b"/>
                      <a:r>
                        <a:rPr lang="en-US" sz="1200" b="0" i="0" u="none" strike="noStrike" dirty="0">
                          <a:solidFill>
                            <a:schemeClr val="tx1"/>
                          </a:solidFill>
                          <a:effectLst/>
                          <a:latin typeface="Arial" panose="020B0604020202020204" pitchFamily="34" charset="0"/>
                        </a:rPr>
                        <a:t>Fulcrum</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75,000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000589"/>
                  </a:ext>
                </a:extLst>
              </a:tr>
              <a:tr h="217264">
                <a:tc>
                  <a:txBody>
                    <a:bodyPr/>
                    <a:lstStyle/>
                    <a:p>
                      <a:pPr algn="l" fontAlgn="b"/>
                      <a:r>
                        <a:rPr lang="en-US" sz="1200" b="0" i="0" u="none" strike="noStrike" dirty="0">
                          <a:solidFill>
                            <a:schemeClr val="tx1"/>
                          </a:solidFill>
                          <a:effectLst/>
                          <a:latin typeface="Arial" panose="020B0604020202020204" pitchFamily="34" charset="0"/>
                        </a:rPr>
                        <a:t>SWPPP</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17,000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42192"/>
                  </a:ext>
                </a:extLst>
              </a:tr>
              <a:tr h="217264">
                <a:tc>
                  <a:txBody>
                    <a:bodyPr/>
                    <a:lstStyle/>
                    <a:p>
                      <a:pPr algn="l" fontAlgn="b"/>
                      <a:r>
                        <a:rPr lang="en-US" sz="1200" b="0" i="0" u="none" strike="noStrike" dirty="0">
                          <a:solidFill>
                            <a:schemeClr val="tx1"/>
                          </a:solidFill>
                          <a:effectLst/>
                          <a:latin typeface="Arial" panose="020B0604020202020204" pitchFamily="34" charset="0"/>
                        </a:rPr>
                        <a:t>Designer FF&amp;E</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              450,000 </a:t>
                      </a:r>
                    </a:p>
                  </a:txBody>
                  <a:tcPr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72851"/>
                  </a:ext>
                </a:extLst>
              </a:tr>
              <a:tr h="217264">
                <a:tc>
                  <a:txBody>
                    <a:bodyPr/>
                    <a:lstStyle/>
                    <a:p>
                      <a:pPr algn="l" fontAlgn="b"/>
                      <a:r>
                        <a:rPr lang="en-US" sz="1200" b="0" i="0" u="none" strike="noStrike" dirty="0">
                          <a:solidFill>
                            <a:schemeClr val="tx1"/>
                          </a:solidFill>
                          <a:effectLst/>
                          <a:latin typeface="Arial" panose="020B0604020202020204" pitchFamily="34" charset="0"/>
                        </a:rPr>
                        <a:t>B/D Fee </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Arial" panose="020B0604020202020204" pitchFamily="34" charset="0"/>
                        </a:rPr>
                        <a:t> $           1,760,000 </a:t>
                      </a:r>
                    </a:p>
                  </a:txBody>
                  <a:tcPr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7541830"/>
                  </a:ext>
                </a:extLst>
              </a:tr>
              <a:tr h="217264">
                <a:tc>
                  <a:txBody>
                    <a:bodyPr/>
                    <a:lstStyle/>
                    <a:p>
                      <a:pPr algn="l" fontAlgn="ctr"/>
                      <a:r>
                        <a:rPr lang="en-US" sz="1200" b="0" i="0" u="none" strike="noStrike" dirty="0">
                          <a:solidFill>
                            <a:schemeClr val="tx1"/>
                          </a:solidFill>
                          <a:effectLst/>
                          <a:latin typeface="Arial" panose="020B0604020202020204" pitchFamily="34" charset="0"/>
                        </a:rPr>
                        <a:t>Total Soft Costs</a:t>
                      </a:r>
                    </a:p>
                  </a:txBody>
                  <a:tcPr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US" sz="1200" b="0" i="0" u="none" strike="noStrike" dirty="0">
                          <a:solidFill>
                            <a:schemeClr val="tx1"/>
                          </a:solidFill>
                          <a:effectLst/>
                          <a:latin typeface="Arial" panose="020B0604020202020204" pitchFamily="34" charset="0"/>
                        </a:rPr>
                        <a:t> $         13,054,967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3298315"/>
                  </a:ext>
                </a:extLst>
              </a:tr>
              <a:tr h="217264">
                <a:tc>
                  <a:txBody>
                    <a:bodyPr/>
                    <a:lstStyle/>
                    <a:p>
                      <a:pPr algn="l" fontAlgn="b"/>
                      <a:r>
                        <a:rPr lang="en-US" sz="1200" b="0" i="0" u="none" strike="noStrike" dirty="0">
                          <a:solidFill>
                            <a:schemeClr val="tx1"/>
                          </a:solidFill>
                          <a:effectLst/>
                          <a:latin typeface="Arial" panose="020B0604020202020204" pitchFamily="34" charset="0"/>
                        </a:rPr>
                        <a:t>Soft Cost Contingency (2%)</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265,099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466080"/>
                  </a:ext>
                </a:extLst>
              </a:tr>
              <a:tr h="217264">
                <a:tc>
                  <a:txBody>
                    <a:bodyPr/>
                    <a:lstStyle/>
                    <a:p>
                      <a:pPr algn="l" fontAlgn="b"/>
                      <a:r>
                        <a:rPr lang="en-US" sz="1200" b="0" i="0" u="none" strike="noStrike" dirty="0">
                          <a:solidFill>
                            <a:schemeClr val="tx1"/>
                          </a:solidFill>
                          <a:effectLst/>
                          <a:latin typeface="Arial" panose="020B0604020202020204" pitchFamily="34" charset="0"/>
                        </a:rPr>
                        <a:t>Developer Fee (4%)</a:t>
                      </a:r>
                    </a:p>
                  </a:txBody>
                  <a:tcPr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solidFill>
                            <a:schemeClr val="tx1"/>
                          </a:solidFill>
                          <a:effectLst/>
                          <a:latin typeface="Arial" panose="020B0604020202020204" pitchFamily="34" charset="0"/>
                        </a:rPr>
                        <a:t> $           3,380,403 </a:t>
                      </a:r>
                    </a:p>
                  </a:txBody>
                  <a:tcPr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971646"/>
                  </a:ext>
                </a:extLst>
              </a:tr>
              <a:tr h="217264">
                <a:tc>
                  <a:txBody>
                    <a:bodyPr/>
                    <a:lstStyle/>
                    <a:p>
                      <a:pPr algn="l" fontAlgn="b"/>
                      <a:endParaRPr lang="en-US" sz="1200" b="0" i="0" u="none" strike="noStrike" dirty="0">
                        <a:solidFill>
                          <a:schemeClr val="tx1"/>
                        </a:solidFill>
                        <a:effectLst/>
                        <a:latin typeface="Arial" panose="020B06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en-US" sz="1200" b="0" i="0" u="none" strike="noStrike" dirty="0">
                        <a:solidFill>
                          <a:schemeClr val="tx1"/>
                        </a:solidFill>
                        <a:effectLst/>
                        <a:latin typeface="Arial" panose="020B0604020202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267778"/>
                  </a:ext>
                </a:extLst>
              </a:tr>
              <a:tr h="456255">
                <a:tc>
                  <a:txBody>
                    <a:bodyPr/>
                    <a:lstStyle/>
                    <a:p>
                      <a:pPr algn="l" fontAlgn="ctr"/>
                      <a:r>
                        <a:rPr lang="en-US" sz="1600" b="0" i="0" u="none" strike="noStrike" dirty="0">
                          <a:solidFill>
                            <a:schemeClr val="tx1"/>
                          </a:solidFill>
                          <a:effectLst/>
                          <a:latin typeface="Arial" panose="020B0604020202020204" pitchFamily="34" charset="0"/>
                        </a:rPr>
                        <a:t>Total Contract</a:t>
                      </a:r>
                    </a:p>
                  </a:txBody>
                  <a:tcPr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chemeClr val="tx1"/>
                          </a:solidFill>
                          <a:effectLst/>
                          <a:latin typeface="Arial" panose="020B0604020202020204" pitchFamily="34" charset="0"/>
                        </a:rPr>
                        <a:t> $    87,890,469,18</a:t>
                      </a:r>
                    </a:p>
                  </a:txBody>
                  <a:tcPr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4193814423"/>
                  </a:ext>
                </a:extLst>
              </a:tr>
            </a:tbl>
          </a:graphicData>
        </a:graphic>
      </p:graphicFrame>
    </p:spTree>
    <p:extLst>
      <p:ext uri="{BB962C8B-B14F-4D97-AF65-F5344CB8AC3E}">
        <p14:creationId xmlns:p14="http://schemas.microsoft.com/office/powerpoint/2010/main" val="28184090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Operating</a:t>
            </a:r>
            <a:r>
              <a:rPr lang="en-US" sz="4400" dirty="0"/>
              <a:t> Budget</a:t>
            </a:r>
            <a:endParaRPr sz="4400"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16</a:t>
            </a:fld>
            <a:endParaRPr lang="en-US"/>
          </a:p>
        </p:txBody>
      </p:sp>
      <p:graphicFrame>
        <p:nvGraphicFramePr>
          <p:cNvPr id="3" name="Table 2">
            <a:extLst>
              <a:ext uri="{FF2B5EF4-FFF2-40B4-BE49-F238E27FC236}">
                <a16:creationId xmlns:a16="http://schemas.microsoft.com/office/drawing/2014/main" id="{A1D1AE5C-F6FE-2046-98D4-EDA7BDEB0CD9}"/>
              </a:ext>
            </a:extLst>
          </p:cNvPr>
          <p:cNvGraphicFramePr>
            <a:graphicFrameLocks noGrp="1"/>
          </p:cNvGraphicFramePr>
          <p:nvPr>
            <p:extLst>
              <p:ext uri="{D42A27DB-BD31-4B8C-83A1-F6EECF244321}">
                <p14:modId xmlns:p14="http://schemas.microsoft.com/office/powerpoint/2010/main" val="791063466"/>
              </p:ext>
            </p:extLst>
          </p:nvPr>
        </p:nvGraphicFramePr>
        <p:xfrm>
          <a:off x="332509" y="1219200"/>
          <a:ext cx="12482945" cy="6172200"/>
        </p:xfrm>
        <a:graphic>
          <a:graphicData uri="http://schemas.openxmlformats.org/drawingml/2006/table">
            <a:tbl>
              <a:tblPr/>
              <a:tblGrid>
                <a:gridCol w="3768436">
                  <a:extLst>
                    <a:ext uri="{9D8B030D-6E8A-4147-A177-3AD203B41FA5}">
                      <a16:colId xmlns:a16="http://schemas.microsoft.com/office/drawing/2014/main" val="4292010891"/>
                    </a:ext>
                  </a:extLst>
                </a:gridCol>
                <a:gridCol w="943571">
                  <a:extLst>
                    <a:ext uri="{9D8B030D-6E8A-4147-A177-3AD203B41FA5}">
                      <a16:colId xmlns:a16="http://schemas.microsoft.com/office/drawing/2014/main" val="310864822"/>
                    </a:ext>
                  </a:extLst>
                </a:gridCol>
                <a:gridCol w="1090743">
                  <a:extLst>
                    <a:ext uri="{9D8B030D-6E8A-4147-A177-3AD203B41FA5}">
                      <a16:colId xmlns:a16="http://schemas.microsoft.com/office/drawing/2014/main" val="2881052944"/>
                    </a:ext>
                  </a:extLst>
                </a:gridCol>
                <a:gridCol w="1861534">
                  <a:extLst>
                    <a:ext uri="{9D8B030D-6E8A-4147-A177-3AD203B41FA5}">
                      <a16:colId xmlns:a16="http://schemas.microsoft.com/office/drawing/2014/main" val="2008374677"/>
                    </a:ext>
                  </a:extLst>
                </a:gridCol>
                <a:gridCol w="1672473">
                  <a:extLst>
                    <a:ext uri="{9D8B030D-6E8A-4147-A177-3AD203B41FA5}">
                      <a16:colId xmlns:a16="http://schemas.microsoft.com/office/drawing/2014/main" val="493978228"/>
                    </a:ext>
                  </a:extLst>
                </a:gridCol>
                <a:gridCol w="1299196">
                  <a:extLst>
                    <a:ext uri="{9D8B030D-6E8A-4147-A177-3AD203B41FA5}">
                      <a16:colId xmlns:a16="http://schemas.microsoft.com/office/drawing/2014/main" val="4204995684"/>
                    </a:ext>
                  </a:extLst>
                </a:gridCol>
                <a:gridCol w="1846992">
                  <a:extLst>
                    <a:ext uri="{9D8B030D-6E8A-4147-A177-3AD203B41FA5}">
                      <a16:colId xmlns:a16="http://schemas.microsoft.com/office/drawing/2014/main" val="2261597323"/>
                    </a:ext>
                  </a:extLst>
                </a:gridCol>
              </a:tblGrid>
              <a:tr h="91440">
                <a:tc>
                  <a:txBody>
                    <a:bodyPr/>
                    <a:lstStyle/>
                    <a:p>
                      <a:pPr algn="l" fontAlgn="b"/>
                      <a:r>
                        <a:rPr lang="en-US" sz="1500" b="1" i="0" u="none" strike="noStrike">
                          <a:solidFill>
                            <a:srgbClr val="000000"/>
                          </a:solidFill>
                          <a:effectLst/>
                          <a:latin typeface="Arial" panose="020B0604020202020204" pitchFamily="34" charset="0"/>
                          <a:cs typeface="Arial" panose="020B0604020202020204" pitchFamily="34" charset="0"/>
                        </a:rPr>
                        <a:t>Number of Units</a:t>
                      </a: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350</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w="6350" cap="flat" cmpd="sng" algn="ctr">
                      <a:noFill/>
                      <a:prstDash val="solid"/>
                      <a:round/>
                      <a:headEnd type="none" w="med" len="med"/>
                      <a:tailEnd type="none" w="med" len="med"/>
                    </a:lnR>
                    <a:lnT>
                      <a:noFill/>
                    </a:lnT>
                    <a:lnB>
                      <a:noFill/>
                    </a:lnB>
                  </a:tcPr>
                </a:tc>
                <a:tc gridSpan="4">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 </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2568390"/>
                  </a:ext>
                </a:extLst>
              </a:tr>
              <a:tr h="91440">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Per Unit</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Year 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56843"/>
                  </a:ext>
                </a:extLst>
              </a:tr>
              <a:tr h="91440">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Scheduled Market Rent</a:t>
                      </a:r>
                    </a:p>
                  </a:txBody>
                  <a:tcPr marL="0" marR="0" marT="0" marB="0" anchor="b">
                    <a:lnL>
                      <a:noFill/>
                    </a:lnL>
                    <a:lnR>
                      <a:noFill/>
                    </a:lnR>
                    <a:lnT>
                      <a:noFill/>
                    </a:lnT>
                    <a:lnB>
                      <a:noFill/>
                    </a:lnB>
                  </a:tcPr>
                </a:tc>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$7,232,044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$7,420,077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$7,612,999</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$7,810,937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4060845"/>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RUBS Income</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$690.05</a:t>
                      </a:r>
                    </a:p>
                  </a:txBody>
                  <a:tcPr marL="0" marR="0" marT="0" marB="0" anchor="b">
                    <a:lnL>
                      <a:noFill/>
                    </a:lnL>
                    <a:lnR>
                      <a:noFill/>
                    </a:lnR>
                    <a:lnT>
                      <a:noFill/>
                    </a:lnT>
                    <a:lnB>
                      <a:noFill/>
                    </a:lnB>
                  </a:tcPr>
                </a:tc>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$241,516</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$247,795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$254,238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$260,848</a:t>
                      </a:r>
                    </a:p>
                  </a:txBody>
                  <a:tcPr marL="0" marR="0" marT="0" marB="0" anchor="b">
                    <a:lnL>
                      <a:noFill/>
                    </a:lnL>
                    <a:lnR>
                      <a:noFill/>
                    </a:lnR>
                    <a:lnT>
                      <a:noFill/>
                    </a:lnT>
                    <a:lnB>
                      <a:noFill/>
                    </a:lnB>
                  </a:tcPr>
                </a:tc>
                <a:extLst>
                  <a:ext uri="{0D108BD9-81ED-4DB2-BD59-A6C34878D82A}">
                    <a16:rowId xmlns:a16="http://schemas.microsoft.com/office/drawing/2014/main" val="2818317960"/>
                  </a:ext>
                </a:extLst>
              </a:tr>
              <a:tr h="195349">
                <a:tc>
                  <a:txBody>
                    <a:bodyPr/>
                    <a:lstStyle/>
                    <a:p>
                      <a:pPr lvl="1" algn="l" fontAlgn="b"/>
                      <a:r>
                        <a:rPr lang="en-US" sz="1500" b="0" i="0" u="none" strike="noStrike" dirty="0" err="1">
                          <a:solidFill>
                            <a:srgbClr val="000000"/>
                          </a:solidFill>
                          <a:effectLst/>
                          <a:latin typeface="Arial" panose="020B0604020202020204" pitchFamily="34" charset="0"/>
                          <a:cs typeface="Arial" panose="020B0604020202020204" pitchFamily="34" charset="0"/>
                        </a:rPr>
                        <a:t>Ancilliary</a:t>
                      </a:r>
                      <a:r>
                        <a:rPr lang="en-US" sz="1500" b="0" i="0" u="none" strike="noStrike" dirty="0">
                          <a:solidFill>
                            <a:srgbClr val="000000"/>
                          </a:solidFill>
                          <a:effectLst/>
                          <a:latin typeface="Arial" panose="020B0604020202020204" pitchFamily="34" charset="0"/>
                          <a:cs typeface="Arial" panose="020B0604020202020204" pitchFamily="34" charset="0"/>
                        </a:rPr>
                        <a:t> Income</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$168.07</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$58,826</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$60,355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$61,925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$63,535</a:t>
                      </a:r>
                    </a:p>
                  </a:txBody>
                  <a:tcPr marL="0" marR="0" marT="0" marB="0" anchor="b">
                    <a:lnL>
                      <a:noFill/>
                    </a:lnL>
                    <a:lnR>
                      <a:noFill/>
                    </a:lnR>
                    <a:lnT>
                      <a:noFill/>
                    </a:lnT>
                    <a:lnB>
                      <a:noFill/>
                    </a:lnB>
                  </a:tcPr>
                </a:tc>
                <a:extLst>
                  <a:ext uri="{0D108BD9-81ED-4DB2-BD59-A6C34878D82A}">
                    <a16:rowId xmlns:a16="http://schemas.microsoft.com/office/drawing/2014/main" val="3629680297"/>
                  </a:ext>
                </a:extLst>
              </a:tr>
              <a:tr h="91440">
                <a:tc>
                  <a:txBody>
                    <a:bodyPr/>
                    <a:lstStyle/>
                    <a:p>
                      <a:pPr lvl="1" algn="l" fontAlgn="b"/>
                      <a:r>
                        <a:rPr lang="en-US" sz="1500" b="0" i="0" u="none" strike="noStrike" dirty="0">
                          <a:solidFill>
                            <a:srgbClr val="000000"/>
                          </a:solidFill>
                          <a:effectLst/>
                          <a:latin typeface="Arial" panose="020B0604020202020204" pitchFamily="34" charset="0"/>
                          <a:cs typeface="Arial" panose="020B0604020202020204" pitchFamily="34" charset="0"/>
                        </a:rPr>
                        <a:t>Other Income</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$659.40</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$230,790</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$236,791</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$242,947</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$249,264</a:t>
                      </a:r>
                    </a:p>
                  </a:txBody>
                  <a:tcPr marL="0" marR="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3400081"/>
                  </a:ext>
                </a:extLst>
              </a:tr>
              <a:tr h="91440">
                <a:tc>
                  <a:txBody>
                    <a:bodyPr/>
                    <a:lstStyle/>
                    <a:p>
                      <a:pPr algn="l" fontAlgn="b"/>
                      <a:r>
                        <a:rPr lang="en-US" sz="1500" b="1" i="0" u="none" strike="noStrike" dirty="0">
                          <a:solidFill>
                            <a:srgbClr val="000000"/>
                          </a:solidFill>
                          <a:effectLst/>
                          <a:latin typeface="Arial" panose="020B0604020202020204" pitchFamily="34" charset="0"/>
                          <a:cs typeface="Arial" panose="020B0604020202020204" pitchFamily="34" charset="0"/>
                        </a:rPr>
                        <a:t>Gross Potential Income</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b">
                    <a:lnL>
                      <a:noFill/>
                    </a:lnL>
                    <a:lnR>
                      <a:noFill/>
                    </a:lnR>
                    <a:lnT w="6350" cap="flat" cmpd="sng" algn="ctr">
                      <a:noFill/>
                      <a:prstDash val="solid"/>
                      <a:round/>
                      <a:headEnd type="none" w="med" len="med"/>
                      <a:tailEnd type="none" w="med" len="med"/>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$7,763,176</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$7,965,019</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$8,172,109</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$8,384,584</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848903399"/>
                  </a:ext>
                </a:extLst>
              </a:tr>
              <a:tr h="91440">
                <a:tc>
                  <a:txBody>
                    <a:bodyPr/>
                    <a:lstStyle/>
                    <a:p>
                      <a:pPr lvl="1" algn="l" fontAlgn="b"/>
                      <a:r>
                        <a:rPr lang="en-US" sz="1500" b="0" i="1" u="none" strike="noStrike" dirty="0">
                          <a:solidFill>
                            <a:srgbClr val="000000"/>
                          </a:solidFill>
                          <a:effectLst/>
                          <a:latin typeface="Arial" panose="020B0604020202020204" pitchFamily="34" charset="0"/>
                          <a:cs typeface="Arial" panose="020B0604020202020204" pitchFamily="34" charset="0"/>
                        </a:rPr>
                        <a:t>Less: Vacancy &amp; Collection Loss</a:t>
                      </a:r>
                    </a:p>
                  </a:txBody>
                  <a:tcPr marL="0" marR="0" marT="0" marB="0" anchor="b">
                    <a:lnL>
                      <a:noFill/>
                    </a:lnL>
                    <a:lnR>
                      <a:noFill/>
                    </a:lnR>
                    <a:lnT>
                      <a:noFill/>
                    </a:lnT>
                    <a:lnB>
                      <a:noFill/>
                    </a:lnB>
                  </a:tcPr>
                </a:tc>
                <a:tc>
                  <a:txBody>
                    <a:bodyPr/>
                    <a:lstStyle/>
                    <a:p>
                      <a:pPr algn="r" fontAlgn="b"/>
                      <a:r>
                        <a:rPr lang="en-US" sz="1500" b="0" i="1" u="none" strike="noStrike">
                          <a:solidFill>
                            <a:srgbClr val="0000EF"/>
                          </a:solidFill>
                          <a:effectLst/>
                          <a:latin typeface="Arial" panose="020B0604020202020204" pitchFamily="34" charset="0"/>
                          <a:cs typeface="Arial" panose="020B0604020202020204" pitchFamily="34" charset="0"/>
                        </a:rPr>
                        <a:t>5.0%</a:t>
                      </a:r>
                    </a:p>
                  </a:txBody>
                  <a:tcPr marL="0" marR="0" marT="0" marB="0" anchor="b">
                    <a:lnL>
                      <a:noFill/>
                    </a:lnL>
                    <a:lnR>
                      <a:noFill/>
                    </a:lnR>
                    <a:lnT>
                      <a:noFill/>
                    </a:lnT>
                    <a:lnB>
                      <a:noFill/>
                    </a:lnB>
                  </a:tcPr>
                </a:tc>
                <a:tc>
                  <a:txBody>
                    <a:bodyPr/>
                    <a:lstStyle/>
                    <a:p>
                      <a:pPr algn="l" fontAlgn="b"/>
                      <a:endParaRPr lang="en-US" sz="1500" b="0" i="1"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-$388,159</a:t>
                      </a: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-$398,251</a:t>
                      </a:r>
                    </a:p>
                  </a:txBody>
                  <a:tcPr marL="0" marR="0" marT="0" marB="0" anchor="b">
                    <a:lnL>
                      <a:noFill/>
                    </a:lnL>
                    <a:lnR>
                      <a:noFill/>
                    </a:lnR>
                    <a:lnT>
                      <a:noFill/>
                    </a:lnT>
                    <a:lnB>
                      <a:noFill/>
                    </a:lnB>
                  </a:tcPr>
                </a:tc>
                <a:tc>
                  <a:txBody>
                    <a:bodyPr/>
                    <a:lstStyle/>
                    <a:p>
                      <a:pPr algn="r" fontAlgn="b"/>
                      <a:r>
                        <a:rPr lang="en-US" sz="1500" b="0" i="1" u="none" strike="noStrike">
                          <a:solidFill>
                            <a:srgbClr val="000000"/>
                          </a:solidFill>
                          <a:effectLst/>
                          <a:latin typeface="Arial" panose="020B0604020202020204" pitchFamily="34" charset="0"/>
                          <a:cs typeface="Arial" panose="020B0604020202020204" pitchFamily="34" charset="0"/>
                        </a:rPr>
                        <a:t>-$408,605</a:t>
                      </a:r>
                    </a:p>
                  </a:txBody>
                  <a:tcPr marL="0" marR="0" marT="0" marB="0" anchor="b">
                    <a:lnL>
                      <a:noFill/>
                    </a:lnL>
                    <a:lnR>
                      <a:noFill/>
                    </a:lnR>
                    <a:lnT>
                      <a:noFill/>
                    </a:lnT>
                    <a:lnB>
                      <a:noFill/>
                    </a:lnB>
                  </a:tcPr>
                </a:tc>
                <a:tc>
                  <a:txBody>
                    <a:bodyPr/>
                    <a:lstStyle/>
                    <a:p>
                      <a:pPr algn="r" fontAlgn="b"/>
                      <a:r>
                        <a:rPr lang="en-US" sz="1500" b="0" i="1" u="none" strike="noStrike" dirty="0">
                          <a:solidFill>
                            <a:srgbClr val="000000"/>
                          </a:solidFill>
                          <a:effectLst/>
                          <a:latin typeface="Arial" panose="020B0604020202020204" pitchFamily="34" charset="0"/>
                          <a:cs typeface="Arial" panose="020B0604020202020204" pitchFamily="34" charset="0"/>
                        </a:rPr>
                        <a:t>-$419,229</a:t>
                      </a:r>
                    </a:p>
                  </a:txBody>
                  <a:tcPr marL="0" marR="0" marT="0" marB="0" anchor="b">
                    <a:lnL>
                      <a:noFill/>
                    </a:lnL>
                    <a:lnR>
                      <a:noFill/>
                    </a:lnR>
                    <a:lnT>
                      <a:noFill/>
                    </a:lnT>
                    <a:lnB>
                      <a:noFill/>
                    </a:lnB>
                  </a:tcPr>
                </a:tc>
                <a:extLst>
                  <a:ext uri="{0D108BD9-81ED-4DB2-BD59-A6C34878D82A}">
                    <a16:rowId xmlns:a16="http://schemas.microsoft.com/office/drawing/2014/main" val="3914308634"/>
                  </a:ext>
                </a:extLst>
              </a:tr>
              <a:tr h="91440">
                <a:tc>
                  <a:txBody>
                    <a:bodyPr/>
                    <a:lstStyle/>
                    <a:p>
                      <a:pPr algn="l"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314044"/>
                  </a:ext>
                </a:extLst>
              </a:tr>
              <a:tr h="91440">
                <a:tc>
                  <a:txBody>
                    <a:bodyPr/>
                    <a:lstStyle/>
                    <a:p>
                      <a:pPr algn="l" fontAlgn="b"/>
                      <a:r>
                        <a:rPr lang="en-US" sz="1500" b="1" i="0" u="none" strike="noStrike">
                          <a:solidFill>
                            <a:srgbClr val="000000"/>
                          </a:solidFill>
                          <a:effectLst/>
                          <a:latin typeface="Arial" panose="020B0604020202020204" pitchFamily="34" charset="0"/>
                          <a:cs typeface="Arial" panose="020B0604020202020204" pitchFamily="34" charset="0"/>
                        </a:rPr>
                        <a:t>EFFECTIVE GROSS INCOME (EGI)</a:t>
                      </a: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$7,375,017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$7,566,768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$7,763,504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$7,965,355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478625"/>
                  </a:ext>
                </a:extLst>
              </a:tr>
              <a:tr h="91440">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Stabilized</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22525712"/>
                  </a:ext>
                </a:extLst>
              </a:tr>
              <a:tr h="91440">
                <a:tc>
                  <a:txBody>
                    <a:bodyPr/>
                    <a:lstStyle/>
                    <a:p>
                      <a:pPr algn="l" fontAlgn="b"/>
                      <a:r>
                        <a:rPr lang="en-US" sz="1500" b="0" i="0" u="none" strike="noStrike">
                          <a:solidFill>
                            <a:srgbClr val="000000"/>
                          </a:solidFill>
                          <a:effectLst/>
                          <a:latin typeface="Arial" panose="020B0604020202020204" pitchFamily="34" charset="0"/>
                          <a:cs typeface="Arial" panose="020B0604020202020204" pitchFamily="34" charset="0"/>
                        </a:rPr>
                        <a:t>Operating Expenses: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Per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Arial" panose="020B0604020202020204" pitchFamily="34" charset="0"/>
                          <a:cs typeface="Arial" panose="020B0604020202020204" pitchFamily="34" charset="0"/>
                        </a:rPr>
                        <a:t>% of EGI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9284128"/>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Management Fee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345.91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$165,938</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$170,916</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$176,044</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$181,325</a:t>
                      </a:r>
                    </a:p>
                  </a:txBody>
                  <a:tcPr marL="0" marR="0" marT="0" marB="0" anchor="b">
                    <a:lnL>
                      <a:noFill/>
                    </a:lnL>
                    <a:lnR>
                      <a:noFill/>
                    </a:lnR>
                    <a:lnT>
                      <a:noFill/>
                    </a:lnT>
                    <a:lnB>
                      <a:noFill/>
                    </a:lnB>
                  </a:tcPr>
                </a:tc>
                <a:extLst>
                  <a:ext uri="{0D108BD9-81ED-4DB2-BD59-A6C34878D82A}">
                    <a16:rowId xmlns:a16="http://schemas.microsoft.com/office/drawing/2014/main" val="340795501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Payroll</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437.68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$153,187</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$157,782</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$162,516</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$167,391</a:t>
                      </a:r>
                    </a:p>
                  </a:txBody>
                  <a:tcPr marL="0" marR="0" marT="0" marB="0" anchor="b">
                    <a:lnL>
                      <a:noFill/>
                    </a:lnL>
                    <a:lnR>
                      <a:noFill/>
                    </a:lnR>
                    <a:lnT>
                      <a:noFill/>
                    </a:lnT>
                    <a:lnB>
                      <a:noFill/>
                    </a:lnB>
                  </a:tcPr>
                </a:tc>
                <a:extLst>
                  <a:ext uri="{0D108BD9-81ED-4DB2-BD59-A6C34878D82A}">
                    <a16:rowId xmlns:a16="http://schemas.microsoft.com/office/drawing/2014/main" val="3488466657"/>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Leasing &amp; Advertising</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$175,000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$180,250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$185,658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$191,227</a:t>
                      </a:r>
                    </a:p>
                  </a:txBody>
                  <a:tcPr marL="0" marR="0" marT="0" marB="0" anchor="b">
                    <a:lnL>
                      <a:noFill/>
                    </a:lnL>
                    <a:lnR>
                      <a:noFill/>
                    </a:lnR>
                    <a:lnT>
                      <a:noFill/>
                    </a:lnT>
                    <a:lnB>
                      <a:noFill/>
                    </a:lnB>
                  </a:tcPr>
                </a:tc>
                <a:extLst>
                  <a:ext uri="{0D108BD9-81ED-4DB2-BD59-A6C34878D82A}">
                    <a16:rowId xmlns:a16="http://schemas.microsoft.com/office/drawing/2014/main" val="3347118918"/>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Utilities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811.82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$284,136</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$292,660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$301,440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$310,483</a:t>
                      </a:r>
                    </a:p>
                  </a:txBody>
                  <a:tcPr marL="0" marR="0" marT="0" marB="0" anchor="b">
                    <a:lnL>
                      <a:noFill/>
                    </a:lnL>
                    <a:lnR>
                      <a:noFill/>
                    </a:lnR>
                    <a:lnT>
                      <a:noFill/>
                    </a:lnT>
                    <a:lnB>
                      <a:noFill/>
                    </a:lnB>
                  </a:tcPr>
                </a:tc>
                <a:extLst>
                  <a:ext uri="{0D108BD9-81ED-4DB2-BD59-A6C34878D82A}">
                    <a16:rowId xmlns:a16="http://schemas.microsoft.com/office/drawing/2014/main" val="21779400"/>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Repairs &amp; Maintenance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875.35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$306,373</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$315,564</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$325,031</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$334,782</a:t>
                      </a:r>
                    </a:p>
                  </a:txBody>
                  <a:tcPr marL="0" marR="0" marT="0" marB="0" anchor="b">
                    <a:lnL>
                      <a:noFill/>
                    </a:lnL>
                    <a:lnR>
                      <a:noFill/>
                    </a:lnR>
                    <a:lnT>
                      <a:noFill/>
                    </a:lnT>
                    <a:lnB>
                      <a:noFill/>
                    </a:lnB>
                  </a:tcPr>
                </a:tc>
                <a:extLst>
                  <a:ext uri="{0D108BD9-81ED-4DB2-BD59-A6C34878D82A}">
                    <a16:rowId xmlns:a16="http://schemas.microsoft.com/office/drawing/2014/main" val="7337822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Real Estate Taxes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1,545.98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$541,094</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$557,327</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$574,047</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$591,268</a:t>
                      </a:r>
                    </a:p>
                  </a:txBody>
                  <a:tcPr marL="0" marR="0" marT="0" marB="0" anchor="b">
                    <a:lnL>
                      <a:noFill/>
                    </a:lnL>
                    <a:lnR>
                      <a:noFill/>
                    </a:lnR>
                    <a:lnT>
                      <a:noFill/>
                    </a:lnT>
                    <a:lnB>
                      <a:noFill/>
                    </a:lnB>
                  </a:tcPr>
                </a:tc>
                <a:extLst>
                  <a:ext uri="{0D108BD9-81ED-4DB2-BD59-A6C34878D82A}">
                    <a16:rowId xmlns:a16="http://schemas.microsoft.com/office/drawing/2014/main" val="3411862739"/>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Administrative Expense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663.57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3.15%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$232,251</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$239,218</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$246,395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$253,786</a:t>
                      </a:r>
                    </a:p>
                  </a:txBody>
                  <a:tcPr marL="0" marR="0" marT="0" marB="0" anchor="b">
                    <a:lnL>
                      <a:noFill/>
                    </a:lnL>
                    <a:lnR>
                      <a:noFill/>
                    </a:lnR>
                    <a:lnT>
                      <a:noFill/>
                    </a:lnT>
                    <a:lnB>
                      <a:noFill/>
                    </a:lnB>
                  </a:tcPr>
                </a:tc>
                <a:extLst>
                  <a:ext uri="{0D108BD9-81ED-4DB2-BD59-A6C34878D82A}">
                    <a16:rowId xmlns:a16="http://schemas.microsoft.com/office/drawing/2014/main" val="3752916477"/>
                  </a:ext>
                </a:extLst>
              </a:tr>
              <a:tr h="91440">
                <a:tc>
                  <a:txBody>
                    <a:bodyPr/>
                    <a:lstStyle/>
                    <a:p>
                      <a:pPr lvl="1" algn="l" fontAlgn="b"/>
                      <a:r>
                        <a:rPr lang="en-US" sz="1500" b="0" i="0" u="none" strike="noStrike">
                          <a:solidFill>
                            <a:srgbClr val="000000"/>
                          </a:solidFill>
                          <a:effectLst/>
                          <a:latin typeface="Arial" panose="020B0604020202020204" pitchFamily="34" charset="0"/>
                          <a:cs typeface="Arial" panose="020B0604020202020204" pitchFamily="34" charset="0"/>
                        </a:rPr>
                        <a:t>Insurance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374.14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$130,950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$134,878</a:t>
                      </a: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$138,925</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$143,092</a:t>
                      </a:r>
                    </a:p>
                  </a:txBody>
                  <a:tcPr marL="0" marR="0" marT="0" marB="0" anchor="b">
                    <a:lnL>
                      <a:noFill/>
                    </a:lnL>
                    <a:lnR>
                      <a:noFill/>
                    </a:lnR>
                    <a:lnT>
                      <a:noFill/>
                    </a:lnT>
                    <a:lnB>
                      <a:noFill/>
                    </a:lnB>
                  </a:tcPr>
                </a:tc>
                <a:extLst>
                  <a:ext uri="{0D108BD9-81ED-4DB2-BD59-A6C34878D82A}">
                    <a16:rowId xmlns:a16="http://schemas.microsoft.com/office/drawing/2014/main" val="2465490617"/>
                  </a:ext>
                </a:extLst>
              </a:tr>
              <a:tr h="91440">
                <a:tc>
                  <a:txBody>
                    <a:bodyPr/>
                    <a:lstStyle/>
                    <a:p>
                      <a:pPr lvl="1" algn="l" fontAlgn="b"/>
                      <a:r>
                        <a:rPr lang="en-US" sz="1500" b="0" i="0" u="none" strike="noStrike" dirty="0">
                          <a:solidFill>
                            <a:srgbClr val="000000"/>
                          </a:solidFill>
                          <a:effectLst/>
                          <a:latin typeface="Arial" panose="020B0604020202020204" pitchFamily="34" charset="0"/>
                          <a:cs typeface="Arial" panose="020B0604020202020204" pitchFamily="34" charset="0"/>
                        </a:rPr>
                        <a:t>Replacement Reserve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600.04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$210,014</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$216,314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$222,804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$229,488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493873"/>
                  </a:ext>
                </a:extLst>
              </a:tr>
              <a:tr h="91440">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Total Operating Expenses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                6,154.49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29.82%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$2,198,942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$2,264,910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$2,332,857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$2,402,843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6216611"/>
                  </a:ext>
                </a:extLst>
              </a:tr>
              <a:tr h="91440">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APARTMENT NET OPERATING INCOME</a:t>
                      </a: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$5,176,075</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$5,301,858</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$5,430,646</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$5,562,512</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617383"/>
                  </a:ext>
                </a:extLst>
              </a:tr>
              <a:tr h="91440">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5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124560"/>
                  </a:ext>
                </a:extLst>
              </a:tr>
              <a:tr h="91440">
                <a:tc>
                  <a:txBody>
                    <a:bodyPr/>
                    <a:lstStyle/>
                    <a:p>
                      <a:pPr algn="l" fontAlgn="b"/>
                      <a:r>
                        <a:rPr lang="en-US" sz="1500" b="0" i="0" u="none" strike="noStrike" dirty="0">
                          <a:solidFill>
                            <a:srgbClr val="000000"/>
                          </a:solidFill>
                          <a:effectLst/>
                          <a:latin typeface="Arial" panose="020B0604020202020204" pitchFamily="34" charset="0"/>
                          <a:cs typeface="Arial" panose="020B0604020202020204" pitchFamily="34" charset="0"/>
                        </a:rPr>
                        <a:t>Office/Retail Income</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$405,600</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$417,768</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$430,301</a:t>
                      </a:r>
                    </a:p>
                  </a:txBody>
                  <a:tcPr marL="0" marR="0" marT="0" marB="0" anchor="b">
                    <a:lnL>
                      <a:noFill/>
                    </a:lnL>
                    <a:lnR>
                      <a:noFill/>
                    </a:lnR>
                    <a:lnT>
                      <a:noFill/>
                    </a:lnT>
                    <a:lnB>
                      <a:noFill/>
                    </a:lnB>
                  </a:tcPr>
                </a:tc>
                <a:tc>
                  <a:txBody>
                    <a:bodyPr/>
                    <a:lstStyle/>
                    <a:p>
                      <a:pPr algn="r" fontAlgn="b"/>
                      <a:r>
                        <a:rPr lang="en-US" sz="1500" b="0" i="0" u="none" strike="noStrike">
                          <a:solidFill>
                            <a:srgbClr val="000000"/>
                          </a:solidFill>
                          <a:effectLst/>
                          <a:latin typeface="Arial" panose="020B0604020202020204" pitchFamily="34" charset="0"/>
                          <a:cs typeface="Arial" panose="020B0604020202020204" pitchFamily="34" charset="0"/>
                        </a:rPr>
                        <a:t>$443,210</a:t>
                      </a:r>
                    </a:p>
                  </a:txBody>
                  <a:tcPr marL="0" marR="0" marT="0" marB="0" anchor="b">
                    <a:lnL>
                      <a:noFill/>
                    </a:lnL>
                    <a:lnR>
                      <a:noFill/>
                    </a:lnR>
                    <a:lnT>
                      <a:noFill/>
                    </a:lnT>
                    <a:lnB>
                      <a:noFill/>
                    </a:lnB>
                  </a:tcPr>
                </a:tc>
                <a:extLst>
                  <a:ext uri="{0D108BD9-81ED-4DB2-BD59-A6C34878D82A}">
                    <a16:rowId xmlns:a16="http://schemas.microsoft.com/office/drawing/2014/main" val="831574053"/>
                  </a:ext>
                </a:extLst>
              </a:tr>
              <a:tr h="91440">
                <a:tc>
                  <a:txBody>
                    <a:bodyPr/>
                    <a:lstStyle/>
                    <a:p>
                      <a:pPr algn="l" fontAlgn="b"/>
                      <a:r>
                        <a:rPr lang="en-US" sz="1500" b="1" i="0" u="none" strike="noStrike" dirty="0">
                          <a:solidFill>
                            <a:srgbClr val="000000"/>
                          </a:solidFill>
                          <a:effectLst/>
                          <a:latin typeface="Arial" panose="020B0604020202020204" pitchFamily="34" charset="0"/>
                          <a:cs typeface="Arial" panose="020B0604020202020204" pitchFamily="34" charset="0"/>
                        </a:rPr>
                        <a:t>NET OPERATING INCOME</a:t>
                      </a: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$5,581,675</a:t>
                      </a: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$5,719,626</a:t>
                      </a:r>
                    </a:p>
                  </a:txBody>
                  <a:tcPr marL="0" marR="0" marT="0" marB="0" anchor="b">
                    <a:lnL>
                      <a:noFill/>
                    </a:lnL>
                    <a:lnR>
                      <a:noFill/>
                    </a:lnR>
                    <a:lnT>
                      <a:noFill/>
                    </a:lnT>
                    <a:lnB>
                      <a:noFill/>
                    </a:lnB>
                  </a:tcPr>
                </a:tc>
                <a:tc>
                  <a:txBody>
                    <a:bodyPr/>
                    <a:lstStyle/>
                    <a:p>
                      <a:pPr algn="r" fontAlgn="b"/>
                      <a:r>
                        <a:rPr lang="en-US" sz="1500" b="1" i="0" u="none" strike="noStrike">
                          <a:solidFill>
                            <a:srgbClr val="000000"/>
                          </a:solidFill>
                          <a:effectLst/>
                          <a:latin typeface="Arial" panose="020B0604020202020204" pitchFamily="34" charset="0"/>
                          <a:cs typeface="Arial" panose="020B0604020202020204" pitchFamily="34" charset="0"/>
                        </a:rPr>
                        <a:t>$5,860,947</a:t>
                      </a:r>
                    </a:p>
                  </a:txBody>
                  <a:tcPr marL="0" marR="0" marT="0" marB="0" anchor="b">
                    <a:lnL>
                      <a:noFill/>
                    </a:lnL>
                    <a:lnR>
                      <a:noFill/>
                    </a:lnR>
                    <a:lnT>
                      <a:noFill/>
                    </a:lnT>
                    <a:lnB>
                      <a:noFill/>
                    </a:lnB>
                  </a:tcPr>
                </a:tc>
                <a:tc>
                  <a:txBody>
                    <a:bodyPr/>
                    <a:lstStyle/>
                    <a:p>
                      <a:pPr algn="r" fontAlgn="b"/>
                      <a:r>
                        <a:rPr lang="en-US" sz="1500" b="1" i="0" u="none" strike="noStrike" dirty="0">
                          <a:solidFill>
                            <a:srgbClr val="000000"/>
                          </a:solidFill>
                          <a:effectLst/>
                          <a:latin typeface="Arial" panose="020B0604020202020204" pitchFamily="34" charset="0"/>
                          <a:cs typeface="Arial" panose="020B0604020202020204" pitchFamily="34" charset="0"/>
                        </a:rPr>
                        <a:t>$6,005,722</a:t>
                      </a:r>
                    </a:p>
                  </a:txBody>
                  <a:tcPr marL="0" marR="0" marT="0" marB="0" anchor="b">
                    <a:lnL>
                      <a:noFill/>
                    </a:lnL>
                    <a:lnR>
                      <a:noFill/>
                    </a:lnR>
                    <a:lnT>
                      <a:noFill/>
                    </a:lnT>
                    <a:lnB>
                      <a:noFill/>
                    </a:lnB>
                  </a:tcPr>
                </a:tc>
                <a:extLst>
                  <a:ext uri="{0D108BD9-81ED-4DB2-BD59-A6C34878D82A}">
                    <a16:rowId xmlns:a16="http://schemas.microsoft.com/office/drawing/2014/main" val="2277767100"/>
                  </a:ext>
                </a:extLst>
              </a:tr>
            </a:tbl>
          </a:graphicData>
        </a:graphic>
      </p:graphicFrame>
    </p:spTree>
    <p:extLst>
      <p:ext uri="{BB962C8B-B14F-4D97-AF65-F5344CB8AC3E}">
        <p14:creationId xmlns:p14="http://schemas.microsoft.com/office/powerpoint/2010/main" val="37877488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Rental Assumptions</a:t>
            </a: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17</a:t>
            </a:fld>
            <a:endParaRPr lang="en-US"/>
          </a:p>
        </p:txBody>
      </p:sp>
      <p:graphicFrame>
        <p:nvGraphicFramePr>
          <p:cNvPr id="3" name="Table 2">
            <a:extLst>
              <a:ext uri="{FF2B5EF4-FFF2-40B4-BE49-F238E27FC236}">
                <a16:creationId xmlns:a16="http://schemas.microsoft.com/office/drawing/2014/main" id="{49BEAFC3-A4A9-6E4F-AFD3-C21E08C70B75}"/>
              </a:ext>
            </a:extLst>
          </p:cNvPr>
          <p:cNvGraphicFramePr>
            <a:graphicFrameLocks noGrp="1"/>
          </p:cNvGraphicFramePr>
          <p:nvPr>
            <p:extLst>
              <p:ext uri="{D42A27DB-BD31-4B8C-83A1-F6EECF244321}">
                <p14:modId xmlns:p14="http://schemas.microsoft.com/office/powerpoint/2010/main" val="637417205"/>
              </p:ext>
            </p:extLst>
          </p:nvPr>
        </p:nvGraphicFramePr>
        <p:xfrm>
          <a:off x="1065645" y="2174586"/>
          <a:ext cx="10308936" cy="2346960"/>
        </p:xfrm>
        <a:graphic>
          <a:graphicData uri="http://schemas.openxmlformats.org/drawingml/2006/table">
            <a:tbl>
              <a:tblPr>
                <a:tableStyleId>{7E9639D4-E3E2-4D34-9284-5A2195B3D0D7}</a:tableStyleId>
              </a:tblPr>
              <a:tblGrid>
                <a:gridCol w="1562474">
                  <a:extLst>
                    <a:ext uri="{9D8B030D-6E8A-4147-A177-3AD203B41FA5}">
                      <a16:colId xmlns:a16="http://schemas.microsoft.com/office/drawing/2014/main" val="1640616300"/>
                    </a:ext>
                  </a:extLst>
                </a:gridCol>
                <a:gridCol w="1874608">
                  <a:extLst>
                    <a:ext uri="{9D8B030D-6E8A-4147-A177-3AD203B41FA5}">
                      <a16:colId xmlns:a16="http://schemas.microsoft.com/office/drawing/2014/main" val="735478052"/>
                    </a:ext>
                  </a:extLst>
                </a:gridCol>
                <a:gridCol w="845127">
                  <a:extLst>
                    <a:ext uri="{9D8B030D-6E8A-4147-A177-3AD203B41FA5}">
                      <a16:colId xmlns:a16="http://schemas.microsoft.com/office/drawing/2014/main" val="4251092270"/>
                    </a:ext>
                  </a:extLst>
                </a:gridCol>
                <a:gridCol w="1011382">
                  <a:extLst>
                    <a:ext uri="{9D8B030D-6E8A-4147-A177-3AD203B41FA5}">
                      <a16:colId xmlns:a16="http://schemas.microsoft.com/office/drawing/2014/main" val="4161011439"/>
                    </a:ext>
                  </a:extLst>
                </a:gridCol>
                <a:gridCol w="1639042">
                  <a:extLst>
                    <a:ext uri="{9D8B030D-6E8A-4147-A177-3AD203B41FA5}">
                      <a16:colId xmlns:a16="http://schemas.microsoft.com/office/drawing/2014/main" val="1277891647"/>
                    </a:ext>
                  </a:extLst>
                </a:gridCol>
                <a:gridCol w="1171855">
                  <a:extLst>
                    <a:ext uri="{9D8B030D-6E8A-4147-A177-3AD203B41FA5}">
                      <a16:colId xmlns:a16="http://schemas.microsoft.com/office/drawing/2014/main" val="1497571667"/>
                    </a:ext>
                  </a:extLst>
                </a:gridCol>
                <a:gridCol w="910311">
                  <a:extLst>
                    <a:ext uri="{9D8B030D-6E8A-4147-A177-3AD203B41FA5}">
                      <a16:colId xmlns:a16="http://schemas.microsoft.com/office/drawing/2014/main" val="2074102783"/>
                    </a:ext>
                  </a:extLst>
                </a:gridCol>
                <a:gridCol w="1294137">
                  <a:extLst>
                    <a:ext uri="{9D8B030D-6E8A-4147-A177-3AD203B41FA5}">
                      <a16:colId xmlns:a16="http://schemas.microsoft.com/office/drawing/2014/main" val="567084532"/>
                    </a:ext>
                  </a:extLst>
                </a:gridCol>
              </a:tblGrid>
              <a:tr h="365760">
                <a:tc>
                  <a:txBody>
                    <a:bodyPr/>
                    <a:lstStyle/>
                    <a:p>
                      <a:pPr algn="ctr" fontAlgn="b"/>
                      <a:r>
                        <a:rPr lang="en-US" sz="1400" b="1" i="0" u="sng" strike="noStrike" dirty="0">
                          <a:effectLst/>
                          <a:latin typeface="Arial" panose="020B0604020202020204" pitchFamily="34" charset="0"/>
                          <a:cs typeface="Arial" panose="020B0604020202020204" pitchFamily="34" charset="0"/>
                        </a:rPr>
                        <a:t>Residential</a:t>
                      </a:r>
                      <a:endParaRPr lang="en-US" sz="1400" b="1" i="0" u="sng"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u="none" strike="noStrike" dirty="0">
                          <a:effectLst/>
                          <a:latin typeface="Arial" panose="020B0604020202020204" pitchFamily="34" charset="0"/>
                          <a:cs typeface="Arial" panose="020B0604020202020204" pitchFamily="34" charset="0"/>
                        </a:rPr>
                        <a:t>Unit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No. Units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SF/Unit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RSF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Rent PSF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Rent/Unit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Annual Rent/Unit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extLst>
                  <a:ext uri="{0D108BD9-81ED-4DB2-BD59-A6C34878D82A}">
                    <a16:rowId xmlns:a16="http://schemas.microsoft.com/office/drawing/2014/main" val="2983466769"/>
                  </a:ext>
                </a:extLst>
              </a:tr>
              <a:tr h="365760">
                <a:tc rowSpan="2">
                  <a:txBody>
                    <a:bodyPr/>
                    <a:lstStyle/>
                    <a:p>
                      <a:pPr algn="ctr" fontAlgn="ctr"/>
                      <a:r>
                        <a:rPr lang="en-US" sz="1400" u="none" strike="noStrike" dirty="0">
                          <a:effectLst/>
                          <a:latin typeface="Arial" panose="020B0604020202020204" pitchFamily="34" charset="0"/>
                          <a:cs typeface="Arial" panose="020B0604020202020204" pitchFamily="34" charset="0"/>
                        </a:rPr>
                        <a:t>79%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dirty="0">
                          <a:effectLst/>
                          <a:latin typeface="Arial" panose="020B0604020202020204" pitchFamily="34" charset="0"/>
                          <a:cs typeface="Arial" panose="020B0604020202020204" pitchFamily="34" charset="0"/>
                        </a:rPr>
                        <a:t>1bd/1bath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247</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620</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              153,140 </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$2.58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$1,597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$4,732,026</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601787477"/>
                  </a:ext>
                </a:extLst>
              </a:tr>
              <a:tr h="365760">
                <a:tc vMerge="1">
                  <a:txBody>
                    <a:bodyPr/>
                    <a:lstStyle/>
                    <a:p>
                      <a:endParaRPr lang="en-US"/>
                    </a:p>
                  </a:txBody>
                  <a:tcPr/>
                </a:tc>
                <a:tc>
                  <a:txBody>
                    <a:bodyPr/>
                    <a:lstStyle/>
                    <a:p>
                      <a:pPr algn="ctr" fontAlgn="b"/>
                      <a:r>
                        <a:rPr lang="en-US" sz="1400" b="0" u="none" strike="noStrike" dirty="0">
                          <a:effectLst/>
                          <a:latin typeface="Arial" panose="020B0604020202020204" pitchFamily="34" charset="0"/>
                          <a:cs typeface="Arial" panose="020B0604020202020204" pitchFamily="34" charset="0"/>
                        </a:rPr>
                        <a:t>1bd/1bath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28</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620</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17,360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$2.32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$1,437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$482,782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30855502"/>
                  </a:ext>
                </a:extLst>
              </a:tr>
              <a:tr h="365760">
                <a:tc rowSpan="2">
                  <a:txBody>
                    <a:bodyPr/>
                    <a:lstStyle/>
                    <a:p>
                      <a:pPr algn="ctr" fontAlgn="ctr"/>
                      <a:r>
                        <a:rPr lang="en-US" sz="1400" u="none" strike="noStrike" dirty="0">
                          <a:effectLst/>
                          <a:latin typeface="Arial" panose="020B0604020202020204" pitchFamily="34" charset="0"/>
                          <a:cs typeface="Arial" panose="020B0604020202020204" pitchFamily="34" charset="0"/>
                        </a:rPr>
                        <a:t>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a:effectLst/>
                          <a:latin typeface="Arial" panose="020B0604020202020204" pitchFamily="34" charset="0"/>
                          <a:cs typeface="Arial" panose="020B0604020202020204" pitchFamily="34" charset="0"/>
                        </a:rPr>
                        <a:t>2bd/2bath</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68</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1021</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69,428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$2.21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$2,261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$1,844,980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4032116893"/>
                  </a:ext>
                </a:extLst>
              </a:tr>
              <a:tr h="365760">
                <a:tc vMerge="1">
                  <a:txBody>
                    <a:bodyPr/>
                    <a:lstStyle/>
                    <a:p>
                      <a:endParaRPr lang="en-US"/>
                    </a:p>
                  </a:txBody>
                  <a:tcPr/>
                </a:tc>
                <a:tc>
                  <a:txBody>
                    <a:bodyPr/>
                    <a:lstStyle/>
                    <a:p>
                      <a:pPr algn="ctr" fontAlgn="b"/>
                      <a:r>
                        <a:rPr lang="en-US" sz="1400" b="0" u="none" strike="noStrike" dirty="0">
                          <a:effectLst/>
                          <a:latin typeface="Arial" panose="020B0604020202020204" pitchFamily="34" charset="0"/>
                          <a:cs typeface="Arial" panose="020B0604020202020204" pitchFamily="34" charset="0"/>
                        </a:rPr>
                        <a:t>2bd/2bath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7</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1021</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a:effectLst/>
                          <a:latin typeface="Arial" panose="020B0604020202020204" pitchFamily="34" charset="0"/>
                          <a:cs typeface="Arial" panose="020B0604020202020204" pitchFamily="34" charset="0"/>
                        </a:rPr>
                        <a:t>                   7,147 </a:t>
                      </a:r>
                      <a:endParaRPr lang="en-US" sz="1400" b="0" i="0" u="none" strike="noStrike">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$2.01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$2,051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$172,257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2457468239"/>
                  </a:ext>
                </a:extLst>
              </a:tr>
              <a:tr h="365760">
                <a:tc>
                  <a:txBody>
                    <a:bodyPr/>
                    <a:lstStyle/>
                    <a:p>
                      <a:pPr algn="ctr" fontAlgn="b"/>
                      <a:r>
                        <a:rPr lang="en-US" sz="1400" b="1" u="none" strike="noStrike" dirty="0">
                          <a:effectLst/>
                          <a:latin typeface="Arial" panose="020B0604020202020204" pitchFamily="34" charset="0"/>
                          <a:cs typeface="Arial" panose="020B0604020202020204" pitchFamily="34" charset="0"/>
                        </a:rPr>
                        <a:t>100%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b="1" u="none" strike="noStrike" dirty="0">
                          <a:effectLst/>
                          <a:latin typeface="Arial" panose="020B0604020202020204" pitchFamily="34" charset="0"/>
                          <a:cs typeface="Arial" panose="020B0604020202020204" pitchFamily="34" charset="0"/>
                        </a:rPr>
                        <a:t>Total: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350</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706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247,075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$2.44</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$1,722</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1" u="none" strike="noStrike" dirty="0">
                          <a:effectLst/>
                          <a:latin typeface="Arial" panose="020B0604020202020204" pitchFamily="34" charset="0"/>
                          <a:cs typeface="Arial" panose="020B0604020202020204" pitchFamily="34" charset="0"/>
                        </a:rPr>
                        <a:t> $7,232,044 </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203627382"/>
                  </a:ext>
                </a:extLst>
              </a:tr>
            </a:tbl>
          </a:graphicData>
        </a:graphic>
      </p:graphicFrame>
      <p:graphicFrame>
        <p:nvGraphicFramePr>
          <p:cNvPr id="4" name="Table 3">
            <a:extLst>
              <a:ext uri="{FF2B5EF4-FFF2-40B4-BE49-F238E27FC236}">
                <a16:creationId xmlns:a16="http://schemas.microsoft.com/office/drawing/2014/main" id="{0904931D-2F1D-3240-9D94-7F5F2913ACE5}"/>
              </a:ext>
            </a:extLst>
          </p:cNvPr>
          <p:cNvGraphicFramePr>
            <a:graphicFrameLocks noGrp="1"/>
          </p:cNvGraphicFramePr>
          <p:nvPr>
            <p:extLst>
              <p:ext uri="{D42A27DB-BD31-4B8C-83A1-F6EECF244321}">
                <p14:modId xmlns:p14="http://schemas.microsoft.com/office/powerpoint/2010/main" val="4100068556"/>
              </p:ext>
            </p:extLst>
          </p:nvPr>
        </p:nvGraphicFramePr>
        <p:xfrm>
          <a:off x="1065645" y="5096231"/>
          <a:ext cx="10308936" cy="883920"/>
        </p:xfrm>
        <a:graphic>
          <a:graphicData uri="http://schemas.openxmlformats.org/drawingml/2006/table">
            <a:tbl>
              <a:tblPr>
                <a:tableStyleId>{7E9639D4-E3E2-4D34-9284-5A2195B3D0D7}</a:tableStyleId>
              </a:tblPr>
              <a:tblGrid>
                <a:gridCol w="1762865">
                  <a:extLst>
                    <a:ext uri="{9D8B030D-6E8A-4147-A177-3AD203B41FA5}">
                      <a16:colId xmlns:a16="http://schemas.microsoft.com/office/drawing/2014/main" val="1226720832"/>
                    </a:ext>
                  </a:extLst>
                </a:gridCol>
                <a:gridCol w="2115031">
                  <a:extLst>
                    <a:ext uri="{9D8B030D-6E8A-4147-A177-3AD203B41FA5}">
                      <a16:colId xmlns:a16="http://schemas.microsoft.com/office/drawing/2014/main" val="3945710583"/>
                    </a:ext>
                  </a:extLst>
                </a:gridCol>
                <a:gridCol w="953517">
                  <a:extLst>
                    <a:ext uri="{9D8B030D-6E8A-4147-A177-3AD203B41FA5}">
                      <a16:colId xmlns:a16="http://schemas.microsoft.com/office/drawing/2014/main" val="4179240368"/>
                    </a:ext>
                  </a:extLst>
                </a:gridCol>
                <a:gridCol w="1141095">
                  <a:extLst>
                    <a:ext uri="{9D8B030D-6E8A-4147-A177-3AD203B41FA5}">
                      <a16:colId xmlns:a16="http://schemas.microsoft.com/office/drawing/2014/main" val="1476641367"/>
                    </a:ext>
                  </a:extLst>
                </a:gridCol>
                <a:gridCol w="1482392">
                  <a:extLst>
                    <a:ext uri="{9D8B030D-6E8A-4147-A177-3AD203B41FA5}">
                      <a16:colId xmlns:a16="http://schemas.microsoft.com/office/drawing/2014/main" val="1884836162"/>
                    </a:ext>
                  </a:extLst>
                </a:gridCol>
                <a:gridCol w="1676427">
                  <a:extLst>
                    <a:ext uri="{9D8B030D-6E8A-4147-A177-3AD203B41FA5}">
                      <a16:colId xmlns:a16="http://schemas.microsoft.com/office/drawing/2014/main" val="2167778494"/>
                    </a:ext>
                  </a:extLst>
                </a:gridCol>
                <a:gridCol w="1177609">
                  <a:extLst>
                    <a:ext uri="{9D8B030D-6E8A-4147-A177-3AD203B41FA5}">
                      <a16:colId xmlns:a16="http://schemas.microsoft.com/office/drawing/2014/main" val="3648104996"/>
                    </a:ext>
                  </a:extLst>
                </a:gridCol>
              </a:tblGrid>
              <a:tr h="365760">
                <a:tc>
                  <a:txBody>
                    <a:bodyPr/>
                    <a:lstStyle/>
                    <a:p>
                      <a:pPr algn="ctr" fontAlgn="b"/>
                      <a:r>
                        <a:rPr lang="en-US" sz="1400" b="1" i="0" u="sng" strike="noStrike" dirty="0">
                          <a:effectLst/>
                          <a:latin typeface="Arial" panose="020B0604020202020204" pitchFamily="34" charset="0"/>
                          <a:cs typeface="Arial" panose="020B0604020202020204" pitchFamily="34" charset="0"/>
                        </a:rPr>
                        <a:t>Retail</a:t>
                      </a:r>
                      <a:endParaRPr lang="en-US" sz="1400" b="1" i="0" u="sng"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fontAlgn="b"/>
                      <a:r>
                        <a:rPr lang="en-US" sz="1400" u="none" strike="noStrike" dirty="0">
                          <a:effectLst/>
                          <a:latin typeface="Arial" panose="020B0604020202020204" pitchFamily="34" charset="0"/>
                          <a:cs typeface="Arial" panose="020B0604020202020204" pitchFamily="34" charset="0"/>
                        </a:rPr>
                        <a:t>Lease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Gross Rent PSF</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Net Rent PSF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marL="0" marR="0" lvl="0" indent="0" algn="ctr" defTabSz="584200" eaLnBrk="1" fontAlgn="b" latinLnBrk="0" hangingPunct="1">
                        <a:lnSpc>
                          <a:spcPct val="100000"/>
                        </a:lnSpc>
                        <a:spcBef>
                          <a:spcPts val="0"/>
                        </a:spcBef>
                        <a:spcAft>
                          <a:spcPts val="0"/>
                        </a:spcAft>
                        <a:buClrTx/>
                        <a:buSzTx/>
                        <a:buFontTx/>
                        <a:buNone/>
                        <a:tabLst/>
                        <a:defRPr/>
                      </a:pPr>
                      <a:r>
                        <a:rPr lang="en-US" sz="1400" u="none" strike="noStrike" dirty="0">
                          <a:effectLst/>
                          <a:latin typeface="Arial" panose="020B0604020202020204" pitchFamily="34" charset="0"/>
                          <a:cs typeface="Arial" panose="020B0604020202020204" pitchFamily="34" charset="0"/>
                        </a:rPr>
                        <a:t>Avg. Occupancy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Total Annual NNN Rent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D9E1F2"/>
                    </a:solidFill>
                  </a:tcPr>
                </a:tc>
                <a:extLst>
                  <a:ext uri="{0D108BD9-81ED-4DB2-BD59-A6C34878D82A}">
                    <a16:rowId xmlns:a16="http://schemas.microsoft.com/office/drawing/2014/main" val="3533913646"/>
                  </a:ext>
                </a:extLst>
              </a:tr>
              <a:tr h="365760">
                <a:tc>
                  <a:txBody>
                    <a:bodyPr/>
                    <a:lstStyle/>
                    <a:p>
                      <a:pPr algn="ctr"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fontAlgn="b"/>
                      <a:r>
                        <a:rPr lang="en-US" sz="1400" b="0" u="none" strike="noStrike" dirty="0">
                          <a:effectLst/>
                          <a:latin typeface="Arial" panose="020B0604020202020204" pitchFamily="34" charset="0"/>
                          <a:cs typeface="Arial" panose="020B0604020202020204" pitchFamily="34" charset="0"/>
                        </a:rPr>
                        <a:t>NNN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30,000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$25.00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             $16.90 </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i="0" u="none" strike="noStrike" dirty="0">
                          <a:solidFill>
                            <a:schemeClr val="tx1"/>
                          </a:solidFill>
                          <a:effectLst/>
                          <a:latin typeface="Arial" panose="020B0604020202020204" pitchFamily="34" charset="0"/>
                          <a:cs typeface="Arial" panose="020B0604020202020204" pitchFamily="34" charset="0"/>
                        </a:rPr>
                        <a:t>80%</a:t>
                      </a: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r" fontAlgn="b"/>
                      <a:r>
                        <a:rPr lang="en-US" sz="1400" b="0" u="none" strike="noStrike" dirty="0">
                          <a:effectLst/>
                          <a:latin typeface="Arial" panose="020B0604020202020204" pitchFamily="34" charset="0"/>
                          <a:cs typeface="Arial" panose="020B0604020202020204" pitchFamily="34" charset="0"/>
                        </a:rPr>
                        <a:t>$405,600</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3872777472"/>
                  </a:ext>
                </a:extLst>
              </a:tr>
            </a:tbl>
          </a:graphicData>
        </a:graphic>
      </p:graphicFrame>
    </p:spTree>
    <p:extLst>
      <p:ext uri="{BB962C8B-B14F-4D97-AF65-F5344CB8AC3E}">
        <p14:creationId xmlns:p14="http://schemas.microsoft.com/office/powerpoint/2010/main" val="38499404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C5A4A-1762-614E-85F5-F4D16A086A9A}"/>
              </a:ext>
            </a:extLst>
          </p:cNvPr>
          <p:cNvSpPr>
            <a:spLocks noGrp="1"/>
          </p:cNvSpPr>
          <p:nvPr>
            <p:ph type="sldNum" sz="quarter" idx="2"/>
          </p:nvPr>
        </p:nvSpPr>
        <p:spPr/>
        <p:txBody>
          <a:bodyPr/>
          <a:lstStyle/>
          <a:p>
            <a:fld id="{86CB4B4D-7CA3-9044-876B-883B54F8677D}" type="slidenum">
              <a:rPr lang="en-US" smtClean="0"/>
              <a:pPr/>
              <a:t>18</a:t>
            </a:fld>
            <a:endParaRPr lang="en-US" dirty="0"/>
          </a:p>
        </p:txBody>
      </p:sp>
      <p:sp>
        <p:nvSpPr>
          <p:cNvPr id="3" name="Title 2">
            <a:extLst>
              <a:ext uri="{FF2B5EF4-FFF2-40B4-BE49-F238E27FC236}">
                <a16:creationId xmlns:a16="http://schemas.microsoft.com/office/drawing/2014/main" id="{CD105F87-7325-6145-BE51-6B3647107447}"/>
              </a:ext>
            </a:extLst>
          </p:cNvPr>
          <p:cNvSpPr>
            <a:spLocks noGrp="1"/>
          </p:cNvSpPr>
          <p:nvPr>
            <p:ph type="title"/>
          </p:nvPr>
        </p:nvSpPr>
        <p:spPr>
          <a:xfrm>
            <a:off x="274320" y="91440"/>
            <a:ext cx="11099801" cy="965200"/>
          </a:xfrm>
        </p:spPr>
        <p:txBody>
          <a:bodyPr>
            <a:normAutofit/>
          </a:bodyPr>
          <a:lstStyle/>
          <a:p>
            <a:r>
              <a:rPr lang="en-US" sz="4400" dirty="0">
                <a:latin typeface="+mj-lt"/>
              </a:rPr>
              <a:t>Project Cash Flows</a:t>
            </a:r>
          </a:p>
        </p:txBody>
      </p:sp>
      <p:sp>
        <p:nvSpPr>
          <p:cNvPr id="5" name="TextBox 4">
            <a:extLst>
              <a:ext uri="{FF2B5EF4-FFF2-40B4-BE49-F238E27FC236}">
                <a16:creationId xmlns:a16="http://schemas.microsoft.com/office/drawing/2014/main" id="{F33182D0-6C02-7242-96CF-7EC6694A7FFD}"/>
              </a:ext>
            </a:extLst>
          </p:cNvPr>
          <p:cNvSpPr txBox="1"/>
          <p:nvPr/>
        </p:nvSpPr>
        <p:spPr>
          <a:xfrm>
            <a:off x="202884" y="897424"/>
            <a:ext cx="275689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Develop and Sell</a:t>
            </a:r>
          </a:p>
        </p:txBody>
      </p:sp>
      <p:sp>
        <p:nvSpPr>
          <p:cNvPr id="6" name="TextBox 5">
            <a:extLst>
              <a:ext uri="{FF2B5EF4-FFF2-40B4-BE49-F238E27FC236}">
                <a16:creationId xmlns:a16="http://schemas.microsoft.com/office/drawing/2014/main" id="{6B980E1C-5D18-B747-BE82-B7C7E0BB407B}"/>
              </a:ext>
            </a:extLst>
          </p:cNvPr>
          <p:cNvSpPr txBox="1"/>
          <p:nvPr/>
        </p:nvSpPr>
        <p:spPr>
          <a:xfrm>
            <a:off x="175180" y="4139478"/>
            <a:ext cx="275689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Develop and Hold</a:t>
            </a:r>
          </a:p>
        </p:txBody>
      </p:sp>
      <p:graphicFrame>
        <p:nvGraphicFramePr>
          <p:cNvPr id="4" name="Table 3">
            <a:extLst>
              <a:ext uri="{FF2B5EF4-FFF2-40B4-BE49-F238E27FC236}">
                <a16:creationId xmlns:a16="http://schemas.microsoft.com/office/drawing/2014/main" id="{6A7C6705-F766-1345-8A68-854C368D1FAB}"/>
              </a:ext>
            </a:extLst>
          </p:cNvPr>
          <p:cNvGraphicFramePr>
            <a:graphicFrameLocks noGrp="1"/>
          </p:cNvGraphicFramePr>
          <p:nvPr>
            <p:extLst>
              <p:ext uri="{D42A27DB-BD31-4B8C-83A1-F6EECF244321}">
                <p14:modId xmlns:p14="http://schemas.microsoft.com/office/powerpoint/2010/main" val="724035078"/>
              </p:ext>
            </p:extLst>
          </p:nvPr>
        </p:nvGraphicFramePr>
        <p:xfrm>
          <a:off x="202884" y="1298203"/>
          <a:ext cx="12612680" cy="2804160"/>
        </p:xfrm>
        <a:graphic>
          <a:graphicData uri="http://schemas.openxmlformats.org/drawingml/2006/table">
            <a:tbl>
              <a:tblPr/>
              <a:tblGrid>
                <a:gridCol w="572489">
                  <a:extLst>
                    <a:ext uri="{9D8B030D-6E8A-4147-A177-3AD203B41FA5}">
                      <a16:colId xmlns:a16="http://schemas.microsoft.com/office/drawing/2014/main" val="1255186583"/>
                    </a:ext>
                  </a:extLst>
                </a:gridCol>
                <a:gridCol w="1097672">
                  <a:extLst>
                    <a:ext uri="{9D8B030D-6E8A-4147-A177-3AD203B41FA5}">
                      <a16:colId xmlns:a16="http://schemas.microsoft.com/office/drawing/2014/main" val="468084881"/>
                    </a:ext>
                  </a:extLst>
                </a:gridCol>
                <a:gridCol w="1020362">
                  <a:extLst>
                    <a:ext uri="{9D8B030D-6E8A-4147-A177-3AD203B41FA5}">
                      <a16:colId xmlns:a16="http://schemas.microsoft.com/office/drawing/2014/main" val="2080597228"/>
                    </a:ext>
                  </a:extLst>
                </a:gridCol>
                <a:gridCol w="1147227">
                  <a:extLst>
                    <a:ext uri="{9D8B030D-6E8A-4147-A177-3AD203B41FA5}">
                      <a16:colId xmlns:a16="http://schemas.microsoft.com/office/drawing/2014/main" val="89593047"/>
                    </a:ext>
                  </a:extLst>
                </a:gridCol>
                <a:gridCol w="1117709">
                  <a:extLst>
                    <a:ext uri="{9D8B030D-6E8A-4147-A177-3AD203B41FA5}">
                      <a16:colId xmlns:a16="http://schemas.microsoft.com/office/drawing/2014/main" val="1333489168"/>
                    </a:ext>
                  </a:extLst>
                </a:gridCol>
                <a:gridCol w="975299">
                  <a:extLst>
                    <a:ext uri="{9D8B030D-6E8A-4147-A177-3AD203B41FA5}">
                      <a16:colId xmlns:a16="http://schemas.microsoft.com/office/drawing/2014/main" val="3008413266"/>
                    </a:ext>
                  </a:extLst>
                </a:gridCol>
                <a:gridCol w="1283803">
                  <a:extLst>
                    <a:ext uri="{9D8B030D-6E8A-4147-A177-3AD203B41FA5}">
                      <a16:colId xmlns:a16="http://schemas.microsoft.com/office/drawing/2014/main" val="2952029864"/>
                    </a:ext>
                  </a:extLst>
                </a:gridCol>
                <a:gridCol w="911801">
                  <a:extLst>
                    <a:ext uri="{9D8B030D-6E8A-4147-A177-3AD203B41FA5}">
                      <a16:colId xmlns:a16="http://schemas.microsoft.com/office/drawing/2014/main" val="3394312478"/>
                    </a:ext>
                  </a:extLst>
                </a:gridCol>
                <a:gridCol w="1027559">
                  <a:extLst>
                    <a:ext uri="{9D8B030D-6E8A-4147-A177-3AD203B41FA5}">
                      <a16:colId xmlns:a16="http://schemas.microsoft.com/office/drawing/2014/main" val="4049842967"/>
                    </a:ext>
                  </a:extLst>
                </a:gridCol>
                <a:gridCol w="1160888">
                  <a:extLst>
                    <a:ext uri="{9D8B030D-6E8A-4147-A177-3AD203B41FA5}">
                      <a16:colId xmlns:a16="http://schemas.microsoft.com/office/drawing/2014/main" val="423753159"/>
                    </a:ext>
                  </a:extLst>
                </a:gridCol>
                <a:gridCol w="1011953">
                  <a:extLst>
                    <a:ext uri="{9D8B030D-6E8A-4147-A177-3AD203B41FA5}">
                      <a16:colId xmlns:a16="http://schemas.microsoft.com/office/drawing/2014/main" val="636674144"/>
                    </a:ext>
                  </a:extLst>
                </a:gridCol>
                <a:gridCol w="1285918">
                  <a:extLst>
                    <a:ext uri="{9D8B030D-6E8A-4147-A177-3AD203B41FA5}">
                      <a16:colId xmlns:a16="http://schemas.microsoft.com/office/drawing/2014/main" val="2504401754"/>
                    </a:ext>
                  </a:extLst>
                </a:gridCol>
              </a:tblGrid>
              <a:tr h="476221">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Equity invested</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Debt Service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Asset Management Fee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Net Operating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Equity Return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8% Pref</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Sales Profit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Project Cash Flow</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Investors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672541109"/>
                  </a:ext>
                </a:extLst>
              </a:tr>
              <a:tr h="192413">
                <a:tc>
                  <a:txBody>
                    <a:bodyPr/>
                    <a:lstStyle/>
                    <a:p>
                      <a:pPr algn="ct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312495"/>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632945"/>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568086"/>
                  </a:ext>
                </a:extLst>
              </a:tr>
              <a:tr h="192413">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$5,581,675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$4,394,523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$21,182,330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$26,764,005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$49,941,617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$42,649,548</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325952"/>
                  </a:ext>
                </a:extLst>
              </a:tr>
              <a:tr h="204438">
                <a:tc rowSpan="2" gridSpan="9">
                  <a:txBody>
                    <a:bodyPr/>
                    <a:lstStyle/>
                    <a:p>
                      <a:pPr algn="ctr" fontAlgn="b"/>
                      <a:endParaRPr lang="en-US" sz="125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50" b="1" i="0" u="none" strike="noStrike" dirty="0">
                          <a:solidFill>
                            <a:srgbClr val="000000"/>
                          </a:solidFill>
                          <a:effectLst/>
                          <a:latin typeface="Arial" panose="020B0604020202020204" pitchFamily="34" charset="0"/>
                          <a:cs typeface="Arial" panose="020B0604020202020204" pitchFamily="34" charset="0"/>
                        </a:rPr>
                        <a:t>Net Cash Flow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a:solidFill>
                            <a:srgbClr val="000000"/>
                          </a:solidFill>
                          <a:effectLst/>
                          <a:latin typeface="Arial" panose="020B0604020202020204" pitchFamily="34" charset="0"/>
                          <a:cs typeface="Arial" panose="020B0604020202020204" pitchFamily="34" charset="0"/>
                        </a:rPr>
                        <a:t>$27,969,000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$20,676,931</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200676"/>
                  </a:ext>
                </a:extLst>
              </a:tr>
              <a:tr h="204438">
                <a:tc gridSpan="9"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50" b="1" i="0" u="none" strike="noStrike">
                          <a:solidFill>
                            <a:srgbClr val="000000"/>
                          </a:solidFill>
                          <a:effectLst/>
                          <a:latin typeface="Arial" panose="020B0604020202020204" pitchFamily="34" charset="0"/>
                          <a:cs typeface="Arial" panose="020B0604020202020204" pitchFamily="34" charset="0"/>
                        </a:rPr>
                        <a:t>Project IRR</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31.48%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24.74%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862252"/>
                  </a:ext>
                </a:extLst>
              </a:tr>
            </a:tbl>
          </a:graphicData>
        </a:graphic>
      </p:graphicFrame>
      <p:graphicFrame>
        <p:nvGraphicFramePr>
          <p:cNvPr id="7" name="Table 6">
            <a:extLst>
              <a:ext uri="{FF2B5EF4-FFF2-40B4-BE49-F238E27FC236}">
                <a16:creationId xmlns:a16="http://schemas.microsoft.com/office/drawing/2014/main" id="{9FA0EB53-9769-854E-9B3A-CA0A985F600E}"/>
              </a:ext>
            </a:extLst>
          </p:cNvPr>
          <p:cNvGraphicFramePr>
            <a:graphicFrameLocks noGrp="1"/>
          </p:cNvGraphicFramePr>
          <p:nvPr>
            <p:extLst>
              <p:ext uri="{D42A27DB-BD31-4B8C-83A1-F6EECF244321}">
                <p14:modId xmlns:p14="http://schemas.microsoft.com/office/powerpoint/2010/main" val="149254303"/>
              </p:ext>
            </p:extLst>
          </p:nvPr>
        </p:nvGraphicFramePr>
        <p:xfrm>
          <a:off x="175180" y="4486809"/>
          <a:ext cx="12626736" cy="3925363"/>
        </p:xfrm>
        <a:graphic>
          <a:graphicData uri="http://schemas.openxmlformats.org/drawingml/2006/table">
            <a:tbl>
              <a:tblPr/>
              <a:tblGrid>
                <a:gridCol w="601329">
                  <a:extLst>
                    <a:ext uri="{9D8B030D-6E8A-4147-A177-3AD203B41FA5}">
                      <a16:colId xmlns:a16="http://schemas.microsoft.com/office/drawing/2014/main" val="1942435381"/>
                    </a:ext>
                  </a:extLst>
                </a:gridCol>
                <a:gridCol w="990266">
                  <a:extLst>
                    <a:ext uri="{9D8B030D-6E8A-4147-A177-3AD203B41FA5}">
                      <a16:colId xmlns:a16="http://schemas.microsoft.com/office/drawing/2014/main" val="2295577112"/>
                    </a:ext>
                  </a:extLst>
                </a:gridCol>
                <a:gridCol w="1113107">
                  <a:extLst>
                    <a:ext uri="{9D8B030D-6E8A-4147-A177-3AD203B41FA5}">
                      <a16:colId xmlns:a16="http://schemas.microsoft.com/office/drawing/2014/main" val="1230648412"/>
                    </a:ext>
                  </a:extLst>
                </a:gridCol>
                <a:gridCol w="1098652">
                  <a:extLst>
                    <a:ext uri="{9D8B030D-6E8A-4147-A177-3AD203B41FA5}">
                      <a16:colId xmlns:a16="http://schemas.microsoft.com/office/drawing/2014/main" val="4115122890"/>
                    </a:ext>
                  </a:extLst>
                </a:gridCol>
                <a:gridCol w="1050666">
                  <a:extLst>
                    <a:ext uri="{9D8B030D-6E8A-4147-A177-3AD203B41FA5}">
                      <a16:colId xmlns:a16="http://schemas.microsoft.com/office/drawing/2014/main" val="1900130460"/>
                    </a:ext>
                  </a:extLst>
                </a:gridCol>
                <a:gridCol w="1204460">
                  <a:extLst>
                    <a:ext uri="{9D8B030D-6E8A-4147-A177-3AD203B41FA5}">
                      <a16:colId xmlns:a16="http://schemas.microsoft.com/office/drawing/2014/main" val="537238914"/>
                    </a:ext>
                  </a:extLst>
                </a:gridCol>
                <a:gridCol w="993050">
                  <a:extLst>
                    <a:ext uri="{9D8B030D-6E8A-4147-A177-3AD203B41FA5}">
                      <a16:colId xmlns:a16="http://schemas.microsoft.com/office/drawing/2014/main" val="534396085"/>
                    </a:ext>
                  </a:extLst>
                </a:gridCol>
                <a:gridCol w="944045">
                  <a:extLst>
                    <a:ext uri="{9D8B030D-6E8A-4147-A177-3AD203B41FA5}">
                      <a16:colId xmlns:a16="http://schemas.microsoft.com/office/drawing/2014/main" val="1758526971"/>
                    </a:ext>
                  </a:extLst>
                </a:gridCol>
                <a:gridCol w="997459">
                  <a:extLst>
                    <a:ext uri="{9D8B030D-6E8A-4147-A177-3AD203B41FA5}">
                      <a16:colId xmlns:a16="http://schemas.microsoft.com/office/drawing/2014/main" val="3471516104"/>
                    </a:ext>
                  </a:extLst>
                </a:gridCol>
                <a:gridCol w="1113107">
                  <a:extLst>
                    <a:ext uri="{9D8B030D-6E8A-4147-A177-3AD203B41FA5}">
                      <a16:colId xmlns:a16="http://schemas.microsoft.com/office/drawing/2014/main" val="530099678"/>
                    </a:ext>
                  </a:extLst>
                </a:gridCol>
                <a:gridCol w="1162882">
                  <a:extLst>
                    <a:ext uri="{9D8B030D-6E8A-4147-A177-3AD203B41FA5}">
                      <a16:colId xmlns:a16="http://schemas.microsoft.com/office/drawing/2014/main" val="72628584"/>
                    </a:ext>
                  </a:extLst>
                </a:gridCol>
                <a:gridCol w="1357713">
                  <a:extLst>
                    <a:ext uri="{9D8B030D-6E8A-4147-A177-3AD203B41FA5}">
                      <a16:colId xmlns:a16="http://schemas.microsoft.com/office/drawing/2014/main" val="757693454"/>
                    </a:ext>
                  </a:extLst>
                </a:gridCol>
              </a:tblGrid>
              <a:tr h="704552">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Equity</a:t>
                      </a:r>
                      <a:br>
                        <a:rPr lang="en-US" sz="1200" b="0" i="0" u="none" strike="noStrike" dirty="0">
                          <a:solidFill>
                            <a:srgbClr val="FFFFFF"/>
                          </a:solidFill>
                          <a:effectLst/>
                          <a:latin typeface="Arial" panose="020B0604020202020204" pitchFamily="34" charset="0"/>
                          <a:cs typeface="Arial" panose="020B0604020202020204" pitchFamily="34" charset="0"/>
                        </a:rPr>
                      </a:br>
                      <a:r>
                        <a:rPr lang="en-US" sz="1200" b="0" i="0" u="none" strike="noStrike" dirty="0">
                          <a:solidFill>
                            <a:srgbClr val="FFFFFF"/>
                          </a:solidFill>
                          <a:effectLst/>
                          <a:latin typeface="Arial" panose="020B0604020202020204" pitchFamily="34" charset="0"/>
                          <a:cs typeface="Arial" panose="020B0604020202020204" pitchFamily="34" charset="0"/>
                        </a:rPr>
                        <a:t>Invested</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a:solidFill>
                            <a:srgbClr val="FFFFFF"/>
                          </a:solidFill>
                          <a:effectLst/>
                          <a:latin typeface="Arial" panose="020B0604020202020204" pitchFamily="34" charset="0"/>
                          <a:cs typeface="Arial" panose="020B0604020202020204" pitchFamily="34" charset="0"/>
                        </a:rPr>
                        <a:t>Debt</a:t>
                      </a:r>
                      <a:br>
                        <a:rPr lang="en-US" sz="1200" b="0" i="0" u="none" strike="noStrike">
                          <a:solidFill>
                            <a:srgbClr val="FFFFFF"/>
                          </a:solidFill>
                          <a:effectLst/>
                          <a:latin typeface="Arial" panose="020B0604020202020204" pitchFamily="34" charset="0"/>
                          <a:cs typeface="Arial" panose="020B0604020202020204" pitchFamily="34" charset="0"/>
                        </a:rPr>
                      </a:br>
                      <a:r>
                        <a:rPr lang="en-US" sz="1200" b="0" i="0" u="none" strike="noStrike">
                          <a:solidFill>
                            <a:srgbClr val="FFFFFF"/>
                          </a:solidFill>
                          <a:effectLst/>
                          <a:latin typeface="Arial" panose="020B0604020202020204" pitchFamily="34" charset="0"/>
                          <a:cs typeface="Arial" panose="020B0604020202020204" pitchFamily="34" charset="0"/>
                        </a:rPr>
                        <a:t>Service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Asset Management Fee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Total</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Net Operating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Equity Return</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8% Pref.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Sales Profit</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Total Income</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Project </a:t>
                      </a:r>
                      <a:br>
                        <a:rPr lang="en-US" sz="1200" b="0" i="0" u="none" strike="noStrike" dirty="0">
                          <a:solidFill>
                            <a:srgbClr val="FFFFFF"/>
                          </a:solidFill>
                          <a:effectLst/>
                          <a:latin typeface="Arial" panose="020B0604020202020204" pitchFamily="34" charset="0"/>
                          <a:cs typeface="Arial" panose="020B0604020202020204" pitchFamily="34" charset="0"/>
                        </a:rPr>
                      </a:br>
                      <a:r>
                        <a:rPr lang="en-US" sz="1200" b="0" i="0" u="none" strike="noStrike" dirty="0">
                          <a:solidFill>
                            <a:srgbClr val="FFFFFF"/>
                          </a:solidFill>
                          <a:effectLst/>
                          <a:latin typeface="Arial" panose="020B0604020202020204" pitchFamily="34" charset="0"/>
                          <a:cs typeface="Arial" panose="020B0604020202020204" pitchFamily="34" charset="0"/>
                        </a:rPr>
                        <a:t>Cash Flow</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200" b="0" i="0" u="none" strike="noStrike" dirty="0">
                          <a:solidFill>
                            <a:srgbClr val="FFFFFF"/>
                          </a:solidFill>
                          <a:effectLst/>
                          <a:latin typeface="Arial" panose="020B0604020202020204" pitchFamily="34" charset="0"/>
                          <a:cs typeface="Arial" panose="020B0604020202020204" pitchFamily="34" charset="0"/>
                        </a:rPr>
                        <a:t>Investors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1966288770"/>
                  </a:ext>
                </a:extLst>
              </a:tr>
              <a:tr h="301951">
                <a:tc>
                  <a:txBody>
                    <a:bodyPr/>
                    <a:lstStyle/>
                    <a:p>
                      <a:pPr algn="ct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$21,972,617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-$21,972,617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-$21,972,617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561756"/>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964752"/>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314760"/>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$5,581,675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$10,223,226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$4,394,523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$9,976,199</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$17,009,896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$16,072,526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882454"/>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4</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$5,749,126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$5,749,126</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$2,559,597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$1,853,977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79781"/>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$5,921,599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$5,921,599</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$2,732,071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$1,974,709</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169577"/>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6</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$6,099,247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$6,099,247</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$2,909,719</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$2,099,062</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020224"/>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7</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-$3,189,529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-$219,726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9C0006"/>
                          </a:solidFill>
                          <a:effectLst/>
                          <a:latin typeface="Arial" panose="020B0604020202020204" pitchFamily="34" charset="0"/>
                          <a:cs typeface="Arial" panose="020B0604020202020204" pitchFamily="34" charset="0"/>
                        </a:rPr>
                        <a:t>-$3,409,255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$6,282,225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$11,749,391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$939,951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$32,900,440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50" b="0" i="0" u="none" strike="noStrike">
                          <a:solidFill>
                            <a:srgbClr val="000000"/>
                          </a:solidFill>
                          <a:effectLst/>
                          <a:latin typeface="Arial" panose="020B0604020202020204" pitchFamily="34" charset="0"/>
                          <a:cs typeface="Arial" panose="020B0604020202020204" pitchFamily="34" charset="0"/>
                        </a:rPr>
                        <a:t>$39,182,665</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$47,742,527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0" i="0" u="none" strike="noStrike" dirty="0">
                          <a:solidFill>
                            <a:srgbClr val="000000"/>
                          </a:solidFill>
                          <a:effectLst/>
                          <a:latin typeface="Arial" panose="020B0604020202020204" pitchFamily="34" charset="0"/>
                          <a:cs typeface="Arial" panose="020B0604020202020204" pitchFamily="34" charset="0"/>
                        </a:rPr>
                        <a:t>$37,006,846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203101"/>
                  </a:ext>
                </a:extLst>
              </a:tr>
              <a:tr h="503252">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5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250" b="1" i="0" u="none" strike="noStrike" dirty="0">
                          <a:solidFill>
                            <a:srgbClr val="000000"/>
                          </a:solidFill>
                          <a:effectLst/>
                          <a:latin typeface="Arial" panose="020B0604020202020204" pitchFamily="34" charset="0"/>
                          <a:cs typeface="Arial" panose="020B0604020202020204" pitchFamily="34" charset="0"/>
                        </a:rPr>
                        <a:t>Net Cash Flow</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$50,981,192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50" b="1" i="0" u="none" strike="noStrike" dirty="0">
                          <a:solidFill>
                            <a:srgbClr val="000000"/>
                          </a:solidFill>
                          <a:effectLst/>
                          <a:latin typeface="Arial" panose="020B0604020202020204" pitchFamily="34" charset="0"/>
                          <a:cs typeface="Arial" panose="020B0604020202020204" pitchFamily="34" charset="0"/>
                        </a:rPr>
                        <a:t>$37,034,502</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500463"/>
                  </a:ext>
                </a:extLst>
              </a:tr>
              <a:tr h="301951">
                <a:tc>
                  <a:txBody>
                    <a:bodyPr/>
                    <a:lstStyle/>
                    <a:p>
                      <a:pPr algn="ctr"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250" b="1" i="0" u="none" strike="noStrike">
                          <a:solidFill>
                            <a:srgbClr val="000000"/>
                          </a:solidFill>
                          <a:effectLst/>
                          <a:latin typeface="Arial" panose="020B0604020202020204" pitchFamily="34" charset="0"/>
                          <a:cs typeface="Arial" panose="020B0604020202020204" pitchFamily="34" charset="0"/>
                        </a:rPr>
                        <a:t>Project IRR</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50" b="1" i="0" u="none" strike="noStrike">
                          <a:solidFill>
                            <a:srgbClr val="000000"/>
                          </a:solidFill>
                          <a:effectLst/>
                          <a:latin typeface="Arial" panose="020B0604020202020204" pitchFamily="34" charset="0"/>
                          <a:cs typeface="Arial" panose="020B0604020202020204" pitchFamily="34" charset="0"/>
                        </a:rPr>
                        <a:t>24.39%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50" b="1" i="0" u="none" strike="noStrike" dirty="0">
                          <a:solidFill>
                            <a:srgbClr val="000000"/>
                          </a:solidFill>
                          <a:effectLst/>
                          <a:latin typeface="Arial" panose="020B0604020202020204" pitchFamily="34" charset="0"/>
                          <a:cs typeface="Arial" panose="020B0604020202020204" pitchFamily="34" charset="0"/>
                        </a:rPr>
                        <a:t>20.05%</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263603"/>
                  </a:ext>
                </a:extLst>
              </a:tr>
            </a:tbl>
          </a:graphicData>
        </a:graphic>
      </p:graphicFrame>
      <p:sp>
        <p:nvSpPr>
          <p:cNvPr id="8" name="TextBox 7">
            <a:extLst>
              <a:ext uri="{FF2B5EF4-FFF2-40B4-BE49-F238E27FC236}">
                <a16:creationId xmlns:a16="http://schemas.microsoft.com/office/drawing/2014/main" id="{64759D9A-A790-4C4C-A689-2E0BBF12FFA1}"/>
              </a:ext>
            </a:extLst>
          </p:cNvPr>
          <p:cNvSpPr txBox="1"/>
          <p:nvPr/>
        </p:nvSpPr>
        <p:spPr>
          <a:xfrm>
            <a:off x="365432" y="3370904"/>
            <a:ext cx="2055405"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1100" b="0" u="sng" dirty="0">
                <a:latin typeface="Arial" panose="020B0604020202020204" pitchFamily="34" charset="0"/>
                <a:cs typeface="Arial" panose="020B0604020202020204" pitchFamily="34" charset="0"/>
              </a:rPr>
              <a:t>Assumptions:</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4.87% Cap Rate</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3% Annualized Growth Rate</a:t>
            </a:r>
          </a:p>
        </p:txBody>
      </p:sp>
      <p:sp>
        <p:nvSpPr>
          <p:cNvPr id="9" name="TextBox 8">
            <a:extLst>
              <a:ext uri="{FF2B5EF4-FFF2-40B4-BE49-F238E27FC236}">
                <a16:creationId xmlns:a16="http://schemas.microsoft.com/office/drawing/2014/main" id="{1A58DEE5-AB3A-E445-A19A-026F30D7A38A}"/>
              </a:ext>
            </a:extLst>
          </p:cNvPr>
          <p:cNvSpPr txBox="1"/>
          <p:nvPr/>
        </p:nvSpPr>
        <p:spPr>
          <a:xfrm>
            <a:off x="511237" y="7619934"/>
            <a:ext cx="420688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0" marR="0" indent="0" algn="l" defTabSz="584200" rtl="0" fontAlgn="auto" latinLnBrk="0" hangingPunct="0">
              <a:spcBef>
                <a:spcPts val="0"/>
              </a:spcBef>
              <a:spcAft>
                <a:spcPts val="0"/>
              </a:spcAft>
              <a:buClrTx/>
              <a:buSzTx/>
              <a:buFontTx/>
              <a:buNone/>
              <a:tabLst/>
            </a:pPr>
            <a:r>
              <a:rPr kumimoji="0" lang="en-US" sz="1100" b="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Assumptions:</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Refinance Month 30</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lang="en-US" sz="1100" b="0" dirty="0">
                <a:latin typeface="Arial" panose="020B0604020202020204" pitchFamily="34" charset="0"/>
                <a:cs typeface="Arial" panose="020B0604020202020204" pitchFamily="34" charset="0"/>
              </a:rPr>
              <a:t>Refi </a:t>
            </a: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Loan 70% LTV</a:t>
            </a:r>
          </a:p>
          <a:p>
            <a:pPr marL="171450" indent="-171450" algn="l">
              <a:buFont typeface="Arial" panose="020B0604020202020204" pitchFamily="34" charset="0"/>
              <a:buChar char="•"/>
            </a:pPr>
            <a:r>
              <a:rPr lang="en-US" sz="1100" b="0" dirty="0">
                <a:latin typeface="Arial" panose="020B0604020202020204" pitchFamily="34" charset="0"/>
                <a:cs typeface="Arial" panose="020B0604020202020204" pitchFamily="34" charset="0"/>
              </a:rPr>
              <a:t>3% Annualized Growth Rate</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endParaRPr lang="en-US" sz="1100" b="0" dirty="0">
              <a:latin typeface="Arial" panose="020B0604020202020204" pitchFamily="34" charset="0"/>
              <a:cs typeface="Arial" panose="020B0604020202020204" pitchFamily="34" charset="0"/>
            </a:endParaRP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lang="en-US" sz="1100" b="0" dirty="0">
                <a:latin typeface="Arial" panose="020B0604020202020204" pitchFamily="34" charset="0"/>
                <a:cs typeface="Arial" panose="020B0604020202020204" pitchFamily="34" charset="0"/>
              </a:rPr>
              <a:t>4% Interest on Stabilized Refinance Debt</a:t>
            </a:r>
          </a:p>
          <a:p>
            <a:pPr marL="171450" marR="0" indent="-171450" algn="l" defTabSz="584200" rtl="0" fontAlgn="auto" latinLnBrk="0" hangingPunct="0">
              <a:spcBef>
                <a:spcPts val="0"/>
              </a:spcBef>
              <a:spcAft>
                <a:spcPts val="0"/>
              </a:spcAft>
              <a:buClrTx/>
              <a:buSzTx/>
              <a:buFont typeface="Arial" panose="020B0604020202020204" pitchFamily="34" charset="0"/>
              <a:buChar char="•"/>
              <a:tabLst/>
            </a:pPr>
            <a:r>
              <a:rPr kumimoji="0" lang="en-US" sz="1100" b="0"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5.00</a:t>
            </a:r>
            <a:r>
              <a:rPr lang="en-US" sz="1100" b="0" dirty="0">
                <a:latin typeface="Arial" panose="020B0604020202020204" pitchFamily="34" charset="0"/>
                <a:cs typeface="Arial" panose="020B0604020202020204" pitchFamily="34" charset="0"/>
              </a:rPr>
              <a:t>% Cap Rate</a:t>
            </a:r>
          </a:p>
        </p:txBody>
      </p:sp>
    </p:spTree>
    <p:extLst>
      <p:ext uri="{BB962C8B-B14F-4D97-AF65-F5344CB8AC3E}">
        <p14:creationId xmlns:p14="http://schemas.microsoft.com/office/powerpoint/2010/main" val="34556679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$1MM Investor Returns</a:t>
            </a:r>
            <a:br>
              <a:rPr lang="en-US" sz="4000" dirty="0"/>
            </a:br>
            <a:r>
              <a:rPr lang="en-US" sz="1800" dirty="0"/>
              <a:t>Develop and Sell</a:t>
            </a:r>
            <a:endParaRPr sz="2400"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19</a:t>
            </a:fld>
            <a:endParaRPr lang="en-US"/>
          </a:p>
        </p:txBody>
      </p:sp>
      <p:graphicFrame>
        <p:nvGraphicFramePr>
          <p:cNvPr id="3" name="Table 2">
            <a:extLst>
              <a:ext uri="{FF2B5EF4-FFF2-40B4-BE49-F238E27FC236}">
                <a16:creationId xmlns:a16="http://schemas.microsoft.com/office/drawing/2014/main" id="{1FF56290-07C0-F744-AB33-A0DBC8BBD143}"/>
              </a:ext>
            </a:extLst>
          </p:cNvPr>
          <p:cNvGraphicFramePr>
            <a:graphicFrameLocks noGrp="1"/>
          </p:cNvGraphicFramePr>
          <p:nvPr>
            <p:extLst>
              <p:ext uri="{D42A27DB-BD31-4B8C-83A1-F6EECF244321}">
                <p14:modId xmlns:p14="http://schemas.microsoft.com/office/powerpoint/2010/main" val="2938537080"/>
              </p:ext>
            </p:extLst>
          </p:nvPr>
        </p:nvGraphicFramePr>
        <p:xfrm>
          <a:off x="1518227" y="3366193"/>
          <a:ext cx="9277593" cy="2346960"/>
        </p:xfrm>
        <a:graphic>
          <a:graphicData uri="http://schemas.openxmlformats.org/drawingml/2006/table">
            <a:tbl>
              <a:tblPr/>
              <a:tblGrid>
                <a:gridCol w="870360">
                  <a:extLst>
                    <a:ext uri="{9D8B030D-6E8A-4147-A177-3AD203B41FA5}">
                      <a16:colId xmlns:a16="http://schemas.microsoft.com/office/drawing/2014/main" val="2892082844"/>
                    </a:ext>
                  </a:extLst>
                </a:gridCol>
                <a:gridCol w="1320546">
                  <a:extLst>
                    <a:ext uri="{9D8B030D-6E8A-4147-A177-3AD203B41FA5}">
                      <a16:colId xmlns:a16="http://schemas.microsoft.com/office/drawing/2014/main" val="3665792818"/>
                    </a:ext>
                  </a:extLst>
                </a:gridCol>
                <a:gridCol w="1140474">
                  <a:extLst>
                    <a:ext uri="{9D8B030D-6E8A-4147-A177-3AD203B41FA5}">
                      <a16:colId xmlns:a16="http://schemas.microsoft.com/office/drawing/2014/main" val="170933926"/>
                    </a:ext>
                  </a:extLst>
                </a:gridCol>
                <a:gridCol w="1140474">
                  <a:extLst>
                    <a:ext uri="{9D8B030D-6E8A-4147-A177-3AD203B41FA5}">
                      <a16:colId xmlns:a16="http://schemas.microsoft.com/office/drawing/2014/main" val="358928375"/>
                    </a:ext>
                  </a:extLst>
                </a:gridCol>
                <a:gridCol w="1249267">
                  <a:extLst>
                    <a:ext uri="{9D8B030D-6E8A-4147-A177-3AD203B41FA5}">
                      <a16:colId xmlns:a16="http://schemas.microsoft.com/office/drawing/2014/main" val="3381188325"/>
                    </a:ext>
                  </a:extLst>
                </a:gridCol>
                <a:gridCol w="2115876">
                  <a:extLst>
                    <a:ext uri="{9D8B030D-6E8A-4147-A177-3AD203B41FA5}">
                      <a16:colId xmlns:a16="http://schemas.microsoft.com/office/drawing/2014/main" val="867681567"/>
                    </a:ext>
                  </a:extLst>
                </a:gridCol>
                <a:gridCol w="1440596">
                  <a:extLst>
                    <a:ext uri="{9D8B030D-6E8A-4147-A177-3AD203B41FA5}">
                      <a16:colId xmlns:a16="http://schemas.microsoft.com/office/drawing/2014/main" val="2376486441"/>
                    </a:ext>
                  </a:extLst>
                </a:gridCol>
              </a:tblGrid>
              <a:tr h="0">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Principal Invested </a:t>
                      </a:r>
                    </a:p>
                  </a:txBody>
                  <a:tcPr marL="45720" marR="4572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Sales Profit </a:t>
                      </a:r>
                    </a:p>
                  </a:txBody>
                  <a:tcPr marL="45720" marR="4572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Preferred Return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a:solidFill>
                            <a:srgbClr val="FFFFFF"/>
                          </a:solidFill>
                          <a:effectLst/>
                          <a:latin typeface="Arial" panose="020B0604020202020204" pitchFamily="34" charset="0"/>
                          <a:cs typeface="Arial" panose="020B0604020202020204" pitchFamily="34" charset="0"/>
                        </a:rPr>
                        <a:t>Net Operating Income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ctr"/>
                      <a:r>
                        <a:rPr lang="en-US" sz="1400" b="0" i="0" u="none" strike="noStrike">
                          <a:solidFill>
                            <a:srgbClr val="FFFFFF"/>
                          </a:solidFill>
                          <a:effectLst/>
                          <a:latin typeface="Arial" panose="020B0604020202020204" pitchFamily="34" charset="0"/>
                          <a:cs typeface="Arial" panose="020B0604020202020204" pitchFamily="34" charset="0"/>
                        </a:rPr>
                        <a:t>Net Income Before Taxes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ctr"/>
                      <a:r>
                        <a:rPr lang="en-US" sz="1400" b="0" i="0" u="none" strike="noStrike" dirty="0">
                          <a:solidFill>
                            <a:srgbClr val="FFFFFF"/>
                          </a:solidFill>
                          <a:effectLst/>
                          <a:latin typeface="Arial" panose="020B0604020202020204" pitchFamily="34" charset="0"/>
                          <a:cs typeface="Arial" panose="020B0604020202020204" pitchFamily="34" charset="0"/>
                        </a:rPr>
                        <a:t>Gross Cash Flow to Investor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extLst>
                  <a:ext uri="{0D108BD9-81ED-4DB2-BD59-A6C34878D82A}">
                    <a16:rowId xmlns:a16="http://schemas.microsoft.com/office/drawing/2014/main" val="3377755836"/>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381789"/>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605525"/>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9185229"/>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$674,823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$69,209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$944,032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$1,941,032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843066"/>
                  </a:ext>
                </a:extLst>
              </a:tr>
              <a:tr h="215900">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Total</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$674,823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$69,209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$944,032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$941,032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613160"/>
                  </a:ext>
                </a:extLst>
              </a:tr>
              <a:tr h="215900">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Investor IRR </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24.74%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22675"/>
                  </a:ext>
                </a:extLst>
              </a:tr>
            </a:tbl>
          </a:graphicData>
        </a:graphic>
      </p:graphicFrame>
    </p:spTree>
    <p:extLst>
      <p:ext uri="{BB962C8B-B14F-4D97-AF65-F5344CB8AC3E}">
        <p14:creationId xmlns:p14="http://schemas.microsoft.com/office/powerpoint/2010/main" val="29696925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400" dirty="0">
                <a:latin typeface="+mj-lt"/>
              </a:rPr>
              <a:t>Table of Contents</a:t>
            </a:r>
            <a:endParaRPr sz="4400" dirty="0">
              <a:latin typeface="+mj-lt"/>
            </a:endParaRPr>
          </a:p>
        </p:txBody>
      </p:sp>
      <p:sp>
        <p:nvSpPr>
          <p:cNvPr id="7" name="Text Placeholder 5">
            <a:extLst>
              <a:ext uri="{FF2B5EF4-FFF2-40B4-BE49-F238E27FC236}">
                <a16:creationId xmlns:a16="http://schemas.microsoft.com/office/drawing/2014/main" id="{190060F7-3CE0-5D4C-BDC3-351A839FC714}"/>
              </a:ext>
            </a:extLst>
          </p:cNvPr>
          <p:cNvSpPr txBox="1">
            <a:spLocks noGrp="1"/>
          </p:cNvSpPr>
          <p:nvPr>
            <p:ph type="body" idx="4294967295"/>
          </p:nvPr>
        </p:nvSpPr>
        <p:spPr>
          <a:xfrm>
            <a:off x="681318" y="929341"/>
            <a:ext cx="12172040" cy="8181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952500" rtlCol="0" anchor="t" anchorCtr="0">
            <a:spAutoFit/>
          </a:bodyPr>
          <a:lstStyle/>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Executive Summary		</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Location</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Major Employers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Submarket Demographics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spc="28" dirty="0">
                <a:solidFill>
                  <a:schemeClr val="tx1"/>
                </a:solidFill>
                <a:ea typeface="Helvetica Neue" panose="02000503000000020004" pitchFamily="2" charset="0"/>
                <a:sym typeface="Iowan Old Style"/>
              </a:rPr>
              <a:t>Multifamily Market</a:t>
            </a: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a:solidFill>
                  <a:schemeClr val="tx1"/>
                </a:solidFill>
                <a:ea typeface="Helvetica Neue" panose="02000503000000020004" pitchFamily="2" charset="0"/>
              </a:rPr>
              <a:t>Property Description</a:t>
            </a:r>
            <a:endParaRPr lang="en-US" sz="2000" dirty="0">
              <a:solidFill>
                <a:schemeClr val="tx1"/>
              </a:solidFill>
              <a:ea typeface="Helvetica Neue" panose="02000503000000020004" pitchFamily="2" charset="0"/>
            </a:endParaRP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Investment Summary</a:t>
            </a:r>
          </a:p>
          <a:p>
            <a:pPr hangingPunct="0">
              <a:spcBef>
                <a:spcPts val="0"/>
              </a:spcBef>
              <a:spcAft>
                <a:spcPts val="600"/>
              </a:spcAft>
              <a:buSzTx/>
              <a:buFont typeface="Wingdings" pitchFamily="2" charset="2"/>
              <a:buChar char="§"/>
            </a:pPr>
            <a:r>
              <a:rPr lang="en-US" sz="2000" spc="28" dirty="0">
                <a:solidFill>
                  <a:schemeClr val="tx1"/>
                </a:solidFill>
                <a:ea typeface="Helvetica Neue" panose="02000503000000020004" pitchFamily="2" charset="0"/>
                <a:sym typeface="Iowan Old Style"/>
              </a:rPr>
              <a:t>Sources and Uses</a:t>
            </a:r>
          </a:p>
          <a:p>
            <a:pPr hangingPunct="0">
              <a:spcBef>
                <a:spcPts val="0"/>
              </a:spcBef>
              <a:spcAft>
                <a:spcPts val="600"/>
              </a:spcAft>
              <a:buSzTx/>
              <a:buFont typeface="Wingdings" pitchFamily="2" charset="2"/>
              <a:buChar char="§"/>
            </a:pPr>
            <a:r>
              <a:rPr lang="en-US" sz="2000" spc="28" dirty="0">
                <a:solidFill>
                  <a:schemeClr val="tx1"/>
                </a:solidFill>
                <a:ea typeface="Helvetica Neue" panose="02000503000000020004" pitchFamily="2" charset="0"/>
                <a:sym typeface="Iowan Old Style"/>
              </a:rPr>
              <a:t>Construction Budget</a:t>
            </a: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Operating Budget</a:t>
            </a:r>
          </a:p>
          <a:p>
            <a:pPr marL="457200" marR="0" indent="-457200" algn="l" defTabSz="584200" rtl="0" fontAlgn="auto" latinLnBrk="0" hangingPunct="0">
              <a:spcBef>
                <a:spcPts val="0"/>
              </a:spcBef>
              <a:spcAft>
                <a:spcPts val="600"/>
              </a:spcAft>
              <a:buClrTx/>
              <a:buSzTx/>
              <a:buFont typeface="Wingdings" pitchFamily="2" charset="2"/>
              <a:buChar char="§"/>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Rental Assumptions</a:t>
            </a:r>
          </a:p>
          <a:p>
            <a:pPr marL="457200" indent="-457200" hangingPunct="0">
              <a:spcBef>
                <a:spcPts val="0"/>
              </a:spcBef>
              <a:spcAft>
                <a:spcPts val="600"/>
              </a:spcAft>
              <a:buSzTx/>
              <a:buFont typeface="Wingdings" pitchFamily="2" charset="2"/>
              <a:buChar char="§"/>
            </a:pPr>
            <a:r>
              <a:rPr lang="en-US" sz="2000" dirty="0">
                <a:solidFill>
                  <a:schemeClr val="tx1"/>
                </a:solidFill>
                <a:ea typeface="Helvetica Neue" panose="02000503000000020004" pitchFamily="2" charset="0"/>
              </a:rPr>
              <a:t>Project Cash Flows </a:t>
            </a:r>
          </a:p>
          <a:p>
            <a:pPr marL="457200" indent="-457200" hangingPunct="0">
              <a:spcBef>
                <a:spcPts val="0"/>
              </a:spcBef>
              <a:spcAft>
                <a:spcPts val="600"/>
              </a:spcAft>
              <a:buSzTx/>
              <a:buFont typeface="Wingdings" pitchFamily="2" charset="2"/>
              <a:buChar char="§"/>
            </a:pPr>
            <a:r>
              <a:rPr lang="en-US" sz="2000" dirty="0">
                <a:solidFill>
                  <a:schemeClr val="tx1"/>
                </a:solidFill>
                <a:ea typeface="Helvetica Neue" panose="02000503000000020004" pitchFamily="2" charset="0"/>
              </a:rPr>
              <a:t>$1MM Investor Projections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Comparable Multi Family Properties</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Principal Biography</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Executive Team</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Firm History</a:t>
            </a:r>
          </a:p>
          <a:p>
            <a:pPr marL="457200" marR="0" indent="-457200" algn="l" defTabSz="584200" rtl="0" fontAlgn="auto" latinLnBrk="0" hangingPunct="0">
              <a:spcBef>
                <a:spcPts val="0"/>
              </a:spcBef>
              <a:spcAft>
                <a:spcPts val="600"/>
              </a:spcAft>
              <a:buClrTx/>
              <a:buSzTx/>
              <a:buFont typeface="Wingdings" pitchFamily="2" charset="2"/>
              <a:buChar char="§"/>
              <a:tabLst/>
            </a:pPr>
            <a:r>
              <a:rPr lang="en-US" sz="2000" dirty="0">
                <a:solidFill>
                  <a:schemeClr val="tx1"/>
                </a:solidFill>
                <a:ea typeface="Helvetica Neue" panose="02000503000000020004" pitchFamily="2" charset="0"/>
              </a:rPr>
              <a:t>Contact</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a:t>
            </a:r>
          </a:p>
          <a:p>
            <a:pPr marL="0" marR="0" indent="0" algn="l" defTabSz="584200" rtl="0" fontAlgn="auto" latinLnBrk="0" hangingPunct="0">
              <a:spcBef>
                <a:spcPts val="0"/>
              </a:spcBef>
              <a:spcAft>
                <a:spcPts val="600"/>
              </a:spcAft>
              <a:buClrTx/>
              <a:buSzTx/>
              <a:buNone/>
              <a:tabLst/>
            </a:pPr>
            <a:endParaRPr kumimoji="0" lang="en-US" sz="2000" u="none" strike="noStrike" cap="none" spc="28" normalizeH="0" baseline="0" dirty="0">
              <a:ln>
                <a:noFill/>
              </a:ln>
              <a:solidFill>
                <a:schemeClr val="tx1"/>
              </a:solidFill>
              <a:effectLst/>
              <a:uFillTx/>
              <a:ea typeface="Helvetica Neue" panose="02000503000000020004" pitchFamily="2" charset="0"/>
              <a:sym typeface="Iowan Old Style"/>
            </a:endParaRP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3</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5</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9</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10</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11</a:t>
            </a:r>
          </a:p>
          <a:p>
            <a:pPr marL="444500" lvl="1" indent="0" hangingPunct="0">
              <a:spcBef>
                <a:spcPts val="0"/>
              </a:spcBef>
              <a:spcAft>
                <a:spcPts val="600"/>
              </a:spcAft>
              <a:buSzTx/>
              <a:buNone/>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12</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13</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14</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15</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16</a:t>
            </a:r>
          </a:p>
          <a:p>
            <a:pPr marL="0" marR="0" indent="0" algn="l" defTabSz="584200" rtl="0" fontAlgn="auto" latinLnBrk="0" hangingPunct="0">
              <a:spcBef>
                <a:spcPts val="0"/>
              </a:spcBef>
              <a:spcAft>
                <a:spcPts val="600"/>
              </a:spcAft>
              <a:buClrTx/>
              <a:buSzTx/>
              <a:buNone/>
              <a:tabLst/>
            </a:pPr>
            <a:r>
              <a:rPr lang="en-US" sz="2000" dirty="0">
                <a:solidFill>
                  <a:schemeClr val="tx1"/>
                </a:solidFill>
                <a:ea typeface="Helvetica Neue" panose="02000503000000020004" pitchFamily="2" charset="0"/>
              </a:rPr>
              <a:t>	17</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18</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19</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21</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23</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24</a:t>
            </a:r>
          </a:p>
          <a:p>
            <a:pPr marL="0" marR="0" indent="0" algn="l" defTabSz="584200" rtl="0" fontAlgn="auto" latinLnBrk="0" hangingPunct="0">
              <a:spcBef>
                <a:spcPts val="0"/>
              </a:spcBef>
              <a:spcAft>
                <a:spcPts val="600"/>
              </a:spcAft>
              <a:buClrTx/>
              <a:buSzTx/>
              <a:buNone/>
              <a:tabLst/>
            </a:pPr>
            <a:r>
              <a:rPr lang="en-US" sz="2000" spc="28" dirty="0">
                <a:solidFill>
                  <a:schemeClr val="tx1"/>
                </a:solidFill>
                <a:ea typeface="Helvetica Neue" panose="02000503000000020004" pitchFamily="2" charset="0"/>
                <a:sym typeface="Iowan Old Style"/>
              </a:rPr>
              <a:t>	25</a:t>
            </a:r>
          </a:p>
          <a:p>
            <a:pPr marL="0" marR="0" indent="0" algn="l" defTabSz="584200" rtl="0" fontAlgn="auto" latinLnBrk="0" hangingPunct="0">
              <a:spcBef>
                <a:spcPts val="0"/>
              </a:spcBef>
              <a:spcAft>
                <a:spcPts val="600"/>
              </a:spcAft>
              <a:buClrTx/>
              <a:buSzTx/>
              <a:buNone/>
              <a:tabLst/>
            </a:pPr>
            <a:r>
              <a:rPr kumimoji="0" lang="en-US" sz="2000" u="none" strike="noStrike" cap="none" spc="28" normalizeH="0" baseline="0" dirty="0">
                <a:ln>
                  <a:noFill/>
                </a:ln>
                <a:solidFill>
                  <a:schemeClr val="tx1"/>
                </a:solidFill>
                <a:effectLst/>
                <a:uFillTx/>
                <a:ea typeface="Helvetica Neue" panose="02000503000000020004" pitchFamily="2" charset="0"/>
                <a:sym typeface="Iowan Old Style"/>
              </a:rPr>
              <a:t>	26</a:t>
            </a:r>
          </a:p>
        </p:txBody>
      </p:sp>
      <p:sp>
        <p:nvSpPr>
          <p:cNvPr id="4" name="Slide Number Placeholder 3">
            <a:extLst>
              <a:ext uri="{FF2B5EF4-FFF2-40B4-BE49-F238E27FC236}">
                <a16:creationId xmlns:a16="http://schemas.microsoft.com/office/drawing/2014/main" id="{8E8E39BF-609D-D146-97EF-110C548DD496}"/>
              </a:ext>
            </a:extLst>
          </p:cNvPr>
          <p:cNvSpPr>
            <a:spLocks noGrp="1"/>
          </p:cNvSpPr>
          <p:nvPr>
            <p:ph type="sldNum" sz="quarter" idx="2"/>
          </p:nvPr>
        </p:nvSpPr>
        <p:spPr>
          <a:xfrm>
            <a:off x="12379234" y="254000"/>
            <a:ext cx="216405" cy="348813"/>
          </a:xfrm>
        </p:spPr>
        <p:txBody>
          <a:bodyPr/>
          <a:lstStyle/>
          <a:p>
            <a:fld id="{86CB4B4D-7CA3-9044-876B-883B54F8677D}" type="slidenum">
              <a:rPr lang="en-US" smtClean="0">
                <a:solidFill>
                  <a:srgbClr val="001F5B"/>
                </a:solidFill>
              </a:rPr>
              <a:t>2</a:t>
            </a:fld>
            <a:endParaRPr lang="en-US">
              <a:solidFill>
                <a:srgbClr val="001F5B"/>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$1MM Investor Returns</a:t>
            </a:r>
            <a:br>
              <a:rPr lang="en-US" dirty="0"/>
            </a:br>
            <a:r>
              <a:rPr lang="en-US" sz="2000" dirty="0"/>
              <a:t>Develop and Hold</a:t>
            </a:r>
            <a:endParaRPr dirty="0"/>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20</a:t>
            </a:fld>
            <a:endParaRPr lang="en-US"/>
          </a:p>
        </p:txBody>
      </p:sp>
      <p:graphicFrame>
        <p:nvGraphicFramePr>
          <p:cNvPr id="3" name="Table 2">
            <a:extLst>
              <a:ext uri="{FF2B5EF4-FFF2-40B4-BE49-F238E27FC236}">
                <a16:creationId xmlns:a16="http://schemas.microsoft.com/office/drawing/2014/main" id="{B35EE683-3F18-614C-9B8F-D1AC77483CA3}"/>
              </a:ext>
            </a:extLst>
          </p:cNvPr>
          <p:cNvGraphicFramePr>
            <a:graphicFrameLocks noGrp="1"/>
          </p:cNvGraphicFramePr>
          <p:nvPr>
            <p:extLst>
              <p:ext uri="{D42A27DB-BD31-4B8C-83A1-F6EECF244321}">
                <p14:modId xmlns:p14="http://schemas.microsoft.com/office/powerpoint/2010/main" val="1734183518"/>
              </p:ext>
            </p:extLst>
          </p:nvPr>
        </p:nvGraphicFramePr>
        <p:xfrm>
          <a:off x="914400" y="2853575"/>
          <a:ext cx="11099799" cy="4044141"/>
        </p:xfrm>
        <a:graphic>
          <a:graphicData uri="http://schemas.openxmlformats.org/drawingml/2006/table">
            <a:tbl>
              <a:tblPr/>
              <a:tblGrid>
                <a:gridCol w="765923">
                  <a:extLst>
                    <a:ext uri="{9D8B030D-6E8A-4147-A177-3AD203B41FA5}">
                      <a16:colId xmlns:a16="http://schemas.microsoft.com/office/drawing/2014/main" val="2068253936"/>
                    </a:ext>
                  </a:extLst>
                </a:gridCol>
                <a:gridCol w="1787154">
                  <a:extLst>
                    <a:ext uri="{9D8B030D-6E8A-4147-A177-3AD203B41FA5}">
                      <a16:colId xmlns:a16="http://schemas.microsoft.com/office/drawing/2014/main" val="4171412457"/>
                    </a:ext>
                  </a:extLst>
                </a:gridCol>
                <a:gridCol w="1118491">
                  <a:extLst>
                    <a:ext uri="{9D8B030D-6E8A-4147-A177-3AD203B41FA5}">
                      <a16:colId xmlns:a16="http://schemas.microsoft.com/office/drawing/2014/main" val="2034264395"/>
                    </a:ext>
                  </a:extLst>
                </a:gridCol>
                <a:gridCol w="1329219">
                  <a:extLst>
                    <a:ext uri="{9D8B030D-6E8A-4147-A177-3AD203B41FA5}">
                      <a16:colId xmlns:a16="http://schemas.microsoft.com/office/drawing/2014/main" val="2763561767"/>
                    </a:ext>
                  </a:extLst>
                </a:gridCol>
                <a:gridCol w="1329219">
                  <a:extLst>
                    <a:ext uri="{9D8B030D-6E8A-4147-A177-3AD203B41FA5}">
                      <a16:colId xmlns:a16="http://schemas.microsoft.com/office/drawing/2014/main" val="1593558841"/>
                    </a:ext>
                  </a:extLst>
                </a:gridCol>
                <a:gridCol w="1329219">
                  <a:extLst>
                    <a:ext uri="{9D8B030D-6E8A-4147-A177-3AD203B41FA5}">
                      <a16:colId xmlns:a16="http://schemas.microsoft.com/office/drawing/2014/main" val="1097434557"/>
                    </a:ext>
                  </a:extLst>
                </a:gridCol>
                <a:gridCol w="1896572">
                  <a:extLst>
                    <a:ext uri="{9D8B030D-6E8A-4147-A177-3AD203B41FA5}">
                      <a16:colId xmlns:a16="http://schemas.microsoft.com/office/drawing/2014/main" val="3574974560"/>
                    </a:ext>
                  </a:extLst>
                </a:gridCol>
                <a:gridCol w="1544002">
                  <a:extLst>
                    <a:ext uri="{9D8B030D-6E8A-4147-A177-3AD203B41FA5}">
                      <a16:colId xmlns:a16="http://schemas.microsoft.com/office/drawing/2014/main" val="1991392005"/>
                    </a:ext>
                  </a:extLst>
                </a:gridCol>
              </a:tblGrid>
              <a:tr h="571500">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Term in years</a:t>
                      </a:r>
                    </a:p>
                  </a:txBody>
                  <a:tcPr marL="45720" marR="4572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Return of Principal </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 Preferred Return (8%)</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Excess Operating Income to Investor</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Sales Profit</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Investor's Tax Write Off - $1MM Investment</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Net  Income Before Taxes </a:t>
                      </a:r>
                    </a:p>
                  </a:txBody>
                  <a:tcPr marL="45720" marR="4572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tc>
                  <a:txBody>
                    <a:bodyPr/>
                    <a:lstStyle/>
                    <a:p>
                      <a:pPr algn="ctr" fontAlgn="b"/>
                      <a:r>
                        <a:rPr lang="en-US" sz="1400" b="0" i="0" u="none" strike="noStrike" dirty="0">
                          <a:solidFill>
                            <a:srgbClr val="FFFFFF"/>
                          </a:solidFill>
                          <a:effectLst/>
                          <a:latin typeface="Arial" panose="020B0604020202020204" pitchFamily="34" charset="0"/>
                          <a:cs typeface="Arial" panose="020B0604020202020204" pitchFamily="34" charset="0"/>
                        </a:rPr>
                        <a:t>Gross CF to Investor</a:t>
                      </a:r>
                    </a:p>
                  </a:txBody>
                  <a:tcPr marL="45720" marR="4572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1F5B"/>
                    </a:solidFill>
                  </a:tcPr>
                </a:tc>
                <a:extLst>
                  <a:ext uri="{0D108BD9-81ED-4DB2-BD59-A6C34878D82A}">
                    <a16:rowId xmlns:a16="http://schemas.microsoft.com/office/drawing/2014/main" val="1317891029"/>
                  </a:ext>
                </a:extLst>
              </a:tr>
              <a:tr h="20320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9C0006"/>
                          </a:solidFill>
                          <a:effectLst/>
                          <a:latin typeface="Arial" panose="020B0604020202020204" pitchFamily="34" charset="0"/>
                          <a:cs typeface="Arial" panose="020B0604020202020204" pitchFamily="34" charset="0"/>
                        </a:rPr>
                        <a:t>-$1,000,000</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FF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-$1,000,000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7470904"/>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11459"/>
                  </a:ext>
                </a:extLst>
              </a:tr>
              <a:tr h="356061">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3840760"/>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$465,271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$200,000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$66,209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$169,024</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$731,480</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79431"/>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$41,598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-$12,808</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$84,377</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4340668"/>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$47,093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-$7,313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$89,871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2421065"/>
                  </a:ext>
                </a:extLst>
              </a:tr>
              <a:tr h="2032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$52,753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9C0006"/>
                          </a:solidFill>
                          <a:effectLst/>
                          <a:latin typeface="Arial" panose="020B0604020202020204" pitchFamily="34" charset="0"/>
                          <a:cs typeface="Arial" panose="020B0604020202020204" pitchFamily="34" charset="0"/>
                        </a:rPr>
                        <a:t>-$1,653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$95,531</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1873823"/>
                  </a:ext>
                </a:extLst>
              </a:tr>
              <a:tr h="21590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$534,729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$42,778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$58,582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$1,048,137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$97,184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$1,052,313</a:t>
                      </a:r>
                    </a:p>
                  </a:txBody>
                  <a:tcPr marL="45720" marR="457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$1,684,226</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864644"/>
                  </a:ext>
                </a:extLst>
              </a:tr>
              <a:tr h="215900">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 Total </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$371,113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$266,234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$1,048,137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$485,922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$1,199,563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$1,685,484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0265736"/>
                  </a:ext>
                </a:extLst>
              </a:tr>
              <a:tr h="215900">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solidFill>
                            <a:srgbClr val="000000"/>
                          </a:solidFill>
                          <a:effectLst/>
                          <a:latin typeface="Arial" panose="020B0604020202020204" pitchFamily="34" charset="0"/>
                          <a:cs typeface="Arial" panose="020B0604020202020204" pitchFamily="34" charset="0"/>
                        </a:rPr>
                        <a:t>Investor IRR </a:t>
                      </a:r>
                    </a:p>
                  </a:txBody>
                  <a:tcPr marL="45720" marR="457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20.05%</a:t>
                      </a:r>
                    </a:p>
                  </a:txBody>
                  <a:tcPr marL="45720" marR="457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3642563"/>
                  </a:ext>
                </a:extLst>
              </a:tr>
            </a:tbl>
          </a:graphicData>
        </a:graphic>
      </p:graphicFrame>
    </p:spTree>
    <p:extLst>
      <p:ext uri="{BB962C8B-B14F-4D97-AF65-F5344CB8AC3E}">
        <p14:creationId xmlns:p14="http://schemas.microsoft.com/office/powerpoint/2010/main" val="20327827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Comparable Multifamily Properties</a:t>
            </a: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TextBox 4">
            <a:extLst>
              <a:ext uri="{FF2B5EF4-FFF2-40B4-BE49-F238E27FC236}">
                <a16:creationId xmlns:a16="http://schemas.microsoft.com/office/drawing/2014/main" id="{C235B685-4CB8-2E4A-B646-A34C2D5A443F}"/>
              </a:ext>
            </a:extLst>
          </p:cNvPr>
          <p:cNvSpPr txBox="1"/>
          <p:nvPr/>
        </p:nvSpPr>
        <p:spPr>
          <a:xfrm>
            <a:off x="4568119" y="1384957"/>
            <a:ext cx="444376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312 23</a:t>
            </a:r>
            <a:r>
              <a:rPr kumimoji="0" lang="en-US" sz="1200" b="0" u="none" strike="noStrike" cap="none" spc="0" normalizeH="0" baseline="30000" dirty="0">
                <a:ln>
                  <a:noFill/>
                </a:ln>
                <a:solidFill>
                  <a:srgbClr val="000000"/>
                </a:solidFill>
                <a:effectLst/>
                <a:uFillTx/>
                <a:latin typeface="Arial" panose="020B0604020202020204" pitchFamily="34" charset="0"/>
                <a:cs typeface="Arial" panose="020B0604020202020204" pitchFamily="34" charset="0"/>
                <a:sym typeface="Helvetica Neue"/>
              </a:rPr>
              <a:t>rd</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Street</a:t>
            </a: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99</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2017</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774</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$2.17</a:t>
            </a:r>
          </a:p>
          <a:p>
            <a:pPr marL="9144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98%</a:t>
            </a:r>
          </a:p>
        </p:txBody>
      </p:sp>
      <p:sp>
        <p:nvSpPr>
          <p:cNvPr id="9" name="TextBox 8">
            <a:extLst>
              <a:ext uri="{FF2B5EF4-FFF2-40B4-BE49-F238E27FC236}">
                <a16:creationId xmlns:a16="http://schemas.microsoft.com/office/drawing/2014/main" id="{3C94F0BF-2394-E848-94FE-EF0650EA38A3}"/>
              </a:ext>
            </a:extLst>
          </p:cNvPr>
          <p:cNvSpPr txBox="1"/>
          <p:nvPr/>
        </p:nvSpPr>
        <p:spPr>
          <a:xfrm>
            <a:off x="4584699" y="6905256"/>
            <a:ext cx="4779818"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290 N Olive Ave</a:t>
            </a:r>
          </a:p>
          <a:p>
            <a:pPr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251</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2020</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874</a:t>
            </a:r>
          </a:p>
          <a:p>
            <a:pPr marL="28575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$2.99</a:t>
            </a:r>
          </a:p>
          <a:p>
            <a:pPr marL="28575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41%</a:t>
            </a:r>
          </a:p>
        </p:txBody>
      </p:sp>
      <p:grpSp>
        <p:nvGrpSpPr>
          <p:cNvPr id="20" name="Group 19">
            <a:extLst>
              <a:ext uri="{FF2B5EF4-FFF2-40B4-BE49-F238E27FC236}">
                <a16:creationId xmlns:a16="http://schemas.microsoft.com/office/drawing/2014/main" id="{E63317AF-B302-694B-8895-9CE6ABA10BEE}"/>
              </a:ext>
            </a:extLst>
          </p:cNvPr>
          <p:cNvGrpSpPr/>
          <p:nvPr/>
        </p:nvGrpSpPr>
        <p:grpSpPr>
          <a:xfrm>
            <a:off x="-40004" y="1051658"/>
            <a:ext cx="4584700" cy="3397672"/>
            <a:chOff x="-27711" y="633989"/>
            <a:chExt cx="4584700" cy="3397672"/>
          </a:xfrm>
        </p:grpSpPr>
        <p:pic>
          <p:nvPicPr>
            <p:cNvPr id="3" name="Picture 2">
              <a:extLst>
                <a:ext uri="{FF2B5EF4-FFF2-40B4-BE49-F238E27FC236}">
                  <a16:creationId xmlns:a16="http://schemas.microsoft.com/office/drawing/2014/main" id="{C54E382D-9DDA-A84A-AAA1-078F1526C043}"/>
                </a:ext>
              </a:extLst>
            </p:cNvPr>
            <p:cNvPicPr>
              <a:picLocks noChangeAspect="1"/>
            </p:cNvPicPr>
            <p:nvPr/>
          </p:nvPicPr>
          <p:blipFill>
            <a:blip r:embed="rId2"/>
            <a:stretch>
              <a:fillRect/>
            </a:stretch>
          </p:blipFill>
          <p:spPr>
            <a:xfrm>
              <a:off x="429491" y="897070"/>
              <a:ext cx="4127498" cy="3134591"/>
            </a:xfrm>
            <a:prstGeom prst="rect">
              <a:avLst/>
            </a:prstGeom>
          </p:spPr>
        </p:pic>
        <p:sp>
          <p:nvSpPr>
            <p:cNvPr id="4" name="TextBox 3">
              <a:extLst>
                <a:ext uri="{FF2B5EF4-FFF2-40B4-BE49-F238E27FC236}">
                  <a16:creationId xmlns:a16="http://schemas.microsoft.com/office/drawing/2014/main" id="{6DE773DC-604A-A54D-B354-4B6263658C01}"/>
                </a:ext>
              </a:extLst>
            </p:cNvPr>
            <p:cNvSpPr txBox="1"/>
            <p:nvPr/>
          </p:nvSpPr>
          <p:spPr>
            <a:xfrm>
              <a:off x="429490" y="897070"/>
              <a:ext cx="2576945"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312 Northwood </a:t>
              </a:r>
            </a:p>
          </p:txBody>
        </p:sp>
        <p:pic>
          <p:nvPicPr>
            <p:cNvPr id="11" name="Graphic 10" descr="Badge 1">
              <a:extLst>
                <a:ext uri="{FF2B5EF4-FFF2-40B4-BE49-F238E27FC236}">
                  <a16:creationId xmlns:a16="http://schemas.microsoft.com/office/drawing/2014/main" id="{0B1FEC53-7573-AA43-A5CB-FB6445E2CE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11" y="633989"/>
              <a:ext cx="914400" cy="914400"/>
            </a:xfrm>
            <a:prstGeom prst="rect">
              <a:avLst/>
            </a:prstGeom>
          </p:spPr>
        </p:pic>
      </p:grpSp>
      <p:grpSp>
        <p:nvGrpSpPr>
          <p:cNvPr id="17" name="Group 16">
            <a:extLst>
              <a:ext uri="{FF2B5EF4-FFF2-40B4-BE49-F238E27FC236}">
                <a16:creationId xmlns:a16="http://schemas.microsoft.com/office/drawing/2014/main" id="{B624CFD3-629B-DC45-AD21-BD76EC2A3BF6}"/>
              </a:ext>
            </a:extLst>
          </p:cNvPr>
          <p:cNvGrpSpPr/>
          <p:nvPr/>
        </p:nvGrpSpPr>
        <p:grpSpPr>
          <a:xfrm>
            <a:off x="167452" y="4995101"/>
            <a:ext cx="4391890" cy="3438773"/>
            <a:chOff x="167452" y="4995101"/>
            <a:chExt cx="4391890" cy="3438773"/>
          </a:xfrm>
        </p:grpSpPr>
        <p:pic>
          <p:nvPicPr>
            <p:cNvPr id="4098" name="Picture 2">
              <a:extLst>
                <a:ext uri="{FF2B5EF4-FFF2-40B4-BE49-F238E27FC236}">
                  <a16:creationId xmlns:a16="http://schemas.microsoft.com/office/drawing/2014/main" id="{DFE33967-1E6A-8F41-BA34-2BBD6F16C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42" y="5376638"/>
              <a:ext cx="3962400" cy="3057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4E2347-19C8-124A-BC6F-A2D5134CF5D3}"/>
                </a:ext>
              </a:extLst>
            </p:cNvPr>
            <p:cNvSpPr txBox="1"/>
            <p:nvPr/>
          </p:nvSpPr>
          <p:spPr>
            <a:xfrm>
              <a:off x="596942" y="5370232"/>
              <a:ext cx="2576945" cy="656590"/>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Oversea at Flagler Banyan Square</a:t>
              </a:r>
            </a:p>
          </p:txBody>
        </p:sp>
        <p:pic>
          <p:nvPicPr>
            <p:cNvPr id="15" name="Graphic 14" descr="Badge 3">
              <a:extLst>
                <a:ext uri="{FF2B5EF4-FFF2-40B4-BE49-F238E27FC236}">
                  <a16:creationId xmlns:a16="http://schemas.microsoft.com/office/drawing/2014/main" id="{BB93E37F-DAB5-D24D-9744-1ABC7229B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452" y="4995101"/>
              <a:ext cx="914400" cy="914400"/>
            </a:xfrm>
            <a:prstGeom prst="rect">
              <a:avLst/>
            </a:prstGeom>
          </p:spPr>
        </p:pic>
      </p:grpSp>
      <p:grpSp>
        <p:nvGrpSpPr>
          <p:cNvPr id="16" name="Group 15">
            <a:extLst>
              <a:ext uri="{FF2B5EF4-FFF2-40B4-BE49-F238E27FC236}">
                <a16:creationId xmlns:a16="http://schemas.microsoft.com/office/drawing/2014/main" id="{C765C417-718B-DE48-90CD-952D31E1ED17}"/>
              </a:ext>
            </a:extLst>
          </p:cNvPr>
          <p:cNvGrpSpPr/>
          <p:nvPr/>
        </p:nvGrpSpPr>
        <p:grpSpPr>
          <a:xfrm>
            <a:off x="4280520" y="3219257"/>
            <a:ext cx="4443760" cy="3054632"/>
            <a:chOff x="4289928" y="2876495"/>
            <a:chExt cx="4443760" cy="3054632"/>
          </a:xfrm>
        </p:grpSpPr>
        <p:pic>
          <p:nvPicPr>
            <p:cNvPr id="4100" name="Picture 4">
              <a:extLst>
                <a:ext uri="{FF2B5EF4-FFF2-40B4-BE49-F238E27FC236}">
                  <a16:creationId xmlns:a16="http://schemas.microsoft.com/office/drawing/2014/main" id="{0FBB9464-58A1-E449-B55E-7F27062468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6188" y="3175227"/>
              <a:ext cx="4127500" cy="27559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D216DC-BD38-9340-A06F-8E66FEDB8545}"/>
                </a:ext>
              </a:extLst>
            </p:cNvPr>
            <p:cNvSpPr txBox="1"/>
            <p:nvPr/>
          </p:nvSpPr>
          <p:spPr>
            <a:xfrm>
              <a:off x="4625884" y="3173923"/>
              <a:ext cx="2576945"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Loftin Place</a:t>
              </a:r>
            </a:p>
          </p:txBody>
        </p:sp>
        <p:pic>
          <p:nvPicPr>
            <p:cNvPr id="13" name="Graphic 12" descr="Badge">
              <a:extLst>
                <a:ext uri="{FF2B5EF4-FFF2-40B4-BE49-F238E27FC236}">
                  <a16:creationId xmlns:a16="http://schemas.microsoft.com/office/drawing/2014/main" id="{79EE65CC-0096-3240-AF7A-8454555779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9928" y="2876495"/>
              <a:ext cx="914400" cy="914400"/>
            </a:xfrm>
            <a:prstGeom prst="rect">
              <a:avLst/>
            </a:prstGeom>
          </p:spPr>
        </p:pic>
      </p:grpSp>
      <p:sp>
        <p:nvSpPr>
          <p:cNvPr id="19" name="TextBox 18">
            <a:extLst>
              <a:ext uri="{FF2B5EF4-FFF2-40B4-BE49-F238E27FC236}">
                <a16:creationId xmlns:a16="http://schemas.microsoft.com/office/drawing/2014/main" id="{9A3C55ED-8B51-F54A-B24D-FA991725D4C4}"/>
              </a:ext>
            </a:extLst>
          </p:cNvPr>
          <p:cNvSpPr txBox="1"/>
          <p:nvPr/>
        </p:nvSpPr>
        <p:spPr>
          <a:xfrm>
            <a:off x="8664416" y="3611202"/>
            <a:ext cx="444376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805 N Olive Ave</a:t>
            </a:r>
          </a:p>
          <a:p>
            <a:pPr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 Units			259</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2016</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Unit Size		826</a:t>
            </a:r>
          </a:p>
          <a:p>
            <a:pPr marL="28575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Avg. Effective </a:t>
            </a:r>
            <a:r>
              <a:rPr lang="en-US" sz="1200" b="0" dirty="0">
                <a:latin typeface="Arial" panose="020B0604020202020204" pitchFamily="34" charset="0"/>
                <a:cs typeface="Arial" panose="020B0604020202020204" pitchFamily="34" charset="0"/>
              </a:rPr>
              <a:t>Rent PSF	$2.24</a:t>
            </a:r>
          </a:p>
          <a:p>
            <a:pPr marL="285750" indent="-2857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Occupancy			92%</a:t>
            </a:r>
          </a:p>
        </p:txBody>
      </p:sp>
    </p:spTree>
    <p:extLst>
      <p:ext uri="{BB962C8B-B14F-4D97-AF65-F5344CB8AC3E}">
        <p14:creationId xmlns:p14="http://schemas.microsoft.com/office/powerpoint/2010/main" val="41112557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Comparable Retail Properties</a:t>
            </a: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5" name="TextBox 4">
            <a:extLst>
              <a:ext uri="{FF2B5EF4-FFF2-40B4-BE49-F238E27FC236}">
                <a16:creationId xmlns:a16="http://schemas.microsoft.com/office/drawing/2014/main" id="{C235B685-4CB8-2E4A-B646-A34C2D5A443F}"/>
              </a:ext>
            </a:extLst>
          </p:cNvPr>
          <p:cNvSpPr txBox="1"/>
          <p:nvPr/>
        </p:nvSpPr>
        <p:spPr>
          <a:xfrm>
            <a:off x="309995" y="3730933"/>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2500 Broadway</a:t>
            </a: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1946</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1,850</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$18-$22</a:t>
            </a:r>
          </a:p>
        </p:txBody>
      </p:sp>
      <p:pic>
        <p:nvPicPr>
          <p:cNvPr id="6146" name="Picture 2">
            <a:extLst>
              <a:ext uri="{FF2B5EF4-FFF2-40B4-BE49-F238E27FC236}">
                <a16:creationId xmlns:a16="http://schemas.microsoft.com/office/drawing/2014/main" id="{34F87432-D6A1-DE4E-B98A-D44D5187E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95" y="1248642"/>
            <a:ext cx="4127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3928EE-42A8-6744-A554-AF268D058369}"/>
              </a:ext>
            </a:extLst>
          </p:cNvPr>
          <p:cNvSpPr txBox="1"/>
          <p:nvPr/>
        </p:nvSpPr>
        <p:spPr>
          <a:xfrm>
            <a:off x="309995" y="1058846"/>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Single Tenant Restaurant</a:t>
            </a:r>
          </a:p>
        </p:txBody>
      </p:sp>
      <p:sp>
        <p:nvSpPr>
          <p:cNvPr id="21" name="TextBox 20">
            <a:extLst>
              <a:ext uri="{FF2B5EF4-FFF2-40B4-BE49-F238E27FC236}">
                <a16:creationId xmlns:a16="http://schemas.microsoft.com/office/drawing/2014/main" id="{1F97F64D-56AE-2E46-9C03-36699369AF2F}"/>
              </a:ext>
            </a:extLst>
          </p:cNvPr>
          <p:cNvSpPr txBox="1"/>
          <p:nvPr/>
        </p:nvSpPr>
        <p:spPr>
          <a:xfrm>
            <a:off x="4437495" y="6442251"/>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a:t>
            </a:r>
            <a:r>
              <a:rPr lang="en-US" sz="1200" b="0" dirty="0">
                <a:latin typeface="Arial" panose="020B0604020202020204" pitchFamily="34" charset="0"/>
                <a:cs typeface="Arial" panose="020B0604020202020204" pitchFamily="34" charset="0"/>
              </a:rPr>
              <a:t>805 Dixie Hwy</a:t>
            </a:r>
            <a:endPar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33401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1937</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3,659</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$29-$36</a:t>
            </a:r>
          </a:p>
        </p:txBody>
      </p:sp>
      <p:pic>
        <p:nvPicPr>
          <p:cNvPr id="6150" name="Picture 6">
            <a:extLst>
              <a:ext uri="{FF2B5EF4-FFF2-40B4-BE49-F238E27FC236}">
                <a16:creationId xmlns:a16="http://schemas.microsoft.com/office/drawing/2014/main" id="{FE7CFA04-BA5F-244D-AC2E-B24D5EE52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028"/>
          <a:stretch/>
        </p:blipFill>
        <p:spPr bwMode="auto">
          <a:xfrm>
            <a:off x="309995" y="5349423"/>
            <a:ext cx="4127500" cy="24446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CF0D618-D29C-6E46-82F3-9563925B48A4}"/>
              </a:ext>
            </a:extLst>
          </p:cNvPr>
          <p:cNvSpPr txBox="1"/>
          <p:nvPr/>
        </p:nvSpPr>
        <p:spPr>
          <a:xfrm>
            <a:off x="309995" y="5159627"/>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Storefront Retail</a:t>
            </a:r>
          </a:p>
        </p:txBody>
      </p:sp>
      <p:pic>
        <p:nvPicPr>
          <p:cNvPr id="6152" name="Picture 8">
            <a:extLst>
              <a:ext uri="{FF2B5EF4-FFF2-40B4-BE49-F238E27FC236}">
                <a16:creationId xmlns:a16="http://schemas.microsoft.com/office/drawing/2014/main" id="{BCDAD1A0-7B24-8C4D-A1D9-17C23836D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158" y="1181381"/>
            <a:ext cx="4127500" cy="27559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18080F4-6051-7647-A609-C50A3B9165B7}"/>
              </a:ext>
            </a:extLst>
          </p:cNvPr>
          <p:cNvSpPr txBox="1"/>
          <p:nvPr/>
        </p:nvSpPr>
        <p:spPr>
          <a:xfrm>
            <a:off x="8029158" y="996306"/>
            <a:ext cx="2918114" cy="3795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Storefront Retail</a:t>
            </a:r>
          </a:p>
        </p:txBody>
      </p:sp>
      <p:sp>
        <p:nvSpPr>
          <p:cNvPr id="28" name="TextBox 27">
            <a:extLst>
              <a:ext uri="{FF2B5EF4-FFF2-40B4-BE49-F238E27FC236}">
                <a16:creationId xmlns:a16="http://schemas.microsoft.com/office/drawing/2014/main" id="{48D89787-82E6-FF41-9FE7-D484DFAA0B31}"/>
              </a:ext>
            </a:extLst>
          </p:cNvPr>
          <p:cNvSpPr txBox="1"/>
          <p:nvPr/>
        </p:nvSpPr>
        <p:spPr>
          <a:xfrm>
            <a:off x="7909509" y="4133705"/>
            <a:ext cx="44437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Address 			</a:t>
            </a:r>
            <a:r>
              <a:rPr lang="en-US" sz="1200" b="0" dirty="0">
                <a:latin typeface="Arial" panose="020B0604020202020204" pitchFamily="34" charset="0"/>
                <a:cs typeface="Arial" panose="020B0604020202020204" pitchFamily="34" charset="0"/>
              </a:rPr>
              <a:t>805 Dixie Hwy</a:t>
            </a:r>
            <a:endPar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91440" marR="0" algn="l" defTabSz="584200" rtl="0" fontAlgn="auto" latinLnBrk="0" hangingPunct="0">
              <a:lnSpc>
                <a:spcPct val="100000"/>
              </a:lnSpc>
              <a:spcBef>
                <a:spcPts val="0"/>
              </a:spcBef>
              <a:spcAft>
                <a:spcPts val="0"/>
              </a:spcAft>
              <a:buClrTx/>
              <a:buSzTx/>
              <a:tabLst/>
            </a:pPr>
            <a:r>
              <a:rPr lang="en-US" sz="1200" b="0" dirty="0">
                <a:latin typeface="Arial" panose="020B0604020202020204" pitchFamily="34" charset="0"/>
                <a:cs typeface="Arial" panose="020B0604020202020204" pitchFamily="34" charset="0"/>
              </a:rPr>
              <a:t>				</a:t>
            </a: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West Palm Beach, FL 33407 </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sz="1200" b="0" dirty="0">
                <a:latin typeface="Arial" panose="020B0604020202020204" pitchFamily="34" charset="0"/>
                <a:cs typeface="Arial" panose="020B0604020202020204" pitchFamily="34" charset="0"/>
              </a:rPr>
              <a:t>Year Built			1945</a:t>
            </a:r>
          </a:p>
          <a:p>
            <a:pPr marL="9144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SF GLA			4,200</a:t>
            </a:r>
          </a:p>
          <a:p>
            <a:pPr marL="91440" indent="-285750" algn="l">
              <a:buFont typeface="Arial" panose="020B0604020202020204" pitchFamily="34" charset="0"/>
              <a:buChar char="•"/>
            </a:pPr>
            <a:r>
              <a:rPr kumimoji="0" lang="en-US" sz="1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Est. NNN Rent</a:t>
            </a:r>
            <a:r>
              <a:rPr lang="en-US" sz="1200" b="0" dirty="0">
                <a:latin typeface="Arial" panose="020B0604020202020204" pitchFamily="34" charset="0"/>
                <a:cs typeface="Arial" panose="020B0604020202020204" pitchFamily="34" charset="0"/>
              </a:rPr>
              <a:t>		$17-$21</a:t>
            </a:r>
          </a:p>
        </p:txBody>
      </p:sp>
      <p:pic>
        <p:nvPicPr>
          <p:cNvPr id="12" name="Graphic 11" descr="Badge">
            <a:extLst>
              <a:ext uri="{FF2B5EF4-FFF2-40B4-BE49-F238E27FC236}">
                <a16:creationId xmlns:a16="http://schemas.microsoft.com/office/drawing/2014/main" id="{A519896C-ABD7-984C-ABD1-23761DD751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1165" y="799237"/>
            <a:ext cx="914400" cy="914400"/>
          </a:xfrm>
          <a:prstGeom prst="rect">
            <a:avLst/>
          </a:prstGeom>
        </p:spPr>
      </p:pic>
      <p:pic>
        <p:nvPicPr>
          <p:cNvPr id="24" name="Graphic 23" descr="Badge 3">
            <a:extLst>
              <a:ext uri="{FF2B5EF4-FFF2-40B4-BE49-F238E27FC236}">
                <a16:creationId xmlns:a16="http://schemas.microsoft.com/office/drawing/2014/main" id="{7EF8742B-A5AF-D648-8ADB-BB7C8D4BCB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0818" y="5125079"/>
            <a:ext cx="914400" cy="914400"/>
          </a:xfrm>
          <a:prstGeom prst="rect">
            <a:avLst/>
          </a:prstGeom>
        </p:spPr>
      </p:pic>
      <p:pic>
        <p:nvPicPr>
          <p:cNvPr id="26" name="Graphic 25" descr="Badge 1">
            <a:extLst>
              <a:ext uri="{FF2B5EF4-FFF2-40B4-BE49-F238E27FC236}">
                <a16:creationId xmlns:a16="http://schemas.microsoft.com/office/drawing/2014/main" id="{CC1BD2B8-E123-3547-A59C-2E9A449AAF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4437" y="996306"/>
            <a:ext cx="914400" cy="914400"/>
          </a:xfrm>
          <a:prstGeom prst="rect">
            <a:avLst/>
          </a:prstGeom>
        </p:spPr>
      </p:pic>
    </p:spTree>
    <p:extLst>
      <p:ext uri="{BB962C8B-B14F-4D97-AF65-F5344CB8AC3E}">
        <p14:creationId xmlns:p14="http://schemas.microsoft.com/office/powerpoint/2010/main" val="327871014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Principal Biography</a:t>
            </a:r>
            <a:br>
              <a:rPr lang="en-US" sz="4400" dirty="0">
                <a:latin typeface="+mj-lt"/>
              </a:rPr>
            </a:b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8" name="Rectangle 7">
            <a:extLst>
              <a:ext uri="{FF2B5EF4-FFF2-40B4-BE49-F238E27FC236}">
                <a16:creationId xmlns:a16="http://schemas.microsoft.com/office/drawing/2014/main" id="{99BB0511-8E10-7741-8545-D0927136910B}"/>
              </a:ext>
            </a:extLst>
          </p:cNvPr>
          <p:cNvSpPr/>
          <p:nvPr/>
        </p:nvSpPr>
        <p:spPr>
          <a:xfrm>
            <a:off x="1214851" y="4264047"/>
            <a:ext cx="4440252" cy="3785652"/>
          </a:xfrm>
          <a:prstGeom prst="rect">
            <a:avLst/>
          </a:prstGeom>
        </p:spPr>
        <p:txBody>
          <a:bodyPr wrap="square">
            <a:spAutoFit/>
          </a:bodyPr>
          <a:lstStyle/>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Recognizing the trend away from home ownership in 2008, Russ wanted to transform the firm into a powerhouse of multifamily development-with a strong focus on upscale suburbs. He approached a family friend for equity and invested a great deal of his own money.  In 2010 Dolce Living Mansfield opened its doors. Since then, Mr.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and his companies have constructed nearly 5,000 apartments across the country, targeting high income areas with limited supply across submarkets in Dallas, Houston, Orlando, Minneapolis, and Chicago.</a:t>
            </a:r>
          </a:p>
          <a:p>
            <a:pPr algn="just"/>
            <a:endParaRPr lang="en-US" sz="1600" b="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BB216C3-CF7D-6047-A44F-5C19D6EF8F0A}"/>
              </a:ext>
            </a:extLst>
          </p:cNvPr>
          <p:cNvSpPr/>
          <p:nvPr/>
        </p:nvSpPr>
        <p:spPr>
          <a:xfrm>
            <a:off x="1214851" y="1202592"/>
            <a:ext cx="4440252" cy="3293209"/>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developed an interest in real estate at a young age. Russ spent his teenage summers working at his uncle’s high-rise and commercial construction sites in Chicago. While studying Economics at Northwestern University, he observed an incredible demand for affordable single-family homes in south Florida.  Eager to take advantage of the market opportunity, Russ, founded his own property development company in 2004. The firm initially set out to build 5-10 homes annually. By the end of 2006, they had built and sold over 200 homes.</a:t>
            </a:r>
          </a:p>
        </p:txBody>
      </p:sp>
      <p:pic>
        <p:nvPicPr>
          <p:cNvPr id="5" name="Picture 4" descr="A person wearing a suit and tie smiling at the camera&#10;&#10;Description automatically generated">
            <a:extLst>
              <a:ext uri="{FF2B5EF4-FFF2-40B4-BE49-F238E27FC236}">
                <a16:creationId xmlns:a16="http://schemas.microsoft.com/office/drawing/2014/main" id="{70A87406-50B1-CF48-A79D-985D3E3879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2400" y="885972"/>
            <a:ext cx="4775818" cy="7163727"/>
          </a:xfrm>
          <a:prstGeom prst="rect">
            <a:avLst/>
          </a:prstGeom>
        </p:spPr>
      </p:pic>
    </p:spTree>
    <p:extLst>
      <p:ext uri="{BB962C8B-B14F-4D97-AF65-F5344CB8AC3E}">
        <p14:creationId xmlns:p14="http://schemas.microsoft.com/office/powerpoint/2010/main" val="14231577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39"/>
            <a:ext cx="11099800" cy="932688"/>
          </a:xfrm>
          <a:prstGeom prst="rect">
            <a:avLst/>
          </a:prstGeom>
        </p:spPr>
        <p:txBody>
          <a:bodyPr>
            <a:noAutofit/>
          </a:bodyPr>
          <a:lstStyle/>
          <a:p>
            <a:r>
              <a:rPr lang="en-US" sz="4000" dirty="0">
                <a:latin typeface="+mj-lt"/>
              </a:rPr>
              <a:t>Executive Team </a:t>
            </a:r>
            <a:br>
              <a:rPr lang="en-US" sz="4400" dirty="0">
                <a:latin typeface="+mj-lt"/>
              </a:rPr>
            </a:br>
            <a:endParaRPr sz="44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9" name="Picture 8" descr="A person smiling for the camera&#10;&#10;Description automatically generated">
            <a:extLst>
              <a:ext uri="{FF2B5EF4-FFF2-40B4-BE49-F238E27FC236}">
                <a16:creationId xmlns:a16="http://schemas.microsoft.com/office/drawing/2014/main" id="{B2D17004-C292-1549-A51E-2D3FE69FFD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1519" y="958038"/>
            <a:ext cx="1645920" cy="2468880"/>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6812FE0D-7A44-004D-A78F-7E88FB4847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1519" y="3592843"/>
            <a:ext cx="1645920" cy="2468880"/>
          </a:xfrm>
          <a:prstGeom prst="rect">
            <a:avLst/>
          </a:prstGeom>
        </p:spPr>
      </p:pic>
      <p:sp>
        <p:nvSpPr>
          <p:cNvPr id="11" name="Rectangle 10">
            <a:extLst>
              <a:ext uri="{FF2B5EF4-FFF2-40B4-BE49-F238E27FC236}">
                <a16:creationId xmlns:a16="http://schemas.microsoft.com/office/drawing/2014/main" id="{6217DF50-CA2A-734B-A252-719D9C1EF198}"/>
              </a:ext>
            </a:extLst>
          </p:cNvPr>
          <p:cNvSpPr/>
          <p:nvPr/>
        </p:nvSpPr>
        <p:spPr>
          <a:xfrm>
            <a:off x="2552247" y="1057375"/>
            <a:ext cx="10060432" cy="1938992"/>
          </a:xfrm>
          <a:prstGeom prst="rect">
            <a:avLst/>
          </a:prstGeom>
        </p:spPr>
        <p:txBody>
          <a:bodyPr wrap="square">
            <a:spAutoFit/>
          </a:bodyPr>
          <a:lstStyle/>
          <a:p>
            <a:pPr algn="just"/>
            <a:r>
              <a:rPr lang="en-US" sz="1200" dirty="0"/>
              <a:t>Katie Clarke, MBA | VP, Investor Relations and Finance </a:t>
            </a:r>
          </a:p>
          <a:p>
            <a:pPr algn="just"/>
            <a:endParaRPr lang="en-US" sz="1200" b="0" dirty="0"/>
          </a:p>
          <a:p>
            <a:pPr algn="just"/>
            <a:r>
              <a:rPr lang="en-US" sz="1200" b="0" dirty="0"/>
              <a:t>Katie Clarke is Vice President of Investor Relations and Finance at Sovereign Properties where she is responsible for all aspects of Sovereign’s capital raising activities.  Katie manages the firm’s relationships with new and existing debt and equity partners and supports the investment team in identifying, underwriting, and closing new investments.  In addition, Katie is responsible for implementing Sovereign’s Investor and Public Relations strategy, including drafting quarterly newsletters, monthly construction reports, and responding to other ad hoc investor requests.  </a:t>
            </a:r>
          </a:p>
          <a:p>
            <a:pPr algn="just"/>
            <a:endParaRPr lang="en-US" sz="1200" b="0" dirty="0"/>
          </a:p>
          <a:p>
            <a:pPr algn="just"/>
            <a:r>
              <a:rPr lang="en-US" sz="1200" b="0" dirty="0"/>
              <a:t>Prior to joining Sovereign Properties, Katie spent 6 years in an investor relations role at Buckingham Capital Management, a Manhattan-based hedge fund with approximately $700 million in assets under management.  Katie holds a Master’s degree in Business Administration from Fordham University’s Gabelli School of Business and a Bachelor’s degree in Accounting from the University of Delaware.      </a:t>
            </a:r>
          </a:p>
        </p:txBody>
      </p:sp>
      <p:sp>
        <p:nvSpPr>
          <p:cNvPr id="12" name="Rectangle 11">
            <a:extLst>
              <a:ext uri="{FF2B5EF4-FFF2-40B4-BE49-F238E27FC236}">
                <a16:creationId xmlns:a16="http://schemas.microsoft.com/office/drawing/2014/main" id="{647A901C-8A88-164D-AA8F-07AD556887EF}"/>
              </a:ext>
            </a:extLst>
          </p:cNvPr>
          <p:cNvSpPr/>
          <p:nvPr/>
        </p:nvSpPr>
        <p:spPr>
          <a:xfrm>
            <a:off x="2497354" y="3433246"/>
            <a:ext cx="10170217" cy="2123658"/>
          </a:xfrm>
          <a:prstGeom prst="rect">
            <a:avLst/>
          </a:prstGeom>
        </p:spPr>
        <p:txBody>
          <a:bodyPr wrap="square">
            <a:spAutoFit/>
          </a:bodyPr>
          <a:lstStyle/>
          <a:p>
            <a:pPr algn="just"/>
            <a:r>
              <a:rPr lang="en-US" sz="1200" dirty="0"/>
              <a:t>Ryan Lang | VP, Development and Operations</a:t>
            </a:r>
            <a:endParaRPr lang="en-US" sz="1200" b="0" dirty="0"/>
          </a:p>
          <a:p>
            <a:pPr algn="just"/>
            <a:endParaRPr lang="en-US" sz="1200" b="0" dirty="0"/>
          </a:p>
          <a:p>
            <a:pPr algn="just"/>
            <a:r>
              <a:rPr lang="en-US" sz="1200" b="0" dirty="0"/>
              <a:t>Ryan Lang is the Vice President of Development and Operations at Sovereign Properties where he is responsible for all aspects of the development process including land acquisition, planning and design, securing entitlement approvals and building permits, budgeting, underwriting, construction reporting, project close-out and leasing support. Ryan oversees and works closely with the architect, engineers, general contractor, consultants, brokers, and property management team to ensure projects are executed on schedule and within budget. </a:t>
            </a:r>
          </a:p>
          <a:p>
            <a:pPr algn="just"/>
            <a:r>
              <a:rPr lang="en-US" sz="1200" dirty="0">
                <a:latin typeface="Helvetica" pitchFamily="2" charset="0"/>
                <a:ea typeface="Calibri" panose="020F0502020204030204" pitchFamily="34" charset="0"/>
                <a:cs typeface="Times New Roman" panose="02020603050405020304" pitchFamily="18" charset="0"/>
              </a:rPr>
              <a:t> </a:t>
            </a:r>
          </a:p>
          <a:p>
            <a:pPr algn="just"/>
            <a:r>
              <a:rPr lang="en-US" sz="1200" b="0" dirty="0"/>
              <a:t>Prior to joining Sovereign, Ryan spent 8 years in a similar position for </a:t>
            </a:r>
            <a:r>
              <a:rPr lang="en-US" sz="1200" b="0" dirty="0" err="1"/>
              <a:t>Gulfshore</a:t>
            </a:r>
            <a:r>
              <a:rPr lang="en-US" sz="1200" b="0" dirty="0"/>
              <a:t> Development LLC in Naples, FL, where he provided leadership and management oversight for the development of a new luxury waterfront condominium project called Naples </a:t>
            </a:r>
            <a:r>
              <a:rPr lang="en-US" sz="1200" b="0" dirty="0" err="1"/>
              <a:t>Casamore</a:t>
            </a:r>
            <a:r>
              <a:rPr lang="en-US" sz="1200" b="0" dirty="0"/>
              <a:t>. After completion and sellout, with Ryan’s guidance, his development team created a trend defining residence in the ultra affluent Port Royal neighborhood that eclipsed all previous records for spec home sales. Ryan holds his Bachelor’s degree from Georgetown University.   </a:t>
            </a:r>
          </a:p>
        </p:txBody>
      </p:sp>
      <p:sp>
        <p:nvSpPr>
          <p:cNvPr id="13" name="Rectangle 12">
            <a:extLst>
              <a:ext uri="{FF2B5EF4-FFF2-40B4-BE49-F238E27FC236}">
                <a16:creationId xmlns:a16="http://schemas.microsoft.com/office/drawing/2014/main" id="{A764017F-DE9F-E940-8260-DA7728FF0F69}"/>
              </a:ext>
            </a:extLst>
          </p:cNvPr>
          <p:cNvSpPr/>
          <p:nvPr/>
        </p:nvSpPr>
        <p:spPr>
          <a:xfrm>
            <a:off x="2497354" y="5556904"/>
            <a:ext cx="10313521" cy="3139321"/>
          </a:xfrm>
          <a:prstGeom prst="rect">
            <a:avLst/>
          </a:prstGeom>
        </p:spPr>
        <p:txBody>
          <a:bodyPr wrap="square">
            <a:spAutoFit/>
          </a:bodyPr>
          <a:lstStyle/>
          <a:p>
            <a:pPr algn="just"/>
            <a:r>
              <a:rPr lang="en-US" sz="1400" dirty="0"/>
              <a:t>Albert Sardar, Esq. | General Counsel</a:t>
            </a:r>
          </a:p>
          <a:p>
            <a:pPr algn="just"/>
            <a:endParaRPr lang="en-US" sz="1200" dirty="0"/>
          </a:p>
          <a:p>
            <a:pPr algn="just"/>
            <a:r>
              <a:rPr lang="en-US" sz="1200" b="0" dirty="0"/>
              <a:t>Albert Sardar is the General Counsel of Sovereign Properties where he is responsible for all legal matters concerning the firm and its principle, on a broad range of national real estate transactions, ranging from corporate formation and governance, joint ventures, mortgage, mezzanine and construction financing, debt restructurings, acquisitions and dispositions of commercial, residential and mixed-use projects, to construction and leasing.  </a:t>
            </a:r>
          </a:p>
          <a:p>
            <a:pPr algn="just"/>
            <a:r>
              <a:rPr lang="en-US" sz="1200" b="0" dirty="0"/>
              <a:t>Prior to joining Sovereign, Mr. Sardar was a partner at Silverman &amp; Sardar LLP where he developed widespread experience in the area of real estate transactions, specifically with regards to the acquisition, sale and leasing of retail and mixed-use properties, lease restructurings, condominium developments (retail and mixed-use), and counseling clients on lease issues (such as exclusives, radius restrictions, assignment/subletting and "going dark") in anticipation of and during a lease dispute.  Additionally, Mr. Sardar has experience negotiating complex shopping center leases and appearing before various state courts in New York.  Over the years, Mr. Sardar has developed a working relationship with many of the major shopping center developers in the United States.</a:t>
            </a:r>
          </a:p>
          <a:p>
            <a:pPr algn="just"/>
            <a:r>
              <a:rPr lang="en-US" sz="1200" b="0" dirty="0"/>
              <a:t> </a:t>
            </a:r>
          </a:p>
          <a:p>
            <a:pPr algn="just"/>
            <a:r>
              <a:rPr lang="en-US" sz="1200" b="0" dirty="0"/>
              <a:t>Mr. Sardar earned his Juris Doctorate from the Benjamin N. Cardozo School of Law and is admitted to practice law in the states of New York and New Jersey.  </a:t>
            </a:r>
          </a:p>
          <a:p>
            <a:pPr algn="just"/>
            <a:endParaRPr lang="en-US" sz="1400" b="0" dirty="0"/>
          </a:p>
        </p:txBody>
      </p:sp>
      <p:pic>
        <p:nvPicPr>
          <p:cNvPr id="14" name="Picture 13" descr="A person wearing a suit and tie&#10;&#10;Description automatically generated">
            <a:extLst>
              <a:ext uri="{FF2B5EF4-FFF2-40B4-BE49-F238E27FC236}">
                <a16:creationId xmlns:a16="http://schemas.microsoft.com/office/drawing/2014/main" id="{BE2CCE9D-DC26-C744-A44B-78FF0156E5F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1518" y="6010982"/>
            <a:ext cx="1645920" cy="2468880"/>
          </a:xfrm>
          <a:prstGeom prst="rect">
            <a:avLst/>
          </a:prstGeom>
        </p:spPr>
      </p:pic>
    </p:spTree>
    <p:extLst>
      <p:ext uri="{BB962C8B-B14F-4D97-AF65-F5344CB8AC3E}">
        <p14:creationId xmlns:p14="http://schemas.microsoft.com/office/powerpoint/2010/main" val="42347646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Firm History</a:t>
            </a:r>
            <a:br>
              <a:rPr lang="en-US" dirty="0">
                <a:latin typeface="+mj-lt"/>
              </a:rPr>
            </a:br>
            <a:endParaRPr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7" name="Rectangle 6">
            <a:extLst>
              <a:ext uri="{FF2B5EF4-FFF2-40B4-BE49-F238E27FC236}">
                <a16:creationId xmlns:a16="http://schemas.microsoft.com/office/drawing/2014/main" id="{A5A93009-764C-0640-B345-A8893DC19097}"/>
              </a:ext>
            </a:extLst>
          </p:cNvPr>
          <p:cNvSpPr/>
          <p:nvPr/>
        </p:nvSpPr>
        <p:spPr>
          <a:xfrm>
            <a:off x="529165" y="1156965"/>
            <a:ext cx="11818133" cy="5016758"/>
          </a:xfrm>
          <a:prstGeom prst="rect">
            <a:avLst/>
          </a:prstGeom>
        </p:spPr>
        <p:txBody>
          <a:bodyPr wrap="square">
            <a:spAutoFit/>
          </a:bodyPr>
          <a:lstStyle/>
          <a:p>
            <a:pPr algn="l"/>
            <a:r>
              <a:rPr lang="en-US" sz="1600" b="0" dirty="0">
                <a:latin typeface="Arial" panose="020B0604020202020204" pitchFamily="34" charset="0"/>
                <a:ea typeface="Helvetica Neue" panose="02000503000000020004" pitchFamily="2" charset="0"/>
                <a:cs typeface="Arial" panose="020B0604020202020204" pitchFamily="34" charset="0"/>
              </a:rPr>
              <a:t>Who We Are: </a:t>
            </a:r>
          </a:p>
          <a:p>
            <a:pPr algn="just"/>
            <a:endParaRPr lang="en-US" sz="1600" b="0" dirty="0">
              <a:latin typeface="Arial" panose="020B0604020202020204" pitchFamily="34" charset="0"/>
              <a:ea typeface="Helvetica Neue" panose="02000503000000020004" pitchFamily="2"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Sovereign Properties, led by 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is a fully-integrated property development firm in the multifamily arena. Since 2004, principal Russ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has been engaged in the concept, development, construction, and project management of income generating real estate in the strongest job-growth markets across the United States. As a result of this conservative approach to real estate, Mr. </a:t>
            </a:r>
            <a:r>
              <a:rPr lang="en-US" sz="1600" b="0" dirty="0" err="1">
                <a:latin typeface="Arial" panose="020B0604020202020204" pitchFamily="34" charset="0"/>
                <a:cs typeface="Arial" panose="020B0604020202020204" pitchFamily="34" charset="0"/>
              </a:rPr>
              <a:t>Krivor</a:t>
            </a:r>
            <a:r>
              <a:rPr lang="en-US" sz="1600" b="0" dirty="0">
                <a:latin typeface="Arial" panose="020B0604020202020204" pitchFamily="34" charset="0"/>
                <a:cs typeface="Arial" panose="020B0604020202020204" pitchFamily="34" charset="0"/>
              </a:rPr>
              <a:t> and Sovereign Properties have been able to assemble over $300 million in equity under management, resulting in nearly 5,000 completed and leased apartments.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The Sovereign strategy is twofold: One, we focus on high-growth sunbelt markets where population growth and job-growth continue to significantly outpace the broader United States. Secondly, we construct rental properties for middle-class professionals and charge mid-range rental rates in niche suburbs with top-rated school districts, high median incomes, and difficult zoning (creating barriers to entry for our competitors).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We live by the mantra that, “At every income level, the tenant wants to live in a luxurious, comfortable home.” We outfit our reasonably-priced apartment homes with single-family style upgrades like quartz countertops, stainless steel appliances, and solid wood cabinets. Finally, we provide residents with luxurious amenities like resort-style swimming pools, demonstration kitchens and spinning studios.</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Through our continual focus on pro-forma integrity, market selection, and high quality living spaces, we believe Sovereign’s portfolio of tangible assets will continue to generate positive cash flow and industry-leading returns.</a:t>
            </a:r>
          </a:p>
        </p:txBody>
      </p:sp>
    </p:spTree>
    <p:extLst>
      <p:ext uri="{BB962C8B-B14F-4D97-AF65-F5344CB8AC3E}">
        <p14:creationId xmlns:p14="http://schemas.microsoft.com/office/powerpoint/2010/main" val="334142052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Autofit/>
          </a:bodyPr>
          <a:lstStyle/>
          <a:p>
            <a:r>
              <a:rPr lang="en-US" sz="4000" dirty="0">
                <a:latin typeface="+mj-lt"/>
              </a:rPr>
              <a:t>Contact</a:t>
            </a:r>
            <a:br>
              <a:rPr lang="en-US" sz="4000" dirty="0">
                <a:latin typeface="+mj-lt"/>
              </a:rPr>
            </a:br>
            <a:endParaRPr sz="4000" dirty="0">
              <a:latin typeface="+mj-lt"/>
            </a:endParaRPr>
          </a:p>
        </p:txBody>
      </p:sp>
      <p:sp>
        <p:nvSpPr>
          <p:cNvPr id="2" name="Slide Number Placeholder 1">
            <a:extLst>
              <a:ext uri="{FF2B5EF4-FFF2-40B4-BE49-F238E27FC236}">
                <a16:creationId xmlns:a16="http://schemas.microsoft.com/office/drawing/2014/main" id="{BEBE286F-1294-2F4A-9C0E-77791D2D091D}"/>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7" name="DLC Residential…">
            <a:extLst>
              <a:ext uri="{FF2B5EF4-FFF2-40B4-BE49-F238E27FC236}">
                <a16:creationId xmlns:a16="http://schemas.microsoft.com/office/drawing/2014/main" id="{96CC30C7-1CC0-3A48-9D3B-4E974293AEEA}"/>
              </a:ext>
            </a:extLst>
          </p:cNvPr>
          <p:cNvSpPr txBox="1"/>
          <p:nvPr/>
        </p:nvSpPr>
        <p:spPr>
          <a:xfrm>
            <a:off x="3689430" y="2665628"/>
            <a:ext cx="5737412"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spcBef>
                <a:spcPts val="0"/>
              </a:spcBef>
              <a:defRPr sz="2300" i="0" spc="22">
                <a:latin typeface="Helvetica Neue Thin"/>
                <a:ea typeface="Helvetica Neue Thin"/>
                <a:cs typeface="Helvetica Neue Thin"/>
                <a:sym typeface="Helvetica Neue Thin"/>
              </a:defRPr>
            </a:pPr>
            <a:r>
              <a:rPr lang="en-US" sz="2400" b="1" i="0" spc="300" dirty="0">
                <a:solidFill>
                  <a:srgbClr val="0F406A"/>
                </a:solidFill>
                <a:latin typeface="Arial" panose="020B0604020202020204" pitchFamily="34" charset="0"/>
                <a:ea typeface="Helvetica Neue Thin"/>
                <a:cs typeface="Arial" panose="020B0604020202020204" pitchFamily="34" charset="0"/>
              </a:rPr>
              <a:t>Sovereign</a:t>
            </a:r>
            <a:r>
              <a:rPr lang="en-US" sz="2400" b="1" spc="300" dirty="0">
                <a:latin typeface="Arial" panose="020B0604020202020204" pitchFamily="34" charset="0"/>
                <a:cs typeface="Arial" panose="020B0604020202020204" pitchFamily="34" charset="0"/>
              </a:rPr>
              <a:t> </a:t>
            </a:r>
            <a:r>
              <a:rPr lang="en-US" sz="2400" b="1" spc="300" dirty="0">
                <a:solidFill>
                  <a:srgbClr val="B3B4B3"/>
                </a:solidFill>
                <a:latin typeface="Arial" panose="020B0604020202020204" pitchFamily="34" charset="0"/>
                <a:cs typeface="Arial" panose="020B0604020202020204" pitchFamily="34" charset="0"/>
              </a:rPr>
              <a:t>Properties</a:t>
            </a:r>
            <a:r>
              <a:rPr lang="en-US" sz="2400" spc="300" dirty="0">
                <a:solidFill>
                  <a:srgbClr val="B3B4B3"/>
                </a:solidFill>
                <a:latin typeface="Arial" panose="020B0604020202020204" pitchFamily="34" charset="0"/>
                <a:cs typeface="Arial" panose="020B0604020202020204" pitchFamily="34" charset="0"/>
              </a:rPr>
              <a:t> </a:t>
            </a: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950 Third Avenue, Suite </a:t>
            </a:r>
            <a:r>
              <a:rPr lang="en-US" sz="2400" b="0" dirty="0">
                <a:latin typeface="Arial" panose="020B0604020202020204" pitchFamily="34" charset="0"/>
                <a:cs typeface="Arial" panose="020B0604020202020204" pitchFamily="34" charset="0"/>
              </a:rPr>
              <a:t>1902</a:t>
            </a:r>
            <a:endParaRPr sz="2400" b="0" dirty="0">
              <a:latin typeface="Arial" panose="020B0604020202020204" pitchFamily="34" charset="0"/>
              <a:cs typeface="Arial" panose="020B0604020202020204" pitchFamily="34" charset="0"/>
            </a:endParaRP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New York, New York 10022</a:t>
            </a:r>
          </a:p>
          <a:p>
            <a:pPr algn="ctr">
              <a:spcBef>
                <a:spcPts val="0"/>
              </a:spcBef>
              <a:defRPr sz="2300" i="0" spc="22">
                <a:latin typeface="Helvetica Neue Thin"/>
                <a:ea typeface="Helvetica Neue Thin"/>
                <a:cs typeface="Helvetica Neue Thin"/>
                <a:sym typeface="Helvetica Neue Thin"/>
              </a:defRPr>
            </a:pPr>
            <a:r>
              <a:rPr sz="2400" b="0" dirty="0">
                <a:latin typeface="Arial" panose="020B0604020202020204" pitchFamily="34" charset="0"/>
                <a:cs typeface="Arial" panose="020B0604020202020204" pitchFamily="34" charset="0"/>
              </a:rPr>
              <a:t>Main: (212) 224-9620</a:t>
            </a:r>
            <a:endParaRPr lang="en-US" sz="2400" b="0" dirty="0">
              <a:latin typeface="Arial" panose="020B0604020202020204" pitchFamily="34" charset="0"/>
              <a:cs typeface="Arial" panose="020B0604020202020204" pitchFamily="34" charset="0"/>
            </a:endParaRPr>
          </a:p>
          <a:p>
            <a:pPr algn="ctr">
              <a:spcBef>
                <a:spcPts val="0"/>
              </a:spcBef>
              <a:defRPr sz="2300" i="0" spc="22">
                <a:latin typeface="Helvetica Neue Thin"/>
                <a:ea typeface="Helvetica Neue Thin"/>
                <a:cs typeface="Helvetica Neue Thin"/>
                <a:sym typeface="Helvetica Neue Thin"/>
              </a:defRPr>
            </a:pPr>
            <a:r>
              <a:rPr lang="en-US" sz="2400" b="0" dirty="0">
                <a:latin typeface="Arial" panose="020B0604020202020204" pitchFamily="34" charset="0"/>
                <a:cs typeface="Arial" panose="020B0604020202020204" pitchFamily="34" charset="0"/>
                <a:hlinkClick r:id="rId2"/>
              </a:rPr>
              <a:t>Rkrivor@sovereignprop.com</a:t>
            </a:r>
            <a:r>
              <a:rPr lang="en-US" sz="2400" b="0" dirty="0">
                <a:latin typeface="Arial" panose="020B0604020202020204" pitchFamily="34" charset="0"/>
                <a:cs typeface="Arial" panose="020B0604020202020204" pitchFamily="34" charset="0"/>
              </a:rPr>
              <a:t> </a:t>
            </a:r>
            <a:endParaRPr sz="2400" b="0" dirty="0">
              <a:latin typeface="Arial" panose="020B0604020202020204" pitchFamily="34" charset="0"/>
              <a:cs typeface="Arial" panose="020B0604020202020204" pitchFamily="34" charset="0"/>
            </a:endParaRPr>
          </a:p>
        </p:txBody>
      </p:sp>
      <p:pic>
        <p:nvPicPr>
          <p:cNvPr id="9" name="Regalia Bella Terra Low Res Club Pix 19.jpg" descr="Regalia Bella Terra Low Res Club Pix 19.jpg">
            <a:extLst>
              <a:ext uri="{FF2B5EF4-FFF2-40B4-BE49-F238E27FC236}">
                <a16:creationId xmlns:a16="http://schemas.microsoft.com/office/drawing/2014/main" id="{6250A18D-05BE-304F-AB9C-DA355C76BC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58" y="5183303"/>
            <a:ext cx="4423284" cy="3225518"/>
          </a:xfrm>
          <a:prstGeom prst="rect">
            <a:avLst/>
          </a:prstGeom>
          <a:ln w="12700">
            <a:miter lim="400000"/>
          </a:ln>
        </p:spPr>
      </p:pic>
      <p:pic>
        <p:nvPicPr>
          <p:cNvPr id="10" name="pasted-image.tiff" descr="pasted-image.tiff">
            <a:extLst>
              <a:ext uri="{FF2B5EF4-FFF2-40B4-BE49-F238E27FC236}">
                <a16:creationId xmlns:a16="http://schemas.microsoft.com/office/drawing/2014/main" id="{9400D570-774D-314E-BD2C-B8A3807AE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235" y="5168363"/>
            <a:ext cx="4339801" cy="3240458"/>
          </a:xfrm>
          <a:prstGeom prst="rect">
            <a:avLst/>
          </a:prstGeom>
          <a:ln w="12700">
            <a:miter lim="400000"/>
          </a:ln>
        </p:spPr>
      </p:pic>
      <p:pic>
        <p:nvPicPr>
          <p:cNvPr id="11" name="pasted-image.tiff" descr="pasted-image.tiff">
            <a:extLst>
              <a:ext uri="{FF2B5EF4-FFF2-40B4-BE49-F238E27FC236}">
                <a16:creationId xmlns:a16="http://schemas.microsoft.com/office/drawing/2014/main" id="{9DA95421-0A0D-B44B-937A-24617AED13C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08158" y="5164835"/>
            <a:ext cx="4259915" cy="3256219"/>
          </a:xfrm>
          <a:prstGeom prst="rect">
            <a:avLst/>
          </a:prstGeom>
          <a:ln w="12700">
            <a:miter lim="400000"/>
          </a:ln>
        </p:spPr>
      </p:pic>
    </p:spTree>
    <p:extLst>
      <p:ext uri="{BB962C8B-B14F-4D97-AF65-F5344CB8AC3E}">
        <p14:creationId xmlns:p14="http://schemas.microsoft.com/office/powerpoint/2010/main" val="18575016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61508" y="826537"/>
            <a:ext cx="5843290" cy="8927063"/>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D9A80939-7EB5-3144-ABD0-F64F3679ACEF}"/>
              </a:ext>
            </a:extLst>
          </p:cNvPr>
          <p:cNvPicPr>
            <a:picLocks noChangeAspect="1"/>
          </p:cNvPicPr>
          <p:nvPr/>
        </p:nvPicPr>
        <p:blipFill>
          <a:blip r:embed="rId3">
            <a:extLst>
              <a:ext uri="{28A0092B-C50C-407E-A947-70E740481C1C}">
                <a14:useLocalDpi xmlns:a14="http://schemas.microsoft.com/office/drawing/2010/main" val="0"/>
              </a:ext>
            </a:extLst>
          </a:blip>
          <a:srcRect l="31650" r="31650"/>
          <a:stretch/>
        </p:blipFill>
        <p:spPr>
          <a:xfrm>
            <a:off x="7352898" y="1081688"/>
            <a:ext cx="5651928" cy="8671912"/>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5629155" cy="1885245"/>
          </a:xfrm>
          <a:prstGeom prst="rect">
            <a:avLst/>
          </a:prstGeom>
          <a:ln w="12700">
            <a:miter lim="400000"/>
          </a:ln>
        </p:spPr>
        <p:txBody>
          <a:bodyPr lIns="50800" tIns="50800" rIns="50800" bIns="50800" anchor="t">
            <a:normAutofit/>
          </a:bodyPr>
          <a:lstStyle/>
          <a:p>
            <a:r>
              <a:rPr lang="en-US" sz="4400" dirty="0">
                <a:solidFill>
                  <a:schemeClr val="tx1"/>
                </a:solidFill>
                <a:latin typeface="+mj-lt"/>
              </a:rPr>
              <a:t>Executive Summary</a:t>
            </a:r>
          </a:p>
        </p:txBody>
      </p:sp>
      <p:sp>
        <p:nvSpPr>
          <p:cNvPr id="2" name="Slide Number Placeholder 1">
            <a:extLst>
              <a:ext uri="{FF2B5EF4-FFF2-40B4-BE49-F238E27FC236}">
                <a16:creationId xmlns:a16="http://schemas.microsoft.com/office/drawing/2014/main" id="{24D84761-2C5E-1840-A4CD-64D5949261AF}"/>
              </a:ext>
            </a:extLst>
          </p:cNvPr>
          <p:cNvSpPr>
            <a:spLocks noGrp="1"/>
          </p:cNvSpPr>
          <p:nvPr>
            <p:ph type="sldNum" sz="quarter" idx="2"/>
          </p:nvPr>
        </p:nvSpPr>
        <p:spPr>
          <a:xfrm>
            <a:off x="12419565" y="23130"/>
            <a:ext cx="585216" cy="780288"/>
          </a:xfrm>
          <a:prstGeom prst="ellipse">
            <a:avLst/>
          </a:prstGeom>
          <a:noFill/>
        </p:spPr>
        <p:txBody>
          <a:bodyPr vert="horz" lIns="91440" tIns="45720" rIns="91440" bIns="45720" rtlCol="0" anchor="ctr">
            <a:normAutofit/>
          </a:bodyPr>
          <a:lstStyle/>
          <a:p>
            <a:pPr defTabSz="914400" hangingPunct="1">
              <a:spcAft>
                <a:spcPts val="600"/>
              </a:spcAft>
            </a:pPr>
            <a:r>
              <a:rPr lang="en-US" sz="1900" kern="1200" dirty="0">
                <a:solidFill>
                  <a:srgbClr val="FFFFFF"/>
                </a:solidFill>
                <a:latin typeface="+mn-lt"/>
                <a:ea typeface="+mn-ea"/>
                <a:cs typeface="+mn-cs"/>
              </a:rPr>
              <a:t>3</a:t>
            </a:r>
          </a:p>
        </p:txBody>
      </p:sp>
      <p:sp>
        <p:nvSpPr>
          <p:cNvPr id="3" name="Rectangle 2">
            <a:extLst>
              <a:ext uri="{FF2B5EF4-FFF2-40B4-BE49-F238E27FC236}">
                <a16:creationId xmlns:a16="http://schemas.microsoft.com/office/drawing/2014/main" id="{64B21D43-5201-B144-900B-57407D807428}"/>
              </a:ext>
            </a:extLst>
          </p:cNvPr>
          <p:cNvSpPr/>
          <p:nvPr/>
        </p:nvSpPr>
        <p:spPr>
          <a:xfrm>
            <a:off x="877986" y="1359984"/>
            <a:ext cx="5624414" cy="4525062"/>
          </a:xfrm>
          <a:prstGeom prst="rect">
            <a:avLst/>
          </a:prstGeom>
        </p:spPr>
        <p:txBody>
          <a:bodyPr/>
          <a:lstStyle/>
          <a:p>
            <a:pPr lvl="0" algn="just"/>
            <a:r>
              <a:rPr lang="en-US" sz="1600" b="0" dirty="0">
                <a:solidFill>
                  <a:schemeClr val="tx1"/>
                </a:solidFill>
                <a:latin typeface="Arial" panose="020B0604020202020204" pitchFamily="34" charset="0"/>
                <a:cs typeface="Arial" panose="020B0604020202020204" pitchFamily="34" charset="0"/>
              </a:rPr>
              <a:t>Sovereign Properties has proposed to construct a mixed-use community, comprised of 350 class A residential apartments and 30,000 SF of retail in the Northwood neighborhood of West Palm Beach, FL.  </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resort style community will be strategically located minutes away from the beach and West Palm’s hip arts and dining district.  </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project was awarded to the developer by the City of West Palm Beach’s Redevelopment Authority.</a:t>
            </a:r>
          </a:p>
          <a:p>
            <a:pPr lvl="0" algn="just"/>
            <a:endParaRPr lang="en-US" sz="1600" b="0" dirty="0">
              <a:solidFill>
                <a:schemeClr val="tx1"/>
              </a:solidFill>
              <a:latin typeface="Arial" panose="020B0604020202020204" pitchFamily="34" charset="0"/>
              <a:cs typeface="Arial" panose="020B0604020202020204" pitchFamily="34" charset="0"/>
            </a:endParaRPr>
          </a:p>
          <a:p>
            <a:pPr lvl="0" algn="just"/>
            <a:r>
              <a:rPr lang="en-US" sz="1600" b="0" dirty="0">
                <a:solidFill>
                  <a:schemeClr val="tx1"/>
                </a:solidFill>
                <a:latin typeface="Arial" panose="020B0604020202020204" pitchFamily="34" charset="0"/>
                <a:cs typeface="Arial" panose="020B0604020202020204" pitchFamily="34" charset="0"/>
              </a:rPr>
              <a:t>The developer is undergoing the entitlement and site plan approval process with the City’s Planning and Zoning Commission, with construction expected to commence in early 2022. </a:t>
            </a:r>
          </a:p>
          <a:p>
            <a:pPr lvl="0" algn="just"/>
            <a:endParaRPr lang="en-US"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96723"/>
      </p:ext>
    </p:extLst>
  </p:cSld>
  <p:clrMapOvr>
    <a:overrideClrMapping bg1="dk1" tx1="lt1" bg2="dk2" tx2="lt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Executive Summary</a:t>
            </a:r>
            <a:endParaRPr sz="4000" dirty="0">
              <a:latin typeface="+mj-lt"/>
            </a:endParaRPr>
          </a:p>
        </p:txBody>
      </p:sp>
      <p:sp>
        <p:nvSpPr>
          <p:cNvPr id="2" name="Slide Number Placeholder 1">
            <a:extLst>
              <a:ext uri="{FF2B5EF4-FFF2-40B4-BE49-F238E27FC236}">
                <a16:creationId xmlns:a16="http://schemas.microsoft.com/office/drawing/2014/main" id="{24D84761-2C5E-1840-A4CD-64D5949261AF}"/>
              </a:ext>
            </a:extLst>
          </p:cNvPr>
          <p:cNvSpPr>
            <a:spLocks noGrp="1"/>
          </p:cNvSpPr>
          <p:nvPr>
            <p:ph type="sldNum" sz="quarter" idx="2"/>
          </p:nvPr>
        </p:nvSpPr>
        <p:spPr>
          <a:xfrm>
            <a:off x="12343374" y="254000"/>
            <a:ext cx="216405" cy="348813"/>
          </a:xfrm>
        </p:spPr>
        <p:txBody>
          <a:bodyPr/>
          <a:lstStyle/>
          <a:p>
            <a:fld id="{86CB4B4D-7CA3-9044-876B-883B54F8677D}" type="slidenum">
              <a:rPr lang="en-US" smtClean="0"/>
              <a:t>4</a:t>
            </a:fld>
            <a:endParaRPr lang="en-US"/>
          </a:p>
        </p:txBody>
      </p:sp>
      <p:graphicFrame>
        <p:nvGraphicFramePr>
          <p:cNvPr id="7" name="Table 6">
            <a:extLst>
              <a:ext uri="{FF2B5EF4-FFF2-40B4-BE49-F238E27FC236}">
                <a16:creationId xmlns:a16="http://schemas.microsoft.com/office/drawing/2014/main" id="{CFEC7A31-2627-FC4C-BD53-E4C1DF29DC76}"/>
              </a:ext>
            </a:extLst>
          </p:cNvPr>
          <p:cNvGraphicFramePr>
            <a:graphicFrameLocks noGrp="1"/>
          </p:cNvGraphicFramePr>
          <p:nvPr>
            <p:extLst>
              <p:ext uri="{D42A27DB-BD31-4B8C-83A1-F6EECF244321}">
                <p14:modId xmlns:p14="http://schemas.microsoft.com/office/powerpoint/2010/main" val="4228524823"/>
              </p:ext>
            </p:extLst>
          </p:nvPr>
        </p:nvGraphicFramePr>
        <p:xfrm>
          <a:off x="908170" y="1207698"/>
          <a:ext cx="11099799" cy="4713810"/>
        </p:xfrm>
        <a:graphic>
          <a:graphicData uri="http://schemas.openxmlformats.org/drawingml/2006/table">
            <a:tbl>
              <a:tblPr firstRow="1" bandRow="1">
                <a:noFill/>
                <a:effectLst/>
                <a:tableStyleId>{7E9639D4-E3E2-4D34-9284-5A2195B3D0D7}</a:tableStyleId>
              </a:tblPr>
              <a:tblGrid>
                <a:gridCol w="3215256">
                  <a:extLst>
                    <a:ext uri="{9D8B030D-6E8A-4147-A177-3AD203B41FA5}">
                      <a16:colId xmlns:a16="http://schemas.microsoft.com/office/drawing/2014/main" val="367841831"/>
                    </a:ext>
                  </a:extLst>
                </a:gridCol>
                <a:gridCol w="7884543">
                  <a:extLst>
                    <a:ext uri="{9D8B030D-6E8A-4147-A177-3AD203B41FA5}">
                      <a16:colId xmlns:a16="http://schemas.microsoft.com/office/drawing/2014/main" val="2147045545"/>
                    </a:ext>
                  </a:extLst>
                </a:gridCol>
              </a:tblGrid>
              <a:tr h="814998">
                <a:tc>
                  <a:txBody>
                    <a:bodyPr/>
                    <a:lstStyle/>
                    <a:p>
                      <a:pPr marL="0" marR="0" indent="0" algn="l" defTabSz="584200" latinLnBrk="0">
                        <a:lnSpc>
                          <a:spcPct val="100000"/>
                        </a:lnSpc>
                        <a:spcBef>
                          <a:spcPts val="0"/>
                        </a:spcBef>
                        <a:spcAft>
                          <a:spcPts val="0"/>
                        </a:spcAft>
                        <a:buClrTx/>
                        <a:buSzTx/>
                        <a:buFontTx/>
                        <a:buNone/>
                        <a:tabLst/>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Project 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67080" latinLnBrk="0">
                        <a:lnSpc>
                          <a:spcPct val="100000"/>
                        </a:lnSpc>
                        <a:spcBef>
                          <a:spcPts val="0"/>
                        </a:spcBef>
                        <a:spcAft>
                          <a:spcPts val="0"/>
                        </a:spcAft>
                        <a:buClrTx/>
                        <a:buSzTx/>
                        <a:buFontTx/>
                        <a:buNone/>
                        <a:tabLst/>
                      </a:pPr>
                      <a:r>
                        <a:rPr lang="en-US" sz="1800" b="0" i="0" u="none" strike="noStrike" cap="none" spc="0" baseline="0" dirty="0">
                          <a:ln>
                            <a:noFill/>
                          </a:ln>
                          <a:solidFill>
                            <a:schemeClr val="tx1"/>
                          </a:solidFill>
                          <a:effectLst/>
                          <a:uFillTx/>
                          <a:latin typeface="Arial" panose="020B0604020202020204" pitchFamily="34" charset="0"/>
                          <a:ea typeface="Helvetica Neue" panose="02000503000000020004" pitchFamily="2" charset="0"/>
                          <a:cs typeface="Arial" panose="020B0604020202020204" pitchFamily="34" charset="0"/>
                          <a:sym typeface="Helvetica Neue Light"/>
                        </a:rPr>
                        <a:t>Mixed use community with 350 residential apartment units +/- 30,000 SF of retail and 10,000 SF of structured parking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6917396"/>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Development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7-story mid-rise construction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4074519"/>
                  </a:ext>
                </a:extLst>
              </a:tr>
              <a:tr h="649802">
                <a:tc>
                  <a:txBody>
                    <a:bodyPr/>
                    <a:lstStyle/>
                    <a:p>
                      <a:pPr algn="l"/>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Project Location </a:t>
                      </a:r>
                      <a:endPar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2400 Broadway Avenue, West Palm Beach, FL 33407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187286"/>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Loan Amount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Up to $66,000,000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748414"/>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Equity Raise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Up to $22,000,000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0321635"/>
                  </a:ext>
                </a:extLst>
              </a:tr>
              <a:tr h="649802">
                <a:tc>
                  <a:txBody>
                    <a:bodyPr/>
                    <a:lstStyle/>
                    <a:p>
                      <a:pPr algn="l"/>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Construction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22 months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431409"/>
                  </a:ext>
                </a:extLst>
              </a:tr>
              <a:tr h="649802">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en-US" sz="1800" b="1"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Est. Financing Close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767080"/>
                      <a:r>
                        <a:rPr lang="en-US" sz="1800" b="0" i="0" cap="none" spc="0" baseline="0" dirty="0">
                          <a:ln>
                            <a:noFill/>
                          </a:ln>
                          <a:solidFill>
                            <a:schemeClr val="tx1"/>
                          </a:solidFill>
                          <a:effectLst/>
                          <a:latin typeface="Arial" panose="020B0604020202020204" pitchFamily="34" charset="0"/>
                          <a:ea typeface="Helvetica Neue" panose="02000503000000020004" pitchFamily="2" charset="0"/>
                          <a:cs typeface="Arial" panose="020B0604020202020204" pitchFamily="34" charset="0"/>
                        </a:rPr>
                        <a:t>Dec 2021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985694"/>
                  </a:ext>
                </a:extLst>
              </a:tr>
            </a:tbl>
          </a:graphicData>
        </a:graphic>
      </p:graphicFrame>
    </p:spTree>
    <p:extLst>
      <p:ext uri="{BB962C8B-B14F-4D97-AF65-F5344CB8AC3E}">
        <p14:creationId xmlns:p14="http://schemas.microsoft.com/office/powerpoint/2010/main" val="24624264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a:bodyPr>
          <a:lstStyle/>
          <a:p>
            <a:r>
              <a:rPr lang="en-US" sz="4000" dirty="0">
                <a:latin typeface="+mj-lt"/>
              </a:rPr>
              <a:t>Location</a:t>
            </a:r>
            <a:endParaRPr sz="4000" dirty="0">
              <a:latin typeface="+mj-lt"/>
            </a:endParaRPr>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TextBox 2">
            <a:extLst>
              <a:ext uri="{FF2B5EF4-FFF2-40B4-BE49-F238E27FC236}">
                <a16:creationId xmlns:a16="http://schemas.microsoft.com/office/drawing/2014/main" id="{4AF7ECD3-F20D-9242-839B-BA999B39C60D}"/>
              </a:ext>
            </a:extLst>
          </p:cNvPr>
          <p:cNvSpPr txBox="1"/>
          <p:nvPr/>
        </p:nvSpPr>
        <p:spPr>
          <a:xfrm>
            <a:off x="728524" y="1353917"/>
            <a:ext cx="3312534" cy="4288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Sovereign on Broadway will be located in West Palm Beach, Florida, in the heart of Palm Beach County.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The community will be situated just off of Route 1 and 5 miles from Interstate 95.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r>
              <a:rPr lang="en-US" sz="1600" b="0" dirty="0">
                <a:latin typeface="Arial" panose="020B0604020202020204" pitchFamily="34" charset="0"/>
                <a:cs typeface="Arial" panose="020B0604020202020204" pitchFamily="34" charset="0"/>
              </a:rPr>
              <a:t>In addition, the newly constructed West Palm Beach Brightline Station will offer residents convenient train access to South Florida’s three business districts and is being extended to reach Orlando. </a:t>
            </a: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a:p>
            <a:pPr marL="0" marR="0" indent="0" algn="just" defTabSz="584200" rtl="0" fontAlgn="auto" latinLnBrk="0" hangingPunct="0">
              <a:lnSpc>
                <a:spcPct val="100000"/>
              </a:lnSpc>
              <a:spcBef>
                <a:spcPts val="0"/>
              </a:spcBef>
              <a:spcAft>
                <a:spcPts val="0"/>
              </a:spcAft>
              <a:buClrTx/>
              <a:buSzTx/>
              <a:buFontTx/>
              <a:buNone/>
              <a:tabLst/>
            </a:pPr>
            <a:endParaRPr lang="en-US" sz="1600" b="0" dirty="0">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EBD0CA87-EA01-D049-B234-29FD31876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70" y="718670"/>
            <a:ext cx="7727007" cy="778901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80812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6</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a:ln w="12700">
            <a:miter lim="400000"/>
          </a:ln>
        </p:spPr>
        <p:txBody>
          <a:bodyPr lIns="50800" tIns="50800" rIns="50800" bIns="50800" anchor="t">
            <a:normAutofit/>
          </a:bodyPr>
          <a:lstStyle/>
          <a:p>
            <a:r>
              <a:rPr lang="en-US" sz="4000" dirty="0">
                <a:latin typeface="+mj-lt"/>
              </a:rPr>
              <a:t>Location</a:t>
            </a:r>
          </a:p>
        </p:txBody>
      </p:sp>
      <p:pic>
        <p:nvPicPr>
          <p:cNvPr id="5" name="Picture 4" descr="Map&#10;&#10;Description automatically generated">
            <a:extLst>
              <a:ext uri="{FF2B5EF4-FFF2-40B4-BE49-F238E27FC236}">
                <a16:creationId xmlns:a16="http://schemas.microsoft.com/office/drawing/2014/main" id="{CC0B15D6-0738-4A46-AF8A-16FA3BCDB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96" y="675943"/>
            <a:ext cx="7544881" cy="840171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Pentagon 8">
            <a:extLst>
              <a:ext uri="{FF2B5EF4-FFF2-40B4-BE49-F238E27FC236}">
                <a16:creationId xmlns:a16="http://schemas.microsoft.com/office/drawing/2014/main" id="{787E2346-1619-4D42-9E36-27648E602DEA}"/>
              </a:ext>
            </a:extLst>
          </p:cNvPr>
          <p:cNvSpPr/>
          <p:nvPr/>
        </p:nvSpPr>
        <p:spPr>
          <a:xfrm>
            <a:off x="511237" y="1164124"/>
            <a:ext cx="4989911" cy="3118803"/>
          </a:xfrm>
          <a:prstGeom prst="homePlate">
            <a:avLst/>
          </a:prstGeom>
          <a:solidFill>
            <a:schemeClr val="tx2">
              <a:lumMod val="20000"/>
              <a:lumOff val="80000"/>
            </a:schemeClr>
          </a:solidFill>
          <a:ln w="12700" cap="flat">
            <a:solidFill>
              <a:srgbClr val="001F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0" dirty="0">
                <a:latin typeface="Arial" panose="020B0604020202020204" pitchFamily="34" charset="0"/>
                <a:cs typeface="Arial" panose="020B0604020202020204" pitchFamily="34" charset="0"/>
              </a:rPr>
              <a:t>Driving Distance</a:t>
            </a:r>
          </a:p>
          <a:p>
            <a:endParaRPr lang="en-US" sz="1400" b="0" dirty="0">
              <a:latin typeface="Arial" panose="020B0604020202020204" pitchFamily="34" charset="0"/>
              <a:cs typeface="Arial" panose="020B0604020202020204" pitchFamily="34" charset="0"/>
            </a:endParaRP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Brightline Rail Station | 2.0 mi </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Saint Mary’s Medical Center | 2.7 mi </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The Breakers Palm Beach | 2.8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Palm Beach Outlets | 2.9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Palm Beach Int’l Airport | 5.8 mi</a:t>
            </a:r>
          </a:p>
          <a:p>
            <a:pPr marL="285750" indent="-285750" algn="l">
              <a:lnSpc>
                <a:spcPct val="200000"/>
              </a:lnSpc>
              <a:buFont typeface="Arial" panose="020B0604020202020204" pitchFamily="34" charset="0"/>
              <a:buChar char="•"/>
            </a:pPr>
            <a:r>
              <a:rPr lang="en-US" sz="1400" b="0" dirty="0">
                <a:latin typeface="Arial" panose="020B0604020202020204" pitchFamily="34" charset="0"/>
                <a:cs typeface="Arial" panose="020B0604020202020204" pitchFamily="34" charset="0"/>
              </a:rPr>
              <a:t>Trump Int’l Golf Club | 7.2 mi</a:t>
            </a:r>
            <a:endParaRPr lang="en-US" sz="1400" b="0" dirty="0">
              <a:latin typeface="Arial" panose="020B0604020202020204" pitchFamily="34" charset="0"/>
              <a:cs typeface="Arial" panose="020B0604020202020204" pitchFamily="34" charset="0"/>
              <a:sym typeface="Helvetica Neue Medium"/>
            </a:endParaRPr>
          </a:p>
        </p:txBody>
      </p:sp>
    </p:spTree>
    <p:extLst>
      <p:ext uri="{BB962C8B-B14F-4D97-AF65-F5344CB8AC3E}">
        <p14:creationId xmlns:p14="http://schemas.microsoft.com/office/powerpoint/2010/main" val="1761050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7</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p:spPr>
        <p:txBody>
          <a:bodyPr>
            <a:normAutofit/>
          </a:bodyPr>
          <a:lstStyle/>
          <a:p>
            <a:r>
              <a:rPr lang="en-US" sz="4000" dirty="0">
                <a:latin typeface="+mj-lt"/>
              </a:rPr>
              <a:t>Location</a:t>
            </a:r>
          </a:p>
        </p:txBody>
      </p:sp>
      <p:sp>
        <p:nvSpPr>
          <p:cNvPr id="4" name="Rectangle 3">
            <a:extLst>
              <a:ext uri="{FF2B5EF4-FFF2-40B4-BE49-F238E27FC236}">
                <a16:creationId xmlns:a16="http://schemas.microsoft.com/office/drawing/2014/main" id="{6DE61DAA-12AE-0149-9D5C-38B906D0C128}"/>
              </a:ext>
            </a:extLst>
          </p:cNvPr>
          <p:cNvSpPr/>
          <p:nvPr/>
        </p:nvSpPr>
        <p:spPr>
          <a:xfrm>
            <a:off x="786263" y="757382"/>
            <a:ext cx="10549747" cy="2308324"/>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Most of West Palm Beach’s apartment construction in recent years has taken place in the central business district through high-end, mixed-use projects. The Northwood district sits just north of West Palm Beach’s downtown and has received significant support from the city for redevelopment. The city plans to invest $8 million to rejuvenate Curie Park, to the west of Sovereign at Broadway.  In addition, the Community Redevelopment Agency unanimously approved plans for at least 3 office towers expected to be built over the next 3 years, in addition to a high-rise residential complex. </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This region will be attractive to residents who want to live near downtown but avoid the 7% rent premiums commanded from properties in the central business district.  </a:t>
            </a:r>
          </a:p>
        </p:txBody>
      </p:sp>
      <p:pic>
        <p:nvPicPr>
          <p:cNvPr id="10" name="Picture 9" descr="A close up of a busy city street&#10;&#10;Description automatically generated">
            <a:extLst>
              <a:ext uri="{FF2B5EF4-FFF2-40B4-BE49-F238E27FC236}">
                <a16:creationId xmlns:a16="http://schemas.microsoft.com/office/drawing/2014/main" id="{2572F510-DC93-264F-8E57-3AA01DB7D8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86263" y="3093416"/>
            <a:ext cx="10549747" cy="532416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67073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C4181-FDD0-FC4E-91B2-EF946EB93112}"/>
              </a:ext>
            </a:extLst>
          </p:cNvPr>
          <p:cNvSpPr>
            <a:spLocks noGrp="1"/>
          </p:cNvSpPr>
          <p:nvPr>
            <p:ph type="sldNum" sz="quarter" idx="2"/>
          </p:nvPr>
        </p:nvSpPr>
        <p:spPr/>
        <p:txBody>
          <a:bodyPr/>
          <a:lstStyle/>
          <a:p>
            <a:fld id="{86CB4B4D-7CA3-9044-876B-883B54F8677D}" type="slidenum">
              <a:rPr lang="en-US" smtClean="0"/>
              <a:pPr/>
              <a:t>8</a:t>
            </a:fld>
            <a:endParaRPr lang="en-US" dirty="0"/>
          </a:p>
        </p:txBody>
      </p:sp>
      <p:sp>
        <p:nvSpPr>
          <p:cNvPr id="3" name="Title 2">
            <a:extLst>
              <a:ext uri="{FF2B5EF4-FFF2-40B4-BE49-F238E27FC236}">
                <a16:creationId xmlns:a16="http://schemas.microsoft.com/office/drawing/2014/main" id="{F4416EB0-ABFB-2C44-AD8C-8864A1FEE964}"/>
              </a:ext>
            </a:extLst>
          </p:cNvPr>
          <p:cNvSpPr>
            <a:spLocks noGrp="1"/>
          </p:cNvSpPr>
          <p:nvPr>
            <p:ph type="title"/>
          </p:nvPr>
        </p:nvSpPr>
        <p:spPr>
          <a:xfrm>
            <a:off x="274320" y="91440"/>
            <a:ext cx="11099801" cy="965200"/>
          </a:xfrm>
        </p:spPr>
        <p:txBody>
          <a:bodyPr>
            <a:normAutofit/>
          </a:bodyPr>
          <a:lstStyle/>
          <a:p>
            <a:r>
              <a:rPr lang="en-US" sz="4000" dirty="0">
                <a:latin typeface="+mj-lt"/>
              </a:rPr>
              <a:t>Location</a:t>
            </a:r>
          </a:p>
        </p:txBody>
      </p:sp>
      <p:sp>
        <p:nvSpPr>
          <p:cNvPr id="4" name="Rectangle 3">
            <a:extLst>
              <a:ext uri="{FF2B5EF4-FFF2-40B4-BE49-F238E27FC236}">
                <a16:creationId xmlns:a16="http://schemas.microsoft.com/office/drawing/2014/main" id="{6DE61DAA-12AE-0149-9D5C-38B906D0C128}"/>
              </a:ext>
            </a:extLst>
          </p:cNvPr>
          <p:cNvSpPr/>
          <p:nvPr/>
        </p:nvSpPr>
        <p:spPr>
          <a:xfrm>
            <a:off x="666426" y="965200"/>
            <a:ext cx="3270381" cy="4031873"/>
          </a:xfrm>
          <a:prstGeom prst="rect">
            <a:avLst/>
          </a:prstGeom>
        </p:spPr>
        <p:txBody>
          <a:bodyPr wrap="square">
            <a:spAutoFit/>
          </a:bodyPr>
          <a:lstStyle/>
          <a:p>
            <a:pPr algn="just"/>
            <a:r>
              <a:rPr lang="en-US" sz="1600" b="0" dirty="0">
                <a:latin typeface="Arial" panose="020B0604020202020204" pitchFamily="34" charset="0"/>
                <a:cs typeface="Arial" panose="020B0604020202020204" pitchFamily="34" charset="0"/>
              </a:rPr>
              <a:t>Most of West Palm Beach’s apartment construction in recent years has taken place in the central business district. The Northwood district sits just north of West Palm Beach’s downtown.  This region will be attractive to residents who want to live near, but not in, downtown.  </a:t>
            </a:r>
          </a:p>
          <a:p>
            <a:pPr algn="just"/>
            <a:endParaRPr lang="en-US" sz="1600" b="0" dirty="0">
              <a:latin typeface="Arial" panose="020B0604020202020204" pitchFamily="34" charset="0"/>
              <a:cs typeface="Arial" panose="020B0604020202020204" pitchFamily="34" charset="0"/>
            </a:endParaRPr>
          </a:p>
          <a:p>
            <a:pPr algn="just"/>
            <a:r>
              <a:rPr lang="en-US" sz="1600" b="0" dirty="0">
                <a:latin typeface="Arial" panose="020B0604020202020204" pitchFamily="34" charset="0"/>
                <a:cs typeface="Arial" panose="020B0604020202020204" pitchFamily="34" charset="0"/>
              </a:rPr>
              <a:t>There are only 3 apartment communities within a 5-mile radius of our site, with the newest delivery of Oversea at Flagler Banyan Square, closer to the CBD. </a:t>
            </a:r>
          </a:p>
        </p:txBody>
      </p:sp>
      <p:pic>
        <p:nvPicPr>
          <p:cNvPr id="6" name="Picture 5" descr="Map&#10;&#10;Description automatically generated">
            <a:extLst>
              <a:ext uri="{FF2B5EF4-FFF2-40B4-BE49-F238E27FC236}">
                <a16:creationId xmlns:a16="http://schemas.microsoft.com/office/drawing/2014/main" id="{73A48CE4-3431-9F4F-9259-B72A91E1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360" y="965200"/>
            <a:ext cx="8329217" cy="7013677"/>
          </a:xfrm>
          <a:prstGeom prst="rect">
            <a:avLst/>
          </a:prstGeom>
          <a:ln>
            <a:solidFill>
              <a:srgbClr val="001F5B"/>
            </a:solidFill>
          </a:ln>
        </p:spPr>
      </p:pic>
    </p:spTree>
    <p:extLst>
      <p:ext uri="{BB962C8B-B14F-4D97-AF65-F5344CB8AC3E}">
        <p14:creationId xmlns:p14="http://schemas.microsoft.com/office/powerpoint/2010/main" val="25293690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lorida Atlantic University - Wikipedia">
            <a:extLst>
              <a:ext uri="{FF2B5EF4-FFF2-40B4-BE49-F238E27FC236}">
                <a16:creationId xmlns:a16="http://schemas.microsoft.com/office/drawing/2014/main" id="{1B235EC6-8019-5B46-88C5-C144ABB79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71" y="6370283"/>
            <a:ext cx="1563624" cy="15636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a:extLst>
              <a:ext uri="{FF2B5EF4-FFF2-40B4-BE49-F238E27FC236}">
                <a16:creationId xmlns:a16="http://schemas.microsoft.com/office/drawing/2014/main" id="{AD585A2F-5EF4-BB40-B819-5DADAC78F049}"/>
              </a:ext>
            </a:extLst>
          </p:cNvPr>
          <p:cNvSpPr txBox="1">
            <a:spLocks noGrp="1"/>
          </p:cNvSpPr>
          <p:nvPr>
            <p:ph type="title"/>
          </p:nvPr>
        </p:nvSpPr>
        <p:spPr>
          <a:xfrm>
            <a:off x="274320" y="91440"/>
            <a:ext cx="11099800" cy="929341"/>
          </a:xfrm>
          <a:prstGeom prst="rect">
            <a:avLst/>
          </a:prstGeom>
        </p:spPr>
        <p:txBody>
          <a:bodyPr>
            <a:normAutofit fontScale="90000"/>
          </a:bodyPr>
          <a:lstStyle/>
          <a:p>
            <a:r>
              <a:rPr lang="en-US" sz="4400" dirty="0">
                <a:latin typeface="+mj-lt"/>
              </a:rPr>
              <a:t>Major Employers</a:t>
            </a:r>
            <a:br>
              <a:rPr lang="en-US" sz="1600" dirty="0"/>
            </a:br>
            <a:r>
              <a:rPr lang="en-US" sz="1800" dirty="0"/>
              <a:t>Top 10 by Employee Count</a:t>
            </a:r>
            <a:endParaRPr sz="1300" dirty="0"/>
          </a:p>
        </p:txBody>
      </p:sp>
      <p:sp>
        <p:nvSpPr>
          <p:cNvPr id="2" name="Slide Number Placeholder 1">
            <a:extLst>
              <a:ext uri="{FF2B5EF4-FFF2-40B4-BE49-F238E27FC236}">
                <a16:creationId xmlns:a16="http://schemas.microsoft.com/office/drawing/2014/main" id="{3978742E-71A5-FC45-9CCB-B0361C55B957}"/>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3" name="TextBox 2">
            <a:extLst>
              <a:ext uri="{FF2B5EF4-FFF2-40B4-BE49-F238E27FC236}">
                <a16:creationId xmlns:a16="http://schemas.microsoft.com/office/drawing/2014/main" id="{D807F9BC-D468-D243-92BE-48A50D97458D}"/>
              </a:ext>
            </a:extLst>
          </p:cNvPr>
          <p:cNvSpPr txBox="1"/>
          <p:nvPr/>
        </p:nvSpPr>
        <p:spPr>
          <a:xfrm>
            <a:off x="1516568" y="1183341"/>
            <a:ext cx="11556999"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Palm Beach County School District 					22,049 employees (Education)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Tenet Coastal Division Palm Beach County 			6,505 employees (Healthcare) </a:t>
            </a:r>
          </a:p>
          <a:p>
            <a:pPr marL="457200" marR="0" indent="-457200" algn="l" defTabSz="584200" rtl="0" fontAlgn="auto" latinLnBrk="0" hangingPunct="0">
              <a:lnSpc>
                <a:spcPct val="200000"/>
              </a:lnSpc>
              <a:spcBef>
                <a:spcPts val="0"/>
              </a:spcBef>
              <a:spcAft>
                <a:spcPts val="0"/>
              </a:spcAft>
              <a:buClrTx/>
              <a:buSzTx/>
              <a:buFont typeface="+mj-lt"/>
              <a:buAutoNum type="arabicPeriod"/>
              <a:tabLst/>
            </a:pPr>
            <a:r>
              <a:rPr lang="en-US" sz="1800" b="0" dirty="0">
                <a:latin typeface="Arial" panose="020B0604020202020204" pitchFamily="34" charset="0"/>
                <a:cs typeface="Arial" panose="020B0604020202020204" pitchFamily="34" charset="0"/>
              </a:rPr>
              <a:t>Palm Beach County Board of County Commissioners 	5,438 employees (Government)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NextEra Energy, Inc (HQ) 						4,807 employees (Utilities)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Florida Atlantic University						2,898 employees (Education)</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HCA Healthcare 								2,806 employees (Healthcare)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Boca Raton Regional Hospital 					2,800 employees (Healthcare)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Veterans Health Administration 					2700 employees (Healthcare)</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The Breakers								2,300 employees (Hospitality) </a:t>
            </a:r>
          </a:p>
          <a:p>
            <a:pPr marL="457200" indent="-457200" algn="l">
              <a:lnSpc>
                <a:spcPct val="200000"/>
              </a:lnSpc>
              <a:buFont typeface="+mj-lt"/>
              <a:buAutoNum type="arabicPeriod"/>
            </a:pPr>
            <a:r>
              <a:rPr lang="en-US" sz="1800" b="0" dirty="0">
                <a:latin typeface="Arial" panose="020B0604020202020204" pitchFamily="34" charset="0"/>
                <a:cs typeface="Arial" panose="020B0604020202020204" pitchFamily="34" charset="0"/>
              </a:rPr>
              <a:t>Bethesda Hospital								2,282 employees (Healthcare) </a:t>
            </a:r>
          </a:p>
          <a:p>
            <a:pPr marL="457200" indent="-457200" algn="l">
              <a:lnSpc>
                <a:spcPct val="200000"/>
              </a:lnSpc>
              <a:buFont typeface="+mj-lt"/>
              <a:buAutoNum type="arabicPeriod"/>
            </a:pPr>
            <a:endParaRPr lang="en-US" sz="1800" b="0" dirty="0">
              <a:latin typeface="Arial" panose="020B0604020202020204" pitchFamily="34" charset="0"/>
              <a:cs typeface="Arial" panose="020B0604020202020204" pitchFamily="34" charset="0"/>
            </a:endParaRPr>
          </a:p>
          <a:p>
            <a:pPr marL="457200" marR="0" indent="-457200" algn="l" defTabSz="584200" rtl="0" fontAlgn="auto" latinLnBrk="0" hangingPunct="0">
              <a:lnSpc>
                <a:spcPct val="200000"/>
              </a:lnSpc>
              <a:spcBef>
                <a:spcPts val="0"/>
              </a:spcBef>
              <a:spcAft>
                <a:spcPts val="0"/>
              </a:spcAft>
              <a:buClrTx/>
              <a:buSzTx/>
              <a:buFont typeface="+mj-lt"/>
              <a:buAutoNum type="arabicPeriod"/>
              <a:tabLst/>
            </a:pPr>
            <a:endParaRPr kumimoji="0" lang="en-US" sz="18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pic>
        <p:nvPicPr>
          <p:cNvPr id="5" name="Picture 4" descr="A close up of a sign&#10;&#10;Description automatically generated">
            <a:extLst>
              <a:ext uri="{FF2B5EF4-FFF2-40B4-BE49-F238E27FC236}">
                <a16:creationId xmlns:a16="http://schemas.microsoft.com/office/drawing/2014/main" id="{D1C00A11-4920-E24C-99E5-EFDB8FA6E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154" y="6943183"/>
            <a:ext cx="1069260" cy="1048958"/>
          </a:xfrm>
          <a:prstGeom prst="rect">
            <a:avLst/>
          </a:prstGeom>
        </p:spPr>
      </p:pic>
      <p:pic>
        <p:nvPicPr>
          <p:cNvPr id="8" name="Picture 7" descr="Logo&#10;&#10;Description automatically generated">
            <a:extLst>
              <a:ext uri="{FF2B5EF4-FFF2-40B4-BE49-F238E27FC236}">
                <a16:creationId xmlns:a16="http://schemas.microsoft.com/office/drawing/2014/main" id="{3D5DD9E4-A658-3A47-8141-88AC778AD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995" y="7933907"/>
            <a:ext cx="1699122" cy="824201"/>
          </a:xfrm>
          <a:prstGeom prst="rect">
            <a:avLst/>
          </a:prstGeom>
        </p:spPr>
      </p:pic>
      <p:pic>
        <p:nvPicPr>
          <p:cNvPr id="1026" name="Picture 2" descr="Palm Beach County Contact Us">
            <a:extLst>
              <a:ext uri="{FF2B5EF4-FFF2-40B4-BE49-F238E27FC236}">
                <a16:creationId xmlns:a16="http://schemas.microsoft.com/office/drawing/2014/main" id="{F8FC14E5-3ECF-BD44-BFA4-ED4B28961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70" r="10434"/>
          <a:stretch/>
        </p:blipFill>
        <p:spPr bwMode="auto">
          <a:xfrm>
            <a:off x="2031509" y="6980519"/>
            <a:ext cx="1236641" cy="1048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vestor Relations – NextEra Energy, Inc.">
            <a:extLst>
              <a:ext uri="{FF2B5EF4-FFF2-40B4-BE49-F238E27FC236}">
                <a16:creationId xmlns:a16="http://schemas.microsoft.com/office/drawing/2014/main" id="{68BAD38C-7E86-5A4A-B1E9-162A1B2397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56" t="30417" r="13195" b="32708"/>
          <a:stretch/>
        </p:blipFill>
        <p:spPr bwMode="auto">
          <a:xfrm>
            <a:off x="7125804" y="6875568"/>
            <a:ext cx="1571625" cy="842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CA Healthcare | LinkedIn">
            <a:extLst>
              <a:ext uri="{FF2B5EF4-FFF2-40B4-BE49-F238E27FC236}">
                <a16:creationId xmlns:a16="http://schemas.microsoft.com/office/drawing/2014/main" id="{DC6A76FB-DFDC-284C-A666-E79FC4A1F7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124" b="25109"/>
          <a:stretch/>
        </p:blipFill>
        <p:spPr bwMode="auto">
          <a:xfrm>
            <a:off x="3409894" y="6772571"/>
            <a:ext cx="2107759" cy="10489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RH's Competitors, Revenue, Number of Employees, Funding, Acquisitions &amp;  News - Owler Company Profile">
            <a:extLst>
              <a:ext uri="{FF2B5EF4-FFF2-40B4-BE49-F238E27FC236}">
                <a16:creationId xmlns:a16="http://schemas.microsoft.com/office/drawing/2014/main" id="{A8AE7E0A-AE0E-274F-9292-2699A40970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9271"/>
          <a:stretch/>
        </p:blipFill>
        <p:spPr bwMode="auto">
          <a:xfrm>
            <a:off x="5018423" y="8209549"/>
            <a:ext cx="2905126" cy="7667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y VA Clinic Profile at PracticeLink">
            <a:extLst>
              <a:ext uri="{FF2B5EF4-FFF2-40B4-BE49-F238E27FC236}">
                <a16:creationId xmlns:a16="http://schemas.microsoft.com/office/drawing/2014/main" id="{01149F80-70A1-DE44-BC91-28A527410A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06" t="16567" r="6739" b="14985"/>
          <a:stretch/>
        </p:blipFill>
        <p:spPr bwMode="auto">
          <a:xfrm>
            <a:off x="9731522" y="7023480"/>
            <a:ext cx="2109040" cy="8883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Breakers B Logo-PMS295 - The Breakers Palm Beach">
            <a:extLst>
              <a:ext uri="{FF2B5EF4-FFF2-40B4-BE49-F238E27FC236}">
                <a16:creationId xmlns:a16="http://schemas.microsoft.com/office/drawing/2014/main" id="{92C642B4-0799-AC4E-9DC5-00D13E1B1E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4387" y="8687603"/>
            <a:ext cx="1627500" cy="70224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aptist Health South Florida and Bethesda Health Sign Agreement to Solidify  Affiliation Plans | Business Wire">
            <a:extLst>
              <a:ext uri="{FF2B5EF4-FFF2-40B4-BE49-F238E27FC236}">
                <a16:creationId xmlns:a16="http://schemas.microsoft.com/office/drawing/2014/main" id="{2DA0E376-7DDF-3B43-90AB-881CAA61BF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47488" y="7933907"/>
            <a:ext cx="2106728" cy="87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27017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3139</TotalTime>
  <Words>3777</Words>
  <Application>Microsoft Macintosh PowerPoint</Application>
  <PresentationFormat>Custom</PresentationFormat>
  <Paragraphs>884</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Helvetica</vt:lpstr>
      <vt:lpstr>Helvetica Light</vt:lpstr>
      <vt:lpstr>Helvetica Neue</vt:lpstr>
      <vt:lpstr>Helvetica Neue Light</vt:lpstr>
      <vt:lpstr>Helvetica Neue Medium</vt:lpstr>
      <vt:lpstr>Helvetica Neue Thin</vt:lpstr>
      <vt:lpstr>Wingdings</vt:lpstr>
      <vt:lpstr>White</vt:lpstr>
      <vt:lpstr>PowerPoint Presentation</vt:lpstr>
      <vt:lpstr>Table of Contents</vt:lpstr>
      <vt:lpstr>Executive Summary</vt:lpstr>
      <vt:lpstr>Executive Summary</vt:lpstr>
      <vt:lpstr>Location</vt:lpstr>
      <vt:lpstr>Location</vt:lpstr>
      <vt:lpstr>Location</vt:lpstr>
      <vt:lpstr>Location</vt:lpstr>
      <vt:lpstr>Major Employers Top 10 by Employee Count</vt:lpstr>
      <vt:lpstr>Submarket Demographics West Palm Beach1</vt:lpstr>
      <vt:lpstr>Multifamily Market</vt:lpstr>
      <vt:lpstr>Property Description</vt:lpstr>
      <vt:lpstr>Investment Summary</vt:lpstr>
      <vt:lpstr>Sources and Uses</vt:lpstr>
      <vt:lpstr>Construction Budget</vt:lpstr>
      <vt:lpstr>Operating Budget</vt:lpstr>
      <vt:lpstr>Rental Assumptions</vt:lpstr>
      <vt:lpstr>Project Cash Flows</vt:lpstr>
      <vt:lpstr>$1MM Investor Returns Develop and Sell</vt:lpstr>
      <vt:lpstr>$1MM Investor Returns Develop and Hold</vt:lpstr>
      <vt:lpstr>Comparable Multifamily Properties</vt:lpstr>
      <vt:lpstr>Comparable Retail Properties</vt:lpstr>
      <vt:lpstr>Principal Biography </vt:lpstr>
      <vt:lpstr>Executive Team  </vt:lpstr>
      <vt:lpstr>Firm History </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Clarke</dc:creator>
  <cp:lastModifiedBy>Katie Clarke</cp:lastModifiedBy>
  <cp:revision>143</cp:revision>
  <dcterms:created xsi:type="dcterms:W3CDTF">2019-10-09T19:43:51Z</dcterms:created>
  <dcterms:modified xsi:type="dcterms:W3CDTF">2020-10-20T19:49:48Z</dcterms:modified>
</cp:coreProperties>
</file>